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73" r:id="rId8"/>
    <p:sldId id="280" r:id="rId9"/>
    <p:sldId id="274" r:id="rId10"/>
    <p:sldId id="275" r:id="rId11"/>
    <p:sldId id="288" r:id="rId12"/>
    <p:sldId id="289" r:id="rId13"/>
    <p:sldId id="262" r:id="rId14"/>
    <p:sldId id="260" r:id="rId15"/>
    <p:sldId id="261" r:id="rId16"/>
    <p:sldId id="263" r:id="rId17"/>
    <p:sldId id="264" r:id="rId18"/>
    <p:sldId id="266" r:id="rId19"/>
    <p:sldId id="267" r:id="rId20"/>
    <p:sldId id="293" r:id="rId21"/>
    <p:sldId id="271" r:id="rId22"/>
    <p:sldId id="272" r:id="rId23"/>
    <p:sldId id="268" r:id="rId24"/>
    <p:sldId id="269" r:id="rId25"/>
    <p:sldId id="265" r:id="rId26"/>
    <p:sldId id="285" r:id="rId27"/>
    <p:sldId id="295" r:id="rId28"/>
    <p:sldId id="286" r:id="rId29"/>
    <p:sldId id="296" r:id="rId30"/>
    <p:sldId id="287" r:id="rId31"/>
    <p:sldId id="290" r:id="rId32"/>
    <p:sldId id="291" r:id="rId33"/>
    <p:sldId id="294" r:id="rId34"/>
    <p:sldId id="297" r:id="rId35"/>
    <p:sldId id="298" r:id="rId36"/>
    <p:sldId id="28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A7EDE-F743-FCD8-327D-00F8FB8ED89B}" v="1833" dt="2022-04-10T02:37:10.467"/>
    <p1510:client id="{0FBBB043-C39D-AC74-C304-C8F9B8B9EA2F}" v="885" dt="2022-04-10T02:35:05.845"/>
    <p1510:client id="{23BCDAB0-4DF0-DBC2-0CDB-CB8580513D9D}" v="24" dt="2022-04-08T02:23:16.690"/>
    <p1510:client id="{C631C246-1734-53F8-5320-5F48C417CDCF}" v="293" dt="2022-04-08T15:43:52.915"/>
    <p1510:client id="{E318D0A9-F58B-A6F2-F7D3-A5C29D89D2F7}" v="161" dt="2022-04-08T04:59:0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19E1-283A-4EFE-9764-CEE83465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D99D1-0E94-404E-8D15-AF410B3D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7746B-6EC8-443B-9B07-0A551AE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3650F-875F-4157-9CB3-EF8324EB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986C4-E741-48C3-B4DB-A836C3DC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58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8BF9-405E-494A-9CAB-EF595B9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B14111-A4C2-407C-86CD-5A6994F1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D4F9C-2708-4FC2-A4B5-C2E88E1D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5A9CC-4512-4E4F-8FE1-6778D3A1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22D0A-F109-40B7-B5C5-1FA57A47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37E82-ED81-4A92-954C-70B4A0D4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FC147-17D4-4249-B3FF-E44EB799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71705-88BD-4CCF-BD6F-8F36DEFB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D0D29-FCBD-49E6-9076-C4C9273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ABF4C-C3AF-4888-A57E-3B3F9973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80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17483-6A60-4DD4-B79F-A1B68B2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773BE-21B8-44E4-9DC6-95E13E6C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65F3A-3A6A-4B0D-8F90-3998DAFF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C1FF6-6297-4DF0-9889-29ABC9D7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6A14B-598C-44D6-A48A-1822004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4EE9-8AF8-4B91-BB3E-0852226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82139-389B-4800-84CF-363185CD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B4705-292B-435C-B681-31773E1D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7EAE6-EADD-45FA-AD15-1D28DD0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128F7B-698E-4638-B884-D4B062AA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9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33D15-B690-4DF3-B620-FA32DCF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C7E2B-501E-4EA7-A770-63B293456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F50D16-D264-4000-9AB1-E58151665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FCE442-237A-4B47-803E-C914B85A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E0ED4-90BA-4D1C-AD72-BFCC08EF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74073-FAEF-42E1-9B27-C220DFC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B19F-4CA9-49C9-BD36-33BCB71A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350E6B-15DE-4930-9875-0BB2230C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50668-9449-41E1-A225-F7F43FA9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B8D62-CA38-47A6-8BC8-260D47A6C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10AE70-252D-4D99-86A5-CDDF396FB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8780B-9980-4B35-949F-54101F5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CC0DD-A9A0-4D2E-B7FC-007743EF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811604-1BE9-4CFF-B0C0-554F3BAA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355F4-A901-49A3-9D49-170B432E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4A653-3F96-4227-95B1-C7316C3A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0FAB0-9EB4-451D-A975-521E0A9F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14589-84CD-4027-A4EC-AE6CD5B1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D07E35-ECF1-417F-AB22-BC7B658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60234A-84B4-4727-9FFE-D63F6A29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479D49-D73A-4673-9112-FFE0867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AAE1-FB39-483A-9F4B-077AF44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1CDAB-FFAA-4CA6-A346-CE28674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2EAA4A-119D-43CD-B186-1DAEE6A0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2B2E0-FA24-44BA-B273-B3AEE2D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A61411-B206-411D-8A58-7250C01D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34FF5-5380-400A-BBF3-D4309EE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B7B9D-0F8F-40A5-91D3-AA8D112B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36FAEE-5A84-46FF-AFA7-05B767FF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15D4D-527D-47C3-8B36-390BFD93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DD0B74-CFDF-42CF-BF4F-F7A9A274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A4AC09-8DAA-4A85-9027-38F46E1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2D819-DA6C-4915-9EEC-FAD18EF8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91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AF73E3-15A9-45FD-8859-7B7B8A5C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D71A9-C640-4F1B-824A-A202C7FB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6071A-486A-4E64-AD8D-DBBB9958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F84E-6A63-491B-89EF-A07A0A4E15D4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1CC9E-EF17-48AD-88FF-2D4DAE2B0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5E230-40ED-4DF3-AFE1-383ACBDD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D568-B302-427C-BB4C-4AD3911FC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EF4CC-42E3-45FF-8DC8-779C8D2E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75" y="2589541"/>
            <a:ext cx="10775791" cy="563643"/>
          </a:xfrm>
        </p:spPr>
        <p:txBody>
          <a:bodyPr anchor="b">
            <a:noAutofit/>
          </a:bodyPr>
          <a:lstStyle/>
          <a:p>
            <a:br>
              <a:rPr lang="pt-BR" sz="4400">
                <a:solidFill>
                  <a:schemeClr val="tx2"/>
                </a:solidFill>
              </a:rPr>
            </a:br>
            <a:r>
              <a:rPr lang="pt-BR" sz="4400">
                <a:solidFill>
                  <a:schemeClr val="tx2"/>
                </a:solidFill>
                <a:latin typeface="Times New Roman"/>
                <a:cs typeface="Times New Roman"/>
              </a:rPr>
              <a:t>Common Subexpression Elimination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2C4FF-1796-4653-9098-0518A3444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3747123"/>
            <a:ext cx="9163757" cy="450447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 sz="500">
              <a:solidFill>
                <a:schemeClr val="tx2"/>
              </a:solidFill>
            </a:endParaRPr>
          </a:p>
          <a:p>
            <a:endParaRPr lang="pt-BR" sz="500">
              <a:solidFill>
                <a:schemeClr val="tx2"/>
              </a:solidFill>
              <a:latin typeface="Times New Roman"/>
              <a:cs typeface="Calibri"/>
            </a:endParaRPr>
          </a:p>
          <a:p>
            <a:r>
              <a:rPr lang="pt-BR" sz="1800">
                <a:solidFill>
                  <a:schemeClr val="tx2"/>
                </a:solidFill>
                <a:latin typeface="Times New Roman"/>
                <a:cs typeface="Times New Roman"/>
              </a:rPr>
              <a:t>Integrantes:</a:t>
            </a:r>
          </a:p>
          <a:p>
            <a:r>
              <a:rPr lang="pt-BR" sz="1800">
                <a:solidFill>
                  <a:schemeClr val="tx2"/>
                </a:solidFill>
                <a:latin typeface="Times New Roman"/>
                <a:cs typeface="Times New Roman"/>
              </a:rPr>
              <a:t>Gabriel </a:t>
            </a:r>
            <a:r>
              <a:rPr lang="pt-BR" sz="1800" err="1">
                <a:solidFill>
                  <a:schemeClr val="tx2"/>
                </a:solidFill>
                <a:latin typeface="Times New Roman"/>
                <a:cs typeface="Times New Roman"/>
              </a:rPr>
              <a:t>Sabaudo</a:t>
            </a:r>
            <a:r>
              <a:rPr lang="pt-BR" sz="1800">
                <a:solidFill>
                  <a:schemeClr val="tx2"/>
                </a:solidFill>
                <a:latin typeface="Times New Roman"/>
                <a:cs typeface="Times New Roman"/>
              </a:rPr>
              <a:t> – 201800560073</a:t>
            </a:r>
          </a:p>
          <a:p>
            <a:r>
              <a:rPr lang="pt-BR" sz="1800">
                <a:solidFill>
                  <a:schemeClr val="tx2"/>
                </a:solidFill>
                <a:latin typeface="Times New Roman"/>
                <a:cs typeface="Times New Roman"/>
              </a:rPr>
              <a:t>Guilherme Silva - 201800560095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11BA07A1-7C01-0193-0192-E90A53A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85" y="281649"/>
            <a:ext cx="5770498" cy="146689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66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551C8-BD33-35F7-043F-A181569A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Imagem 29" descr="Uma imagem contendo Texto&#10;&#10;Descrição gerada automaticamente">
            <a:extLst>
              <a:ext uri="{FF2B5EF4-FFF2-40B4-BE49-F238E27FC236}">
                <a16:creationId xmlns:a16="http://schemas.microsoft.com/office/drawing/2014/main" id="{4FBCABD9-0D22-3AF7-4CDF-F7629AE8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49" y="1937310"/>
            <a:ext cx="3707607" cy="436189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18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FB2A2-671A-5FFD-3EDF-E7148C77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  <a:endParaRPr lang="pt-BR" sz="3600">
              <a:latin typeface="Times New Roman"/>
              <a:cs typeface="Times New Roman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em 10" descr="Texto&#10;&#10;Descrição gerada automaticamente">
            <a:extLst>
              <a:ext uri="{FF2B5EF4-FFF2-40B4-BE49-F238E27FC236}">
                <a16:creationId xmlns:a16="http://schemas.microsoft.com/office/drawing/2014/main" id="{AC414A0C-25AF-05C1-03FC-F60224CF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6764"/>
            <a:ext cx="3609465" cy="43618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09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60B4B-4D47-67E0-3152-587027E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  <a:endParaRPr lang="pt-BR" sz="3600">
              <a:latin typeface="Times New Roman"/>
              <a:cs typeface="Times New Roman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3A1E46FA-B33F-D569-B108-1F519617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1486"/>
            <a:ext cx="3609465" cy="436189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9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3C4017-14C4-EB55-E1D2-C2FAB94C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229CC751-E708-85A5-8A63-ADCB20DF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7310"/>
            <a:ext cx="360946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89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DFF6A-1665-A876-4607-04F5DF4D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A53250A6-25CC-B297-8219-163B56AA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7310"/>
            <a:ext cx="360946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60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ACF45-A92C-D19C-0416-37F824C9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AA7C555-3C8C-B48D-F247-81B4BCD3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7310"/>
            <a:ext cx="360946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4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BC99D3-17EB-3511-C1D2-6271F915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0D7ACDBE-EBD0-83F9-2C48-5E39C7B7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1" y="1937310"/>
            <a:ext cx="3609465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64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BC99D3-17EB-3511-C1D2-6271F915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 - Exemplo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7D4E57A4-0A8A-1A97-C9B9-ACB62A3D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783" y="1785041"/>
            <a:ext cx="3600028" cy="4351338"/>
          </a:xfrm>
        </p:spPr>
      </p:pic>
      <p:pic>
        <p:nvPicPr>
          <p:cNvPr id="5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A8C21B85-938F-29FD-8095-E3817E65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17" y="1788078"/>
            <a:ext cx="3591464" cy="4350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7F37877-E633-A5C2-2164-D3CF4B24BFEF}"/>
              </a:ext>
            </a:extLst>
          </p:cNvPr>
          <p:cNvSpPr txBox="1"/>
          <p:nvPr/>
        </p:nvSpPr>
        <p:spPr>
          <a:xfrm>
            <a:off x="1797425" y="57668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rgbClr val="C00000"/>
                </a:solidFill>
                <a:cs typeface="Calibri"/>
              </a:rPr>
              <a:t>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A72288-DD3F-1C25-B22E-C5E3631CDE3E}"/>
              </a:ext>
            </a:extLst>
          </p:cNvPr>
          <p:cNvSpPr txBox="1"/>
          <p:nvPr/>
        </p:nvSpPr>
        <p:spPr>
          <a:xfrm>
            <a:off x="8115273" y="57668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rgbClr val="C00000"/>
                </a:solidFill>
                <a:cs typeface="Calibri"/>
              </a:rPr>
              <a:t>Depois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48ABB42-2C94-6171-8153-3F1610AC8973}"/>
              </a:ext>
            </a:extLst>
          </p:cNvPr>
          <p:cNvSpPr/>
          <p:nvPr/>
        </p:nvSpPr>
        <p:spPr>
          <a:xfrm>
            <a:off x="5818999" y="3186684"/>
            <a:ext cx="974202" cy="48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98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1F1A6-B2C4-6455-2EC7-EEBC8A2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latin typeface="Times New Roman"/>
                <a:cs typeface="Times New Roman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E913318A-8D70-1B06-6BAE-F2C8A16A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4823"/>
            <a:ext cx="7444596" cy="5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DADF62-0EEC-195E-F1EA-D53DB09A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B1E6D678-4796-A583-D7F7-39F6DF7A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4823"/>
            <a:ext cx="7444596" cy="5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E75E0E-DB6E-4281-9576-896D9304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A1E35-737F-422A-9EF6-DF89628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>
              <a:latin typeface="Times New Roman"/>
              <a:cs typeface="Times New Roman"/>
            </a:endParaRPr>
          </a:p>
          <a:p>
            <a:r>
              <a:rPr lang="pt-BR" sz="2000">
                <a:latin typeface="Times New Roman"/>
                <a:cs typeface="Times New Roman"/>
              </a:rPr>
              <a:t>No processo de compilação, é importante pensar na questão desempenho e tempo computacional</a:t>
            </a:r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>
                <a:latin typeface="Times New Roman"/>
                <a:cs typeface="Times New Roman"/>
              </a:rPr>
              <a:t>Por isso, a etapa final na </a:t>
            </a:r>
            <a:r>
              <a:rPr lang="pt-BR" sz="2000" b="0" i="0">
                <a:effectLst/>
                <a:latin typeface="Times New Roman"/>
                <a:cs typeface="Times New Roman"/>
              </a:rPr>
              <a:t>geração de código</a:t>
            </a:r>
            <a:r>
              <a:rPr lang="pt-BR" sz="2000">
                <a:latin typeface="Times New Roman"/>
                <a:cs typeface="Times New Roman"/>
              </a:rPr>
              <a:t> intermediário</a:t>
            </a:r>
            <a:r>
              <a:rPr lang="pt-BR" sz="2000" b="0" i="0">
                <a:effectLst/>
                <a:latin typeface="Times New Roman"/>
                <a:cs typeface="Times New Roman"/>
              </a:rPr>
              <a:t> pelo compilador </a:t>
            </a:r>
            <a:r>
              <a:rPr lang="pt-BR" sz="2000">
                <a:latin typeface="Times New Roman"/>
                <a:cs typeface="Times New Roman"/>
              </a:rPr>
              <a:t>é justamente otimizar o código, procurando por alternativas que possam aliar eficiência e tempo gasto</a:t>
            </a:r>
          </a:p>
          <a:p>
            <a:endParaRPr lang="pt-BR" sz="2000"/>
          </a:p>
          <a:p>
            <a:endParaRPr lang="pt-BR" sz="2000"/>
          </a:p>
          <a:p>
            <a:r>
              <a:rPr lang="pt-BR" sz="2000">
                <a:latin typeface="Times New Roman"/>
                <a:cs typeface="Times New Roman"/>
              </a:rPr>
              <a:t>Essa etapa é chamada de fase de otimização </a:t>
            </a:r>
          </a:p>
          <a:p>
            <a:pPr marL="0" indent="0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1EFCF8-CA64-EB2F-DF07-94C34F2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68F2650C-414D-03C4-8774-C9CA5FB2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4823"/>
            <a:ext cx="7444596" cy="5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88F55-13BF-485A-5CDC-B8A43C66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8BB31F77-D840-D7AA-C447-D4A54DA9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4823"/>
            <a:ext cx="7444596" cy="5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FF72BA-9822-AFA5-D866-8429040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051FAE21-BAEC-677B-5677-9DBBE2F7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4823"/>
            <a:ext cx="7444596" cy="5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DB8C95-AE03-D857-1660-9502396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kern="1200">
                <a:latin typeface="Times New Roman"/>
              </a:rPr>
            </a:br>
            <a:r>
              <a:rPr lang="en-US" sz="3600" kern="1200">
                <a:latin typeface="Times New Roman"/>
                <a:cs typeface="Times New Roman"/>
              </a:rPr>
              <a:t>Global CSE - </a:t>
            </a:r>
            <a:r>
              <a:rPr lang="en-US" sz="3600" kern="1200" err="1">
                <a:latin typeface="Times New Roman"/>
                <a:cs typeface="Times New Roman"/>
              </a:rPr>
              <a:t>Exemplo</a:t>
            </a:r>
            <a:endParaRPr lang="en-US" sz="3600" kern="1200">
              <a:latin typeface="Times New Roman"/>
              <a:cs typeface="Times New Roman"/>
            </a:endParaRPr>
          </a:p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4B5365-590A-A190-72DA-8175D763222E}"/>
              </a:ext>
            </a:extLst>
          </p:cNvPr>
          <p:cNvSpPr txBox="1"/>
          <p:nvPr/>
        </p:nvSpPr>
        <p:spPr>
          <a:xfrm>
            <a:off x="643469" y="1452302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8E595ADD-008E-A78F-3F7A-01E4B950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536" y="1264908"/>
            <a:ext cx="7435306" cy="5343375"/>
          </a:xfrm>
        </p:spPr>
      </p:pic>
    </p:spTree>
    <p:extLst>
      <p:ext uri="{BB962C8B-B14F-4D97-AF65-F5344CB8AC3E}">
        <p14:creationId xmlns:p14="http://schemas.microsoft.com/office/powerpoint/2010/main" val="352627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D1072-39C5-4F05-76C1-6DC5EA93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kern="1200">
                <a:latin typeface="Times New Roman"/>
              </a:rPr>
            </a:br>
            <a:r>
              <a:rPr lang="en-US" sz="3600" kern="1200">
                <a:latin typeface="Times New Roman"/>
                <a:cs typeface="Times New Roman"/>
              </a:rPr>
              <a:t>Global CSE - </a:t>
            </a:r>
            <a:r>
              <a:rPr lang="en-US" sz="3600" kern="1200" err="1">
                <a:latin typeface="Times New Roman"/>
                <a:cs typeface="Times New Roman"/>
              </a:rPr>
              <a:t>Exemplo</a:t>
            </a:r>
            <a:endParaRPr lang="en-US" sz="3600" kern="1200">
              <a:latin typeface="Times New Roman"/>
              <a:cs typeface="Times New Roman"/>
            </a:endParaRPr>
          </a:p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9993EB-0F3D-F1AC-8683-27EFC1D264AE}"/>
              </a:ext>
            </a:extLst>
          </p:cNvPr>
          <p:cNvSpPr txBox="1"/>
          <p:nvPr/>
        </p:nvSpPr>
        <p:spPr>
          <a:xfrm>
            <a:off x="643469" y="1452302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873FFD6F-D6D6-EE67-5737-0C43D986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502" y="1262666"/>
            <a:ext cx="7436036" cy="53488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26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3B4C5-EC80-88E7-7B12-BE0E0954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kern="1200"/>
            </a:br>
            <a:r>
              <a:rPr lang="en-US" sz="3600" kern="1200">
                <a:latin typeface="Times New Roman"/>
                <a:cs typeface="Times New Roman"/>
              </a:rPr>
              <a:t>Global CSE - </a:t>
            </a:r>
            <a:r>
              <a:rPr lang="en-US" sz="3600" kern="1200" err="1">
                <a:latin typeface="Times New Roman"/>
                <a:cs typeface="Times New Roman"/>
              </a:rPr>
              <a:t>Exemplo</a:t>
            </a:r>
            <a:endParaRPr lang="en-US" sz="3600" kern="1200">
              <a:latin typeface="Times New Roman"/>
              <a:cs typeface="Times New Roman"/>
            </a:endParaRPr>
          </a:p>
          <a:p>
            <a:endParaRPr lang="en-US" sz="3600" kern="1200">
              <a:latin typeface="Times New Roman"/>
              <a:cs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E2A4F7-C5D4-75C0-EA3E-EA562155ADB5}"/>
              </a:ext>
            </a:extLst>
          </p:cNvPr>
          <p:cNvSpPr txBox="1"/>
          <p:nvPr/>
        </p:nvSpPr>
        <p:spPr>
          <a:xfrm>
            <a:off x="643469" y="1452302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t9 = t5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a[t7] = a[t2] 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0CF8D592-DC50-A94F-38D2-B4BABAA8D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159" y="1264908"/>
            <a:ext cx="7435306" cy="5343375"/>
          </a:xfrm>
        </p:spPr>
      </p:pic>
    </p:spTree>
    <p:extLst>
      <p:ext uri="{BB962C8B-B14F-4D97-AF65-F5344CB8AC3E}">
        <p14:creationId xmlns:p14="http://schemas.microsoft.com/office/powerpoint/2010/main" val="100533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C5EC1-00EB-5DD1-02D7-FCF60FC5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kern="1200"/>
            </a:br>
            <a:r>
              <a:rPr lang="en-US" sz="3600" kern="1200">
                <a:latin typeface="Times New Roman"/>
                <a:cs typeface="Times New Roman"/>
              </a:rPr>
              <a:t>Global CSE - </a:t>
            </a:r>
            <a:r>
              <a:rPr lang="en-US" sz="3600" kern="1200" err="1">
                <a:latin typeface="Times New Roman"/>
                <a:cs typeface="Times New Roman"/>
              </a:rPr>
              <a:t>Exemplo</a:t>
            </a:r>
            <a:endParaRPr lang="en-US" sz="3600" kern="1200">
              <a:latin typeface="Times New Roman"/>
              <a:cs typeface="Times New Roman"/>
            </a:endParaRPr>
          </a:p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F4CCC-2959-BF99-4E5C-878983440D84}"/>
              </a:ext>
            </a:extLst>
          </p:cNvPr>
          <p:cNvSpPr txBox="1"/>
          <p:nvPr/>
        </p:nvSpPr>
        <p:spPr>
          <a:xfrm>
            <a:off x="643469" y="1452302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t9 = t5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a[t7] = a[t2]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ECA54B18-2AFE-9B7C-43D2-078B9C7A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83" y="1258116"/>
            <a:ext cx="7427157" cy="53537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08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DA94A-BCA6-7F41-582E-B2E4B065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kern="1200"/>
            </a:br>
            <a:r>
              <a:rPr lang="en-US" sz="3600" kern="1200">
                <a:latin typeface="Times New Roman"/>
                <a:cs typeface="Times New Roman"/>
              </a:rPr>
              <a:t>Global CSE - </a:t>
            </a:r>
            <a:r>
              <a:rPr lang="en-US" sz="3600" kern="1200" err="1">
                <a:latin typeface="Times New Roman"/>
                <a:cs typeface="Times New Roman"/>
              </a:rPr>
              <a:t>Exemplo</a:t>
            </a:r>
            <a:endParaRPr lang="en-US" sz="3600" kern="1200">
              <a:latin typeface="Times New Roman"/>
              <a:cs typeface="Times New Roman"/>
            </a:endParaRPr>
          </a:p>
          <a:p>
            <a:endParaRPr lang="en-US" sz="3600" kern="1200">
              <a:latin typeface="Times New Roman"/>
              <a:cs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2E0C2B-588C-62E9-3D99-35EA43AC5EF0}"/>
              </a:ext>
            </a:extLst>
          </p:cNvPr>
          <p:cNvSpPr txBox="1"/>
          <p:nvPr/>
        </p:nvSpPr>
        <p:spPr>
          <a:xfrm>
            <a:off x="643469" y="1452302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t9 = t5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a[t7] = a[t2]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a[t10] = a[t4]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0511068B-A494-2CEE-AB33-90CC4F225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87" y="1264908"/>
            <a:ext cx="7422647" cy="5343375"/>
          </a:xfrm>
        </p:spPr>
      </p:pic>
    </p:spTree>
    <p:extLst>
      <p:ext uri="{BB962C8B-B14F-4D97-AF65-F5344CB8AC3E}">
        <p14:creationId xmlns:p14="http://schemas.microsoft.com/office/powerpoint/2010/main" val="121882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E6EA9-667E-AB25-63F5-DE55387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7C38D214-7C0C-3D9E-5760-7EF956D6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8516"/>
            <a:ext cx="7444596" cy="53417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80C575-58FD-7AD0-F228-869C1A29A85F}"/>
              </a:ext>
            </a:extLst>
          </p:cNvPr>
          <p:cNvSpPr txBox="1"/>
          <p:nvPr/>
        </p:nvSpPr>
        <p:spPr>
          <a:xfrm>
            <a:off x="641230" y="1460740"/>
            <a:ext cx="2743200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latin typeface="Times New Roman"/>
                <a:cs typeface="Times New Roman"/>
              </a:rPr>
              <a:t>a[t6] = t3</a:t>
            </a:r>
            <a:endParaRPr lang="en-US" sz="200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latin typeface="Times New Roman"/>
                <a:cs typeface="Times New Roman"/>
              </a:rPr>
              <a:t>t9 = t5</a:t>
            </a:r>
            <a:endParaRPr lang="en-US" sz="200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latin typeface="Times New Roman"/>
                <a:cs typeface="Times New Roman"/>
              </a:rPr>
              <a:t>a[t7] = a[t2]</a:t>
            </a:r>
            <a:endParaRPr lang="en-US" sz="200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latin typeface="Times New Roman"/>
                <a:cs typeface="Times New Roman"/>
              </a:rPr>
              <a:t>a[t10] = a[t4]</a:t>
            </a:r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58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656ED-E004-D139-2C01-235EDDE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Global CSE - Exemplo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1C7C5BF3-CA59-FBDE-B872-D5D68F67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268516"/>
            <a:ext cx="7444596" cy="53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2ADF5-3D86-4B97-B3CC-EBCFA08E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 panose="02020603050405020304" pitchFamily="18" charset="0"/>
                <a:cs typeface="Times New Roman" panose="02020603050405020304" pitchFamily="18" charset="0"/>
              </a:rPr>
              <a:t>Fase de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B9B38-8235-43D9-BB0D-01B54FB3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código gerado, há diversas situações em que sequências de códigos ineficientes podem ocorrer</a:t>
            </a:r>
            <a:endParaRPr lang="pt-BR" sz="2000"/>
          </a:p>
          <a:p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Por isso, o objetivo desta fase </a:t>
            </a:r>
            <a:r>
              <a:rPr lang="pt-BR" sz="2000" b="0" i="0">
                <a:effectLst/>
                <a:latin typeface="Times New Roman" panose="02020603050405020304" pitchFamily="18" charset="0"/>
              </a:rPr>
              <a:t>é aplicar um conjunto de estratégias para detectar tais sequências e substituí-las por outras que removam as situações de ineficiência</a:t>
            </a:r>
            <a:endParaRPr lang="pt-BR" sz="2000">
              <a:latin typeface="Times New Roman" panose="02020603050405020304" pitchFamily="18" charset="0"/>
            </a:endParaRPr>
          </a:p>
          <a:p>
            <a:r>
              <a:rPr lang="pt-BR" sz="2000">
                <a:latin typeface="Times New Roman" panose="02020603050405020304" pitchFamily="18" charset="0"/>
              </a:rPr>
              <a:t>É importante que a otimização não mude o significado original do programa, e possa detectar a maior parte das melhorias de forma que não ultrapasse os limites razoáveis de esforço gasto</a:t>
            </a:r>
          </a:p>
          <a:p>
            <a:r>
              <a:rPr lang="pt-BR" sz="2000">
                <a:latin typeface="Times New Roman" panose="02020603050405020304" pitchFamily="18" charset="0"/>
              </a:rPr>
              <a:t>A otimização abordada a seguir será a chamada “Common Subexpression Elimination”</a:t>
            </a:r>
          </a:p>
          <a:p>
            <a:endParaRPr lang="pt-B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656ED-E004-D139-2C01-235EDDE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Exemplo em C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áfico 5" descr="Seta de linha: reta com preenchimento sólido">
            <a:extLst>
              <a:ext uri="{FF2B5EF4-FFF2-40B4-BE49-F238E27FC236}">
                <a16:creationId xmlns:a16="http://schemas.microsoft.com/office/drawing/2014/main" id="{BD6A0FF5-16C5-256A-A043-D30E849C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85458" y="2617808"/>
            <a:ext cx="914400" cy="914400"/>
          </a:xfrm>
          <a:prstGeom prst="rect">
            <a:avLst/>
          </a:prstGeom>
        </p:spPr>
      </p:pic>
      <p:pic>
        <p:nvPicPr>
          <p:cNvPr id="3" name="Imagem 4" descr="Texto, Carta&#10;&#10;Descrição gerada automaticamente">
            <a:extLst>
              <a:ext uri="{FF2B5EF4-FFF2-40B4-BE49-F238E27FC236}">
                <a16:creationId xmlns:a16="http://schemas.microsoft.com/office/drawing/2014/main" id="{EB8E7261-27FC-9A1B-886D-1A47C49D8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3484" y="1994954"/>
            <a:ext cx="4260930" cy="3212336"/>
          </a:xfrm>
        </p:spPr>
      </p:pic>
      <p:pic>
        <p:nvPicPr>
          <p:cNvPr id="4" name="Imagem 6" descr="Texto, Carta&#10;&#10;Descrição gerada automaticamente">
            <a:extLst>
              <a:ext uri="{FF2B5EF4-FFF2-40B4-BE49-F238E27FC236}">
                <a16:creationId xmlns:a16="http://schemas.microsoft.com/office/drawing/2014/main" id="{89F5F4DC-A3FB-5D2B-1376-8A7A640D4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14" y="1995514"/>
            <a:ext cx="4884275" cy="321191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E072FC-BAF2-7A18-4878-8A8599FC5F2B}"/>
              </a:ext>
            </a:extLst>
          </p:cNvPr>
          <p:cNvCxnSpPr/>
          <p:nvPr/>
        </p:nvCxnSpPr>
        <p:spPr>
          <a:xfrm flipV="1">
            <a:off x="2195814" y="2666035"/>
            <a:ext cx="1009650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1BEB7BA-C3B0-D6AD-D290-4FC888177CC3}"/>
              </a:ext>
            </a:extLst>
          </p:cNvPr>
          <p:cNvCxnSpPr>
            <a:cxnSpLocks/>
          </p:cNvCxnSpPr>
          <p:nvPr/>
        </p:nvCxnSpPr>
        <p:spPr>
          <a:xfrm flipV="1">
            <a:off x="2197140" y="4086346"/>
            <a:ext cx="1009650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9589571-E2E9-E6C3-27EE-DA6A92C118B7}"/>
              </a:ext>
            </a:extLst>
          </p:cNvPr>
          <p:cNvCxnSpPr>
            <a:cxnSpLocks/>
          </p:cNvCxnSpPr>
          <p:nvPr/>
        </p:nvCxnSpPr>
        <p:spPr>
          <a:xfrm flipV="1">
            <a:off x="8033916" y="2666638"/>
            <a:ext cx="15049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2CDA7DB-C813-CB66-4081-7A03CA322A7C}"/>
              </a:ext>
            </a:extLst>
          </p:cNvPr>
          <p:cNvCxnSpPr>
            <a:cxnSpLocks/>
          </p:cNvCxnSpPr>
          <p:nvPr/>
        </p:nvCxnSpPr>
        <p:spPr>
          <a:xfrm flipV="1">
            <a:off x="7481948" y="4184006"/>
            <a:ext cx="15049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8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656ED-E004-D139-2C01-235EDDE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Exemplo em C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áfico 5" descr="Seta de linha: reta com preenchimento sólido">
            <a:extLst>
              <a:ext uri="{FF2B5EF4-FFF2-40B4-BE49-F238E27FC236}">
                <a16:creationId xmlns:a16="http://schemas.microsoft.com/office/drawing/2014/main" id="{BD6A0FF5-16C5-256A-A043-D30E849C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85458" y="2617808"/>
            <a:ext cx="914400" cy="914400"/>
          </a:xfrm>
          <a:prstGeom prst="rect">
            <a:avLst/>
          </a:prstGeom>
        </p:spPr>
      </p:pic>
      <p:pic>
        <p:nvPicPr>
          <p:cNvPr id="12" name="Imagem 12" descr="Texto&#10;&#10;Descrição gerada automaticamente">
            <a:extLst>
              <a:ext uri="{FF2B5EF4-FFF2-40B4-BE49-F238E27FC236}">
                <a16:creationId xmlns:a16="http://schemas.microsoft.com/office/drawing/2014/main" id="{974982F5-DAAD-E59D-1520-114A5669D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521" y="1998993"/>
            <a:ext cx="4518346" cy="2798903"/>
          </a:xfrm>
        </p:spPr>
      </p:pic>
      <p:pic>
        <p:nvPicPr>
          <p:cNvPr id="13" name="Imagem 14" descr="Texto, Carta&#10;&#10;Descrição gerada automaticamente">
            <a:extLst>
              <a:ext uri="{FF2B5EF4-FFF2-40B4-BE49-F238E27FC236}">
                <a16:creationId xmlns:a16="http://schemas.microsoft.com/office/drawing/2014/main" id="{F41A1FC8-DBB0-1F9B-D080-C0E66E054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337" y="1918753"/>
            <a:ext cx="4508339" cy="296262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4C41CBE-5C70-C7A5-270A-35050A0BCE55}"/>
              </a:ext>
            </a:extLst>
          </p:cNvPr>
          <p:cNvCxnSpPr/>
          <p:nvPr/>
        </p:nvCxnSpPr>
        <p:spPr>
          <a:xfrm flipV="1">
            <a:off x="1993257" y="3688466"/>
            <a:ext cx="565954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72E2940-AA93-BC33-485F-05475A6EF2C3}"/>
              </a:ext>
            </a:extLst>
          </p:cNvPr>
          <p:cNvCxnSpPr>
            <a:cxnSpLocks/>
          </p:cNvCxnSpPr>
          <p:nvPr/>
        </p:nvCxnSpPr>
        <p:spPr>
          <a:xfrm flipV="1">
            <a:off x="3362928" y="3688465"/>
            <a:ext cx="565954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8113F6A-2419-3DEB-3D16-77A379AB7B65}"/>
              </a:ext>
            </a:extLst>
          </p:cNvPr>
          <p:cNvCxnSpPr>
            <a:cxnSpLocks/>
          </p:cNvCxnSpPr>
          <p:nvPr/>
        </p:nvCxnSpPr>
        <p:spPr>
          <a:xfrm flipV="1">
            <a:off x="1993257" y="3939251"/>
            <a:ext cx="565954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7C19330-F7F4-B836-ACF2-C7E41357B269}"/>
              </a:ext>
            </a:extLst>
          </p:cNvPr>
          <p:cNvCxnSpPr>
            <a:cxnSpLocks/>
          </p:cNvCxnSpPr>
          <p:nvPr/>
        </p:nvCxnSpPr>
        <p:spPr>
          <a:xfrm flipV="1">
            <a:off x="3362927" y="3939250"/>
            <a:ext cx="565954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D556A40-8E3C-13C7-E35E-521CBAF4B7EE}"/>
              </a:ext>
            </a:extLst>
          </p:cNvPr>
          <p:cNvCxnSpPr>
            <a:cxnSpLocks/>
          </p:cNvCxnSpPr>
          <p:nvPr/>
        </p:nvCxnSpPr>
        <p:spPr>
          <a:xfrm flipV="1">
            <a:off x="7819181" y="3428035"/>
            <a:ext cx="2350384" cy="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85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656ED-E004-D139-2C01-235EDDE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pt-BR" sz="3600">
                <a:ea typeface="+mj-lt"/>
                <a:cs typeface="+mj-lt"/>
              </a:rPr>
            </a:br>
            <a:r>
              <a:rPr lang="pt-BR" sz="3600">
                <a:latin typeface="Times New Roman"/>
                <a:cs typeface="Times New Roman"/>
              </a:rPr>
              <a:t>Exemplo em C (usando função)</a:t>
            </a:r>
            <a:endParaRPr lang="pt-BR" sz="3600">
              <a:ea typeface="+mj-lt"/>
              <a:cs typeface="+mj-lt"/>
            </a:endParaRPr>
          </a:p>
          <a:p>
            <a:endParaRPr lang="pt-BR" sz="3600"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áfico 5" descr="Seta de linha: reta com preenchimento sólido">
            <a:extLst>
              <a:ext uri="{FF2B5EF4-FFF2-40B4-BE49-F238E27FC236}">
                <a16:creationId xmlns:a16="http://schemas.microsoft.com/office/drawing/2014/main" id="{BD6A0FF5-16C5-256A-A043-D30E849C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85458" y="2617808"/>
            <a:ext cx="914400" cy="91440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7AAE155B-883C-31CC-3FE9-2F67F499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06" y="2450337"/>
            <a:ext cx="3220414" cy="162937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379297EA-9A35-E4C6-9116-20C44FE4D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233" y="2374498"/>
            <a:ext cx="2298417" cy="18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4AE3B9-21B9-BAFD-AC08-645B8F42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593" y="2602854"/>
            <a:ext cx="3429750" cy="16642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7200">
                <a:latin typeface="Times New Roman"/>
                <a:cs typeface="Calibri"/>
              </a:rPr>
              <a:t>Fim!</a:t>
            </a:r>
            <a:endParaRPr lang="pt-BR" sz="2000">
              <a:latin typeface="Times New Roman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4F7CB4-09C7-F6C4-DB4E-EEB3FF627012}"/>
              </a:ext>
            </a:extLst>
          </p:cNvPr>
          <p:cNvSpPr txBox="1"/>
          <p:nvPr/>
        </p:nvSpPr>
        <p:spPr>
          <a:xfrm>
            <a:off x="4782273" y="4020273"/>
            <a:ext cx="31386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Agradecemos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221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9D940-E9CB-8C4C-5EF7-C25C8DCE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Common Subexpression Elimination</a:t>
            </a:r>
            <a:endParaRPr lang="pt-BR" sz="3600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53564-0EE8-B62D-18ED-6939F108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latin typeface="Times New Roman"/>
                <a:cs typeface="Calibri"/>
              </a:rPr>
              <a:t>Se trata de uma otimização de código que elimina subexpressões comuns desnecessárias</a:t>
            </a:r>
          </a:p>
          <a:p>
            <a:r>
              <a:rPr lang="pt-BR" sz="2000">
                <a:latin typeface="Times New Roman"/>
                <a:ea typeface="+mn-lt"/>
                <a:cs typeface="+mn-lt"/>
              </a:rPr>
              <a:t>Uma subexpressão comum é aquela que já foi computada e não muda após o último cálculo, e é frequentemente repetida no programa</a:t>
            </a:r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Calibri"/>
              </a:rPr>
              <a:t>Lembrando que o compilador avaliará este valor mesmo se o mesmo não mudar</a:t>
            </a:r>
          </a:p>
          <a:p>
            <a:r>
              <a:rPr lang="pt-BR" sz="2000">
                <a:latin typeface="Times New Roman"/>
                <a:cs typeface="Calibri"/>
              </a:rPr>
              <a:t>Resultado: desperdício de recursos e tempo</a:t>
            </a:r>
          </a:p>
          <a:p>
            <a:endParaRPr lang="pt-BR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3C196-1923-7C91-4B22-BDEAE6C5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Common Subexpression Elimination</a:t>
            </a:r>
            <a:endParaRPr lang="pt-BR" sz="3600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61A90-1CED-0FBE-3173-23B037788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latin typeface="Times New Roman"/>
                <a:cs typeface="Calibri"/>
              </a:rPr>
              <a:t>É importante frisar que apesar das vantagens, o uso do CSE pode ser desvantajoso em algumas ocasiões</a:t>
            </a:r>
          </a:p>
          <a:p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Calibri"/>
              </a:rPr>
              <a:t>Um exemplo simples é de quando um registrador fica ocupado por muito tempo para manter o valor de uma expressão</a:t>
            </a:r>
          </a:p>
          <a:p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Calibri"/>
              </a:rPr>
              <a:t>Esse tipo de ocasião pode acarretar na insuficiência de registradores disponíveis</a:t>
            </a:r>
          </a:p>
          <a:p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Calibri"/>
              </a:rPr>
              <a:t>O uso das técnicas de otimização aumentam o tempo de compilação, apesar de diminuir o tempo de execução do programa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7C049-E706-3540-F8FF-5496AFC4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Common Subexpression Elimination</a:t>
            </a:r>
            <a:endParaRPr lang="pt-BR" sz="3600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50124-D80D-EA4B-57AE-68C5568D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95194" cy="43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latin typeface="Times New Roman"/>
                <a:cs typeface="Calibri"/>
              </a:rPr>
              <a:t>Ao lado há um exemplo simples de como o CSE funciona</a:t>
            </a: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Times New Roman"/>
              </a:rPr>
              <a:t>É possível perceber que é problemático se uma subexpressão é constantemente repetida, portanto ela precisa ser eliminada</a:t>
            </a:r>
            <a:endParaRPr lang="en-US" sz="2000">
              <a:ea typeface="+mn-lt"/>
              <a:cs typeface="+mn-lt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11DD602E-36FE-8207-EC11-095EA973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86535"/>
            <a:ext cx="6253212" cy="37547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15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3ABA5-6E45-4842-2733-220D117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Common Subexpression Elimination</a:t>
            </a:r>
            <a:endParaRPr lang="pt-BR" sz="3600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6A1C-3FC7-3FA6-68BE-26BCC8A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 sz="2000">
              <a:latin typeface="Times New Roman"/>
              <a:cs typeface="Calibri"/>
            </a:endParaRPr>
          </a:p>
          <a:p>
            <a:r>
              <a:rPr lang="pt-BR" sz="2000">
                <a:latin typeface="Times New Roman"/>
                <a:cs typeface="Calibri"/>
              </a:rPr>
              <a:t>Os otimizadores geralmente distinguem 2 tipos de CSE:</a:t>
            </a:r>
            <a:endParaRPr lang="pt-BR" sz="2000"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pPr lvl="1"/>
            <a:r>
              <a:rPr lang="pt-BR" sz="2000">
                <a:latin typeface="Times New Roman"/>
                <a:cs typeface="Calibri"/>
              </a:rPr>
              <a:t>Local Common Subexpression Elimination</a:t>
            </a:r>
          </a:p>
          <a:p>
            <a:pPr lvl="1"/>
            <a:endParaRPr lang="pt-BR" sz="2000">
              <a:latin typeface="Times New Roman"/>
              <a:cs typeface="Calibri"/>
            </a:endParaRPr>
          </a:p>
          <a:p>
            <a:pPr lvl="1"/>
            <a:endParaRPr lang="pt-BR" sz="2000">
              <a:latin typeface="Times New Roman"/>
              <a:cs typeface="Calibri"/>
            </a:endParaRPr>
          </a:p>
          <a:p>
            <a:pPr lvl="1"/>
            <a:r>
              <a:rPr lang="pt-BR" sz="2000">
                <a:latin typeface="Times New Roman"/>
                <a:cs typeface="Calibri"/>
              </a:rPr>
              <a:t>Global Common Subexpression Elimination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3ABA5-6E45-4842-2733-220D117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Local CSE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6A1C-3FC7-3FA6-68BE-26BCC8A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r>
              <a:rPr lang="pt-BR" sz="2000">
                <a:latin typeface="Times New Roman"/>
                <a:cs typeface="Times New Roman"/>
              </a:rPr>
              <a:t>Esse tipo de eliminação local funciona dentro de um único bloco básico do procedimento</a:t>
            </a:r>
            <a:endParaRPr lang="en-US" sz="2000">
              <a:ea typeface="+mn-lt"/>
              <a:cs typeface="+mn-lt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r>
              <a:rPr lang="pt-BR" sz="2000">
                <a:latin typeface="Times New Roman"/>
                <a:cs typeface="Times New Roman"/>
              </a:rPr>
              <a:t>É uma otimização simples de implementar por ser curta</a:t>
            </a:r>
            <a:endParaRPr lang="en-US" sz="2000">
              <a:ea typeface="+mn-lt"/>
              <a:cs typeface="+mn-lt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pPr lvl="1"/>
            <a:endParaRPr lang="pt-BR" sz="2000">
              <a:latin typeface="Times New Roman"/>
              <a:cs typeface="Calibri"/>
            </a:endParaRPr>
          </a:p>
          <a:p>
            <a:pPr marL="457200" lvl="1" indent="0">
              <a:buNone/>
            </a:pPr>
            <a:endParaRPr lang="pt-BR" sz="2000">
              <a:latin typeface="Times New Roman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3ABA5-6E45-4842-2733-220D117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>
                <a:latin typeface="Times New Roman"/>
                <a:cs typeface="Calibri Light"/>
              </a:rPr>
              <a:t>Global CSE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6A1C-3FC7-3FA6-68BE-26BCC8A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r>
              <a:rPr lang="pt-BR" sz="2000">
                <a:latin typeface="Times New Roman"/>
                <a:cs typeface="Times New Roman"/>
              </a:rPr>
              <a:t>A eliminação global funciona em um procedimento inteiro</a:t>
            </a:r>
            <a:endParaRPr lang="en-US" sz="2000">
              <a:ea typeface="+mn-lt"/>
              <a:cs typeface="+mn-lt"/>
            </a:endParaRPr>
          </a:p>
          <a:p>
            <a:endParaRPr lang="pt-BR" sz="2000">
              <a:latin typeface="Times New Roman"/>
              <a:ea typeface="+mn-lt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r>
              <a:rPr lang="pt-BR" sz="2000">
                <a:latin typeface="Times New Roman"/>
                <a:cs typeface="Times New Roman"/>
              </a:rPr>
              <a:t>Conta com a análise de fluxo de dados para saber quais expressões estarão disponíveis e em quais pontos do procedimento</a:t>
            </a:r>
            <a:endParaRPr lang="en-US" sz="2000">
              <a:ea typeface="+mn-lt"/>
              <a:cs typeface="+mn-lt"/>
            </a:endParaRPr>
          </a:p>
          <a:p>
            <a:endParaRPr lang="pt-BR" sz="2000">
              <a:latin typeface="Times New Roman"/>
              <a:ea typeface="+mn-lt"/>
              <a:cs typeface="Times New Roman"/>
            </a:endParaRPr>
          </a:p>
          <a:p>
            <a:endParaRPr lang="pt-BR" sz="2000">
              <a:latin typeface="Times New Roman"/>
              <a:cs typeface="Times New Roman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endParaRPr lang="pt-BR" sz="2000">
              <a:latin typeface="Times New Roman"/>
              <a:cs typeface="Calibri"/>
            </a:endParaRPr>
          </a:p>
          <a:p>
            <a:pPr lvl="1"/>
            <a:endParaRPr lang="pt-BR" sz="2000">
              <a:latin typeface="Times New Roman"/>
              <a:cs typeface="Calibri"/>
            </a:endParaRPr>
          </a:p>
          <a:p>
            <a:pPr marL="457200" lvl="1" indent="0">
              <a:buNone/>
            </a:pPr>
            <a:endParaRPr lang="pt-BR" sz="2000">
              <a:latin typeface="Times New Roman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1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DB534A9FE794EB010380A5A9FA662" ma:contentTypeVersion="7" ma:contentTypeDescription="Create a new document." ma:contentTypeScope="" ma:versionID="3357180f77e19cd7361c90943490c8fe">
  <xsd:schema xmlns:xsd="http://www.w3.org/2001/XMLSchema" xmlns:xs="http://www.w3.org/2001/XMLSchema" xmlns:p="http://schemas.microsoft.com/office/2006/metadata/properties" xmlns:ns3="4aac938b-57a6-47d9-92a3-182a18a9db53" xmlns:ns4="6aa348d2-d1f2-4c09-94dc-1cf413460839" targetNamespace="http://schemas.microsoft.com/office/2006/metadata/properties" ma:root="true" ma:fieldsID="2197ce83dd8fe5f0b0f7c3318a9e28f7" ns3:_="" ns4:_="">
    <xsd:import namespace="4aac938b-57a6-47d9-92a3-182a18a9db53"/>
    <xsd:import namespace="6aa348d2-d1f2-4c09-94dc-1cf4134608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c938b-57a6-47d9-92a3-182a18a9d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348d2-d1f2-4c09-94dc-1cf413460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146F37-5884-46A9-B599-A77A5665EE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51073F-C747-445A-8C74-6891037FD649}">
  <ds:schemaRefs>
    <ds:schemaRef ds:uri="4aac938b-57a6-47d9-92a3-182a18a9db53"/>
    <ds:schemaRef ds:uri="6aa348d2-d1f2-4c09-94dc-1cf4134608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B4F1E7-F6C6-47C7-8A8F-0B25D71EF1E7}">
  <ds:schemaRefs>
    <ds:schemaRef ds:uri="4aac938b-57a6-47d9-92a3-182a18a9db53"/>
    <ds:schemaRef ds:uri="6aa348d2-d1f2-4c09-94dc-1cf413460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 Common Subexpression Elimination</vt:lpstr>
      <vt:lpstr>Introdução</vt:lpstr>
      <vt:lpstr>Fase de Otimização</vt:lpstr>
      <vt:lpstr>Common Subexpression Elimination</vt:lpstr>
      <vt:lpstr>Common Subexpression Elimination</vt:lpstr>
      <vt:lpstr>Common Subexpression Elimination</vt:lpstr>
      <vt:lpstr>Common Subexpression Elimination</vt:lpstr>
      <vt:lpstr>Local CSE</vt:lpstr>
      <vt:lpstr>Global CSE</vt:lpstr>
      <vt:lpstr>Local CSE - Exemplo</vt:lpstr>
      <vt:lpstr>Local CSE - Exemplo</vt:lpstr>
      <vt:lpstr>Local CSE - Exemplo</vt:lpstr>
      <vt:lpstr>Local CSE - Exemplo</vt:lpstr>
      <vt:lpstr>Local CSE - Exemplo</vt:lpstr>
      <vt:lpstr>Local CSE - Exemplo</vt:lpstr>
      <vt:lpstr>Local CSE - Exemplo</vt:lpstr>
      <vt:lpstr>Local CSE - Exemplo</vt:lpstr>
      <vt:lpstr> Global CSE - Exemplo </vt:lpstr>
      <vt:lpstr> Global CSE - Exemplo </vt:lpstr>
      <vt:lpstr> Global CSE - Exemplo </vt:lpstr>
      <vt:lpstr> Global CSE - Exemplo </vt:lpstr>
      <vt:lpstr> Global CSE - Exemplo </vt:lpstr>
      <vt:lpstr> Global CSE - Exemplo </vt:lpstr>
      <vt:lpstr> Global CSE - Exemplo </vt:lpstr>
      <vt:lpstr> Global CSE - Exemplo </vt:lpstr>
      <vt:lpstr> Global CSE - Exemplo </vt:lpstr>
      <vt:lpstr> Global CSE - Exemplo </vt:lpstr>
      <vt:lpstr> Global CSE - Exemplo </vt:lpstr>
      <vt:lpstr> Global CSE - Exemplo </vt:lpstr>
      <vt:lpstr> Exemplo em C </vt:lpstr>
      <vt:lpstr> Exemplo em C </vt:lpstr>
      <vt:lpstr> Exemplo em C (usando função)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Guilherme Henrique Goncalves Silva</dc:creator>
  <cp:revision>2</cp:revision>
  <dcterms:created xsi:type="dcterms:W3CDTF">2022-04-07T18:56:13Z</dcterms:created>
  <dcterms:modified xsi:type="dcterms:W3CDTF">2022-07-04T18:16:57Z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0x01010048EDB534A9FE794EB010380A5A9FA662</vt:lpwstr>
  </property>
</Properties>
</file>