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79" r:id="rId3"/>
    <p:sldId id="259" r:id="rId4"/>
    <p:sldId id="262" r:id="rId5"/>
    <p:sldId id="260" r:id="rId6"/>
    <p:sldId id="282" r:id="rId7"/>
    <p:sldId id="261" r:id="rId8"/>
    <p:sldId id="265" r:id="rId9"/>
    <p:sldId id="266" r:id="rId10"/>
    <p:sldId id="264" r:id="rId11"/>
    <p:sldId id="267" r:id="rId12"/>
    <p:sldId id="268" r:id="rId13"/>
    <p:sldId id="270" r:id="rId14"/>
    <p:sldId id="269" r:id="rId15"/>
    <p:sldId id="272" r:id="rId16"/>
    <p:sldId id="273" r:id="rId17"/>
    <p:sldId id="274" r:id="rId18"/>
    <p:sldId id="275" r:id="rId19"/>
    <p:sldId id="276" r:id="rId20"/>
    <p:sldId id="283" r:id="rId21"/>
    <p:sldId id="284" r:id="rId22"/>
    <p:sldId id="285" r:id="rId23"/>
    <p:sldId id="286" r:id="rId24"/>
    <p:sldId id="263" r:id="rId25"/>
    <p:sldId id="277" r:id="rId26"/>
    <p:sldId id="278" r:id="rId27"/>
    <p:sldId id="280" r:id="rId28"/>
    <p:sldId id="281" r:id="rId29"/>
  </p:sldIdLst>
  <p:sldSz cx="9144000" cy="6858000" type="screen4x3"/>
  <p:notesSz cx="6888163" cy="100203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Estilo Claro 2 - Ênfas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89695" autoAdjust="0"/>
  </p:normalViewPr>
  <p:slideViewPr>
    <p:cSldViewPr snapToGrid="0">
      <p:cViewPr varScale="1">
        <p:scale>
          <a:sx n="67" d="100"/>
          <a:sy n="67" d="100"/>
        </p:scale>
        <p:origin x="768" y="60"/>
      </p:cViewPr>
      <p:guideLst/>
    </p:cSldViewPr>
  </p:slideViewPr>
  <p:outlineViewPr>
    <p:cViewPr>
      <p:scale>
        <a:sx n="33" d="100"/>
        <a:sy n="33" d="100"/>
      </p:scale>
      <p:origin x="0" y="-5148"/>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lang="pt-BR"/>
          </a:p>
        </p:txBody>
      </p:sp>
      <p:sp>
        <p:nvSpPr>
          <p:cNvPr id="3" name="Espaço Reservado para Data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BC89B38C-14F3-49E1-A62D-E9DC4D9732EE}" type="datetimeFigureOut">
              <a:rPr lang="pt-BR" smtClean="0"/>
              <a:t>08/11/2018</a:t>
            </a:fld>
            <a:endParaRPr lang="pt-BR"/>
          </a:p>
        </p:txBody>
      </p:sp>
      <p:sp>
        <p:nvSpPr>
          <p:cNvPr id="4" name="Espaço Reservado para Imagem de Slide 3"/>
          <p:cNvSpPr>
            <a:spLocks noGrp="1" noRot="1" noChangeAspect="1"/>
          </p:cNvSpPr>
          <p:nvPr>
            <p:ph type="sldImg" idx="2"/>
          </p:nvPr>
        </p:nvSpPr>
        <p:spPr>
          <a:xfrm>
            <a:off x="1190625" y="1252538"/>
            <a:ext cx="4506913" cy="3381375"/>
          </a:xfrm>
          <a:prstGeom prst="rect">
            <a:avLst/>
          </a:prstGeom>
          <a:noFill/>
          <a:ln w="12700">
            <a:solidFill>
              <a:prstClr val="black"/>
            </a:solidFill>
          </a:ln>
        </p:spPr>
        <p:txBody>
          <a:bodyPr vert="horz" lIns="96616" tIns="48308" rIns="96616" bIns="48308" rtlCol="0" anchor="ctr"/>
          <a:lstStyle/>
          <a:p>
            <a:endParaRPr lang="pt-BR"/>
          </a:p>
        </p:txBody>
      </p:sp>
      <p:sp>
        <p:nvSpPr>
          <p:cNvPr id="5" name="Espaço Reservado para Anotações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3C7CB050-2121-4851-95BB-46690BDA7D37}" type="slidenum">
              <a:rPr lang="pt-BR" smtClean="0"/>
              <a:t>‹nº›</a:t>
            </a:fld>
            <a:endParaRPr lang="pt-BR"/>
          </a:p>
        </p:txBody>
      </p:sp>
    </p:spTree>
    <p:extLst>
      <p:ext uri="{BB962C8B-B14F-4D97-AF65-F5344CB8AC3E}">
        <p14:creationId xmlns:p14="http://schemas.microsoft.com/office/powerpoint/2010/main" val="1249643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3C7CB050-2121-4851-95BB-46690BDA7D37}" type="slidenum">
              <a:rPr lang="pt-BR" smtClean="0"/>
              <a:t>1</a:t>
            </a:fld>
            <a:endParaRPr lang="pt-BR"/>
          </a:p>
        </p:txBody>
      </p:sp>
    </p:spTree>
    <p:extLst>
      <p:ext uri="{BB962C8B-B14F-4D97-AF65-F5344CB8AC3E}">
        <p14:creationId xmlns:p14="http://schemas.microsoft.com/office/powerpoint/2010/main" val="141078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3C7CB050-2121-4851-95BB-46690BDA7D37}" type="slidenum">
              <a:rPr lang="pt-BR" smtClean="0"/>
              <a:t>12</a:t>
            </a:fld>
            <a:endParaRPr lang="pt-BR"/>
          </a:p>
        </p:txBody>
      </p:sp>
    </p:spTree>
    <p:extLst>
      <p:ext uri="{BB962C8B-B14F-4D97-AF65-F5344CB8AC3E}">
        <p14:creationId xmlns:p14="http://schemas.microsoft.com/office/powerpoint/2010/main" val="3555744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Como implementar com for?</a:t>
            </a:r>
            <a:endParaRPr lang="pt-BR" dirty="0"/>
          </a:p>
        </p:txBody>
      </p:sp>
      <p:sp>
        <p:nvSpPr>
          <p:cNvPr id="4" name="Espaço Reservado para Número de Slide 3"/>
          <p:cNvSpPr>
            <a:spLocks noGrp="1"/>
          </p:cNvSpPr>
          <p:nvPr>
            <p:ph type="sldNum" sz="quarter" idx="10"/>
          </p:nvPr>
        </p:nvSpPr>
        <p:spPr/>
        <p:txBody>
          <a:bodyPr/>
          <a:lstStyle/>
          <a:p>
            <a:fld id="{3C7CB050-2121-4851-95BB-46690BDA7D37}" type="slidenum">
              <a:rPr lang="pt-BR" smtClean="0"/>
              <a:t>14</a:t>
            </a:fld>
            <a:endParaRPr lang="pt-BR"/>
          </a:p>
        </p:txBody>
      </p:sp>
    </p:spTree>
    <p:extLst>
      <p:ext uri="{BB962C8B-B14F-4D97-AF65-F5344CB8AC3E}">
        <p14:creationId xmlns:p14="http://schemas.microsoft.com/office/powerpoint/2010/main" val="43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i="0" kern="1200" dirty="0" smtClean="0">
                <a:solidFill>
                  <a:schemeClr val="tx1"/>
                </a:solidFill>
                <a:effectLst/>
                <a:latin typeface="+mn-lt"/>
                <a:ea typeface="+mn-ea"/>
                <a:cs typeface="+mn-cs"/>
              </a:rPr>
              <a:t>Após o uso do operador delete, o espaço alocado por new é totalmente liberado para o sistema</a:t>
            </a:r>
            <a:br>
              <a:rPr lang="pt-BR" sz="1200" i="0" kern="1200" dirty="0" smtClean="0">
                <a:solidFill>
                  <a:schemeClr val="tx1"/>
                </a:solidFill>
                <a:effectLst/>
                <a:latin typeface="+mn-lt"/>
                <a:ea typeface="+mn-ea"/>
                <a:cs typeface="+mn-cs"/>
              </a:rPr>
            </a:br>
            <a:endParaRPr lang="pt-BR" dirty="0"/>
          </a:p>
        </p:txBody>
      </p:sp>
      <p:sp>
        <p:nvSpPr>
          <p:cNvPr id="4" name="Espaço Reservado para Número de Slide 3"/>
          <p:cNvSpPr>
            <a:spLocks noGrp="1"/>
          </p:cNvSpPr>
          <p:nvPr>
            <p:ph type="sldNum" sz="quarter" idx="10"/>
          </p:nvPr>
        </p:nvSpPr>
        <p:spPr/>
        <p:txBody>
          <a:bodyPr/>
          <a:lstStyle/>
          <a:p>
            <a:fld id="{3C7CB050-2121-4851-95BB-46690BDA7D37}" type="slidenum">
              <a:rPr lang="pt-BR" smtClean="0"/>
              <a:t>17</a:t>
            </a:fld>
            <a:endParaRPr lang="pt-BR"/>
          </a:p>
        </p:txBody>
      </p:sp>
    </p:spTree>
    <p:extLst>
      <p:ext uri="{BB962C8B-B14F-4D97-AF65-F5344CB8AC3E}">
        <p14:creationId xmlns:p14="http://schemas.microsoft.com/office/powerpoint/2010/main" val="1496936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300" dirty="0"/>
              <a:t>A principal vantagem das listas ligadas em relação aos vectores é, para além de serem flexíveis em tamanho, permitir a inserção e remoção de elementos com um número constante de operações (manipulação dos ponteiros que constituem os arcos </a:t>
            </a:r>
            <a:r>
              <a:rPr lang="pt-BR" sz="1300" dirty="0" err="1"/>
              <a:t>direccionados</a:t>
            </a:r>
            <a:r>
              <a:rPr lang="pt-BR" sz="1300" dirty="0"/>
              <a:t>).</a:t>
            </a:r>
          </a:p>
          <a:p>
            <a:endParaRPr lang="pt-BR" sz="1300" dirty="0"/>
          </a:p>
          <a:p>
            <a:r>
              <a:rPr lang="pt-BR" sz="1300" dirty="0"/>
              <a:t>Por outro lado, e ao contrário dos vectores, não permitem o acesso arbitrário aos seus elementos nem qualquer outra forma de indexação eficiente. Assim, muitas operações básicas como obter o último nó da lista ou localizar o ponto de inserção/remoção, implicam percorrer a lista, arco a arco, até ao ponto desejado</a:t>
            </a:r>
          </a:p>
          <a:p>
            <a:r>
              <a:rPr lang="pt-BR" dirty="0" smtClean="0"/>
              <a:t/>
            </a:r>
            <a:br>
              <a:rPr lang="pt-BR" dirty="0" smtClean="0"/>
            </a:br>
            <a:endParaRPr lang="pt-BR" dirty="0"/>
          </a:p>
        </p:txBody>
      </p:sp>
      <p:sp>
        <p:nvSpPr>
          <p:cNvPr id="4" name="Espaço Reservado para Número de Slide 3"/>
          <p:cNvSpPr>
            <a:spLocks noGrp="1"/>
          </p:cNvSpPr>
          <p:nvPr>
            <p:ph type="sldNum" sz="quarter" idx="10"/>
          </p:nvPr>
        </p:nvSpPr>
        <p:spPr/>
        <p:txBody>
          <a:bodyPr/>
          <a:lstStyle/>
          <a:p>
            <a:fld id="{3C7CB050-2121-4851-95BB-46690BDA7D37}" type="slidenum">
              <a:rPr lang="pt-BR" smtClean="0"/>
              <a:t>24</a:t>
            </a:fld>
            <a:endParaRPr lang="pt-BR"/>
          </a:p>
        </p:txBody>
      </p:sp>
    </p:spTree>
    <p:extLst>
      <p:ext uri="{BB962C8B-B14F-4D97-AF65-F5344CB8AC3E}">
        <p14:creationId xmlns:p14="http://schemas.microsoft.com/office/powerpoint/2010/main" val="3696517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300" dirty="0"/>
              <a:t>Estático o seu tamanho e localização na memória não se alteram durante a execução</a:t>
            </a:r>
          </a:p>
          <a:p>
            <a:endParaRPr lang="pt-BR" sz="1300" dirty="0"/>
          </a:p>
          <a:p>
            <a:r>
              <a:rPr lang="pt-BR" sz="1300" dirty="0"/>
              <a:t>Vetor[0] é o endereço para qual está apontando o ponteiro</a:t>
            </a:r>
            <a:endParaRPr lang="pt-BR" dirty="0" smtClean="0"/>
          </a:p>
          <a:p>
            <a:endParaRPr lang="pt-BR" dirty="0" smtClean="0"/>
          </a:p>
          <a:p>
            <a:r>
              <a:rPr lang="pt-BR" dirty="0" smtClean="0"/>
              <a:t>O fato de o vetor ocupar um espaço contíguo na memória nos permite acessar qualquer um de seus elementos a partir do ponteiro para o primeiro elemento</a:t>
            </a:r>
            <a:endParaRPr lang="pt-BR" baseline="0" dirty="0" smtClean="0"/>
          </a:p>
          <a:p>
            <a:endParaRPr lang="pt-BR" baseline="0" dirty="0" smtClean="0"/>
          </a:p>
          <a:p>
            <a:r>
              <a:rPr lang="pt-BR" dirty="0" smtClean="0"/>
              <a:t>Dizemos que o vetor é uma estrutura que possibilita acesso randômico aos elementos, pois podemos acessar qualquer elemento aleatoriamente.</a:t>
            </a:r>
          </a:p>
        </p:txBody>
      </p:sp>
      <p:sp>
        <p:nvSpPr>
          <p:cNvPr id="4" name="Espaço Reservado para Número de Slide 3"/>
          <p:cNvSpPr>
            <a:spLocks noGrp="1"/>
          </p:cNvSpPr>
          <p:nvPr>
            <p:ph type="sldNum" sz="quarter" idx="10"/>
          </p:nvPr>
        </p:nvSpPr>
        <p:spPr/>
        <p:txBody>
          <a:bodyPr/>
          <a:lstStyle/>
          <a:p>
            <a:fld id="{07450CD4-6444-4E6D-AC69-BBB448E4F7B9}" type="slidenum">
              <a:rPr lang="pt-BR" smtClean="0"/>
              <a:t>3</a:t>
            </a:fld>
            <a:endParaRPr lang="pt-BR"/>
          </a:p>
        </p:txBody>
      </p:sp>
    </p:spTree>
    <p:extLst>
      <p:ext uri="{BB962C8B-B14F-4D97-AF65-F5344CB8AC3E}">
        <p14:creationId xmlns:p14="http://schemas.microsoft.com/office/powerpoint/2010/main" val="2969400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Se o número de elementos que precisarmos armazenar exceder a dimensão do vetor, teremos um problema, pois não existe uma maneira simples e barata (computacionalmente) para alterarmos a dimensão do vetor em tempo de execução. </a:t>
            </a:r>
          </a:p>
          <a:p>
            <a:endParaRPr lang="pt-BR" baseline="0" dirty="0" smtClean="0"/>
          </a:p>
          <a:p>
            <a:r>
              <a:rPr lang="pt-BR" dirty="0" smtClean="0"/>
              <a:t>Por outro lado, se o número de elementos que precisarmos armazenar no vetor for muito inferior à sua dimensão, estaremos subutilizando o espaço de memória reservado.</a:t>
            </a:r>
          </a:p>
          <a:p>
            <a:endParaRPr lang="pt-BR" baseline="0" dirty="0" smtClean="0"/>
          </a:p>
          <a:p>
            <a:r>
              <a:rPr lang="pt-BR" baseline="0" dirty="0" smtClean="0"/>
              <a:t>Qual a solução?</a:t>
            </a:r>
          </a:p>
          <a:p>
            <a:endParaRPr lang="pt-BR" dirty="0"/>
          </a:p>
        </p:txBody>
      </p:sp>
      <p:sp>
        <p:nvSpPr>
          <p:cNvPr id="4" name="Espaço Reservado para Número de Slide 3"/>
          <p:cNvSpPr>
            <a:spLocks noGrp="1"/>
          </p:cNvSpPr>
          <p:nvPr>
            <p:ph type="sldNum" sz="quarter" idx="10"/>
          </p:nvPr>
        </p:nvSpPr>
        <p:spPr/>
        <p:txBody>
          <a:bodyPr/>
          <a:lstStyle/>
          <a:p>
            <a:fld id="{3C7CB050-2121-4851-95BB-46690BDA7D37}" type="slidenum">
              <a:rPr lang="pt-BR" smtClean="0"/>
              <a:t>4</a:t>
            </a:fld>
            <a:endParaRPr lang="pt-BR"/>
          </a:p>
        </p:txBody>
      </p:sp>
    </p:spTree>
    <p:extLst>
      <p:ext uri="{BB962C8B-B14F-4D97-AF65-F5344CB8AC3E}">
        <p14:creationId xmlns:p14="http://schemas.microsoft.com/office/powerpoint/2010/main" val="3846779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Falar</a:t>
            </a:r>
            <a:r>
              <a:rPr lang="pt-BR" baseline="0" dirty="0" smtClean="0"/>
              <a:t> a primeira parte; A segunda enquanto vai rodando o efeito</a:t>
            </a:r>
          </a:p>
          <a:p>
            <a:endParaRPr lang="pt-BR" baseline="0" dirty="0" smtClean="0"/>
          </a:p>
          <a:p>
            <a:r>
              <a:rPr lang="pt-BR" sz="1300" dirty="0"/>
              <a:t/>
            </a:r>
            <a:br>
              <a:rPr lang="pt-BR" sz="1300" dirty="0"/>
            </a:br>
            <a:endParaRPr lang="pt-BR" dirty="0"/>
          </a:p>
        </p:txBody>
      </p:sp>
      <p:sp>
        <p:nvSpPr>
          <p:cNvPr id="4" name="Espaço Reservado para Número de Slide 3"/>
          <p:cNvSpPr>
            <a:spLocks noGrp="1"/>
          </p:cNvSpPr>
          <p:nvPr>
            <p:ph type="sldNum" sz="quarter" idx="10"/>
          </p:nvPr>
        </p:nvSpPr>
        <p:spPr/>
        <p:txBody>
          <a:bodyPr/>
          <a:lstStyle/>
          <a:p>
            <a:fld id="{3C7CB050-2121-4851-95BB-46690BDA7D37}" type="slidenum">
              <a:rPr lang="pt-BR" smtClean="0"/>
              <a:t>5</a:t>
            </a:fld>
            <a:endParaRPr lang="pt-BR"/>
          </a:p>
        </p:txBody>
      </p:sp>
    </p:spTree>
    <p:extLst>
      <p:ext uri="{BB962C8B-B14F-4D97-AF65-F5344CB8AC3E}">
        <p14:creationId xmlns:p14="http://schemas.microsoft.com/office/powerpoint/2010/main" val="2004488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 * serve</a:t>
            </a:r>
            <a:r>
              <a:rPr lang="pt-BR" baseline="0" dirty="0" smtClean="0"/>
              <a:t> para o compilar saber que a variável é um ponteiro</a:t>
            </a:r>
            <a:endParaRPr lang="pt-BR" dirty="0"/>
          </a:p>
        </p:txBody>
      </p:sp>
      <p:sp>
        <p:nvSpPr>
          <p:cNvPr id="4" name="Espaço Reservado para Número de Slide 3"/>
          <p:cNvSpPr>
            <a:spLocks noGrp="1"/>
          </p:cNvSpPr>
          <p:nvPr>
            <p:ph type="sldNum" sz="quarter" idx="10"/>
          </p:nvPr>
        </p:nvSpPr>
        <p:spPr/>
        <p:txBody>
          <a:bodyPr/>
          <a:lstStyle/>
          <a:p>
            <a:fld id="{3C7CB050-2121-4851-95BB-46690BDA7D37}" type="slidenum">
              <a:rPr lang="pt-BR" smtClean="0"/>
              <a:t>6</a:t>
            </a:fld>
            <a:endParaRPr lang="pt-BR"/>
          </a:p>
        </p:txBody>
      </p:sp>
    </p:spTree>
    <p:extLst>
      <p:ext uri="{BB962C8B-B14F-4D97-AF65-F5344CB8AC3E}">
        <p14:creationId xmlns:p14="http://schemas.microsoft.com/office/powerpoint/2010/main" val="2997150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300" dirty="0"/>
              <a:t>As listas encadeadas são amplamente usadas para implementar diversas outras</a:t>
            </a:r>
            <a:br>
              <a:rPr lang="pt-BR" sz="1300" dirty="0"/>
            </a:br>
            <a:r>
              <a:rPr lang="pt-BR" sz="1300" dirty="0"/>
              <a:t>estruturas de dados com semânticas próprias</a:t>
            </a:r>
            <a:endParaRPr lang="pt-BR" dirty="0"/>
          </a:p>
        </p:txBody>
      </p:sp>
      <p:sp>
        <p:nvSpPr>
          <p:cNvPr id="4" name="Espaço Reservado para Número de Slide 3"/>
          <p:cNvSpPr>
            <a:spLocks noGrp="1"/>
          </p:cNvSpPr>
          <p:nvPr>
            <p:ph type="sldNum" sz="quarter" idx="10"/>
          </p:nvPr>
        </p:nvSpPr>
        <p:spPr/>
        <p:txBody>
          <a:bodyPr/>
          <a:lstStyle/>
          <a:p>
            <a:fld id="{3C7CB050-2121-4851-95BB-46690BDA7D37}" type="slidenum">
              <a:rPr lang="pt-BR" smtClean="0"/>
              <a:t>7</a:t>
            </a:fld>
            <a:endParaRPr lang="pt-BR"/>
          </a:p>
        </p:txBody>
      </p:sp>
    </p:spTree>
    <p:extLst>
      <p:ext uri="{BB962C8B-B14F-4D97-AF65-F5344CB8AC3E}">
        <p14:creationId xmlns:p14="http://schemas.microsoft.com/office/powerpoint/2010/main" val="177002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300" dirty="0"/>
              <a:t>Desta forma, o espaço total de memória gasto pela estrutura é proporcional ao número de elementos nela armazenado. No entanto, não podemos garantir que os elementos armazenados na lista ocuparão um espaço de memória contíguo, portanto não temos acesso direto aos elementos da lista. Para que seja possível percorrer todos os elementos da lista, devemos explicitamente guardar o encadeamento dos elementos, o que é feito armazenando-se, junto com a informação de cada elemento, um ponteiro para o próximo elemento da lista.</a:t>
            </a:r>
          </a:p>
          <a:p>
            <a:endParaRPr lang="pt-BR" sz="1300" dirty="0"/>
          </a:p>
          <a:p>
            <a:r>
              <a:rPr lang="pt-BR" sz="1300" dirty="0"/>
              <a:t>Do primeiro elemento, podemos alcançar o segundo seguindo o encadeamento, e assim por diante. O último elemento da lista aponta para NULL, sinalizando que não existe um próximo elemento</a:t>
            </a:r>
            <a:r>
              <a:rPr lang="pt-BR" sz="1300" dirty="0" smtClean="0"/>
              <a:t>.</a:t>
            </a:r>
          </a:p>
          <a:p>
            <a:endParaRPr lang="pt-BR" sz="1300" dirty="0" smtClean="0"/>
          </a:p>
          <a:p>
            <a:r>
              <a:rPr lang="pt-BR" sz="1200" i="0" kern="1200" dirty="0" smtClean="0">
                <a:solidFill>
                  <a:schemeClr val="tx1"/>
                </a:solidFill>
                <a:effectLst/>
                <a:latin typeface="+mn-lt"/>
                <a:ea typeface="+mn-ea"/>
                <a:cs typeface="+mn-cs"/>
              </a:rPr>
              <a:t>Devemos notar que trata-se de uma estrutura </a:t>
            </a:r>
            <a:r>
              <a:rPr lang="pt-BR" sz="1200" i="0" kern="1200" dirty="0" err="1" smtClean="0">
                <a:solidFill>
                  <a:schemeClr val="tx1"/>
                </a:solidFill>
                <a:effectLst/>
                <a:latin typeface="+mn-lt"/>
                <a:ea typeface="+mn-ea"/>
                <a:cs typeface="+mn-cs"/>
              </a:rPr>
              <a:t>auto-referenciada</a:t>
            </a:r>
            <a:r>
              <a:rPr lang="pt-BR" sz="1200" i="0" kern="1200" dirty="0" smtClean="0">
                <a:solidFill>
                  <a:schemeClr val="tx1"/>
                </a:solidFill>
                <a:effectLst/>
                <a:latin typeface="+mn-lt"/>
                <a:ea typeface="+mn-ea"/>
                <a:cs typeface="+mn-cs"/>
              </a:rPr>
              <a:t>, pois, além do campo que armazena a informação (no caso, um número inteiro), há um campo que é um ponteiro para uma próxima estrutura do mesmo tipo.</a:t>
            </a:r>
            <a:br>
              <a:rPr lang="pt-BR" sz="1200" i="0" kern="1200" dirty="0" smtClean="0">
                <a:solidFill>
                  <a:schemeClr val="tx1"/>
                </a:solidFill>
                <a:effectLst/>
                <a:latin typeface="+mn-lt"/>
                <a:ea typeface="+mn-ea"/>
                <a:cs typeface="+mn-cs"/>
              </a:rPr>
            </a:br>
            <a:r>
              <a:rPr lang="pt-BR" sz="1300" dirty="0"/>
              <a:t/>
            </a:r>
            <a:br>
              <a:rPr lang="pt-BR" sz="1300" dirty="0"/>
            </a:br>
            <a:r>
              <a:rPr lang="pt-BR" sz="1300" dirty="0"/>
              <a:t/>
            </a:r>
            <a:br>
              <a:rPr lang="pt-BR" sz="1300" dirty="0"/>
            </a:br>
            <a:endParaRPr lang="pt-BR" dirty="0"/>
          </a:p>
        </p:txBody>
      </p:sp>
      <p:sp>
        <p:nvSpPr>
          <p:cNvPr id="4" name="Espaço Reservado para Número de Slide 3"/>
          <p:cNvSpPr>
            <a:spLocks noGrp="1"/>
          </p:cNvSpPr>
          <p:nvPr>
            <p:ph type="sldNum" sz="quarter" idx="10"/>
          </p:nvPr>
        </p:nvSpPr>
        <p:spPr/>
        <p:txBody>
          <a:bodyPr/>
          <a:lstStyle/>
          <a:p>
            <a:fld id="{3C7CB050-2121-4851-95BB-46690BDA7D37}" type="slidenum">
              <a:rPr lang="pt-BR" smtClean="0"/>
              <a:t>8</a:t>
            </a:fld>
            <a:endParaRPr lang="pt-BR"/>
          </a:p>
        </p:txBody>
      </p:sp>
    </p:spTree>
    <p:extLst>
      <p:ext uri="{BB962C8B-B14F-4D97-AF65-F5344CB8AC3E}">
        <p14:creationId xmlns:p14="http://schemas.microsoft.com/office/powerpoint/2010/main" val="87305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Valor NULL aponta pra lugar algum. Na linguagem C </a:t>
            </a:r>
            <a:r>
              <a:rPr lang="pt-BR" baseline="0" dirty="0" smtClean="0"/>
              <a:t>é definido como valor zero, independente se for char, </a:t>
            </a:r>
            <a:r>
              <a:rPr lang="pt-BR" baseline="0" dirty="0" err="1" smtClean="0"/>
              <a:t>float</a:t>
            </a:r>
            <a:r>
              <a:rPr lang="pt-BR" baseline="0" dirty="0" smtClean="0"/>
              <a:t> ou o que seja...</a:t>
            </a:r>
            <a:endParaRPr lang="pt-BR" dirty="0"/>
          </a:p>
        </p:txBody>
      </p:sp>
      <p:sp>
        <p:nvSpPr>
          <p:cNvPr id="4" name="Espaço Reservado para Número de Slide 3"/>
          <p:cNvSpPr>
            <a:spLocks noGrp="1"/>
          </p:cNvSpPr>
          <p:nvPr>
            <p:ph type="sldNum" sz="quarter" idx="10"/>
          </p:nvPr>
        </p:nvSpPr>
        <p:spPr/>
        <p:txBody>
          <a:bodyPr/>
          <a:lstStyle/>
          <a:p>
            <a:fld id="{3C7CB050-2121-4851-95BB-46690BDA7D37}" type="slidenum">
              <a:rPr lang="pt-BR" smtClean="0"/>
              <a:t>9</a:t>
            </a:fld>
            <a:endParaRPr lang="pt-BR"/>
          </a:p>
        </p:txBody>
      </p:sp>
    </p:spTree>
    <p:extLst>
      <p:ext uri="{BB962C8B-B14F-4D97-AF65-F5344CB8AC3E}">
        <p14:creationId xmlns:p14="http://schemas.microsoft.com/office/powerpoint/2010/main" val="470169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Apontar para = ter como próximo elemento</a:t>
            </a:r>
            <a:endParaRPr lang="pt-BR" dirty="0"/>
          </a:p>
        </p:txBody>
      </p:sp>
      <p:sp>
        <p:nvSpPr>
          <p:cNvPr id="4" name="Espaço Reservado para Número de Slide 3"/>
          <p:cNvSpPr>
            <a:spLocks noGrp="1"/>
          </p:cNvSpPr>
          <p:nvPr>
            <p:ph type="sldNum" sz="quarter" idx="10"/>
          </p:nvPr>
        </p:nvSpPr>
        <p:spPr/>
        <p:txBody>
          <a:bodyPr/>
          <a:lstStyle/>
          <a:p>
            <a:fld id="{3C7CB050-2121-4851-95BB-46690BDA7D37}" type="slidenum">
              <a:rPr lang="pt-BR" smtClean="0"/>
              <a:t>11</a:t>
            </a:fld>
            <a:endParaRPr lang="pt-BR"/>
          </a:p>
        </p:txBody>
      </p:sp>
    </p:spTree>
    <p:extLst>
      <p:ext uri="{BB962C8B-B14F-4D97-AF65-F5344CB8AC3E}">
        <p14:creationId xmlns:p14="http://schemas.microsoft.com/office/powerpoint/2010/main" val="434131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BR" smtClean="0"/>
              <a:t>Clique para editar o título mestre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FA531071-A136-40B0-9FD6-588AA4BC9290}" type="datetimeFigureOut">
              <a:rPr lang="pt-BR" smtClean="0"/>
              <a:t>08/11/2018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A073CA-CD4A-4D5B-9D89-88C28CB19E86}" type="slidenum">
              <a:rPr lang="pt-BR" smtClean="0"/>
              <a:t>‹nº›</a:t>
            </a:fld>
            <a:endParaRPr lang="pt-BR"/>
          </a:p>
        </p:txBody>
      </p:sp>
    </p:spTree>
    <p:extLst>
      <p:ext uri="{BB962C8B-B14F-4D97-AF65-F5344CB8AC3E}">
        <p14:creationId xmlns:p14="http://schemas.microsoft.com/office/powerpoint/2010/main" val="180598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FA531071-A136-40B0-9FD6-588AA4BC9290}" type="datetimeFigureOut">
              <a:rPr lang="pt-BR" smtClean="0"/>
              <a:t>08/11/2018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A073CA-CD4A-4D5B-9D89-88C28CB19E86}" type="slidenum">
              <a:rPr lang="pt-BR" smtClean="0"/>
              <a:t>‹nº›</a:t>
            </a:fld>
            <a:endParaRPr lang="pt-BR"/>
          </a:p>
        </p:txBody>
      </p:sp>
    </p:spTree>
    <p:extLst>
      <p:ext uri="{BB962C8B-B14F-4D97-AF65-F5344CB8AC3E}">
        <p14:creationId xmlns:p14="http://schemas.microsoft.com/office/powerpoint/2010/main" val="53232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FA531071-A136-40B0-9FD6-588AA4BC9290}" type="datetimeFigureOut">
              <a:rPr lang="pt-BR" smtClean="0"/>
              <a:t>08/11/2018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A073CA-CD4A-4D5B-9D89-88C28CB19E86}" type="slidenum">
              <a:rPr lang="pt-BR" smtClean="0"/>
              <a:t>‹nº›</a:t>
            </a:fld>
            <a:endParaRPr lang="pt-BR"/>
          </a:p>
        </p:txBody>
      </p:sp>
    </p:spTree>
    <p:extLst>
      <p:ext uri="{BB962C8B-B14F-4D97-AF65-F5344CB8AC3E}">
        <p14:creationId xmlns:p14="http://schemas.microsoft.com/office/powerpoint/2010/main" val="17380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FA531071-A136-40B0-9FD6-588AA4BC9290}" type="datetimeFigureOut">
              <a:rPr lang="pt-BR" smtClean="0"/>
              <a:t>08/11/2018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A073CA-CD4A-4D5B-9D89-88C28CB19E86}" type="slidenum">
              <a:rPr lang="pt-BR" smtClean="0"/>
              <a:t>‹nº›</a:t>
            </a:fld>
            <a:endParaRPr lang="pt-BR"/>
          </a:p>
        </p:txBody>
      </p:sp>
    </p:spTree>
    <p:extLst>
      <p:ext uri="{BB962C8B-B14F-4D97-AF65-F5344CB8AC3E}">
        <p14:creationId xmlns:p14="http://schemas.microsoft.com/office/powerpoint/2010/main" val="5045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BR" smtClean="0"/>
              <a:t>Clique para editar o título mestre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FA531071-A136-40B0-9FD6-588AA4BC9290}" type="datetimeFigureOut">
              <a:rPr lang="pt-BR" smtClean="0"/>
              <a:t>08/11/2018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A073CA-CD4A-4D5B-9D89-88C28CB19E86}" type="slidenum">
              <a:rPr lang="pt-BR" smtClean="0"/>
              <a:t>‹nº›</a:t>
            </a:fld>
            <a:endParaRPr lang="pt-BR"/>
          </a:p>
        </p:txBody>
      </p:sp>
    </p:spTree>
    <p:extLst>
      <p:ext uri="{BB962C8B-B14F-4D97-AF65-F5344CB8AC3E}">
        <p14:creationId xmlns:p14="http://schemas.microsoft.com/office/powerpoint/2010/main" val="3636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FA531071-A136-40B0-9FD6-588AA4BC9290}" type="datetimeFigureOut">
              <a:rPr lang="pt-BR" smtClean="0"/>
              <a:t>08/11/2018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A073CA-CD4A-4D5B-9D89-88C28CB19E86}" type="slidenum">
              <a:rPr lang="pt-BR" smtClean="0"/>
              <a:t>‹nº›</a:t>
            </a:fld>
            <a:endParaRPr lang="pt-BR"/>
          </a:p>
        </p:txBody>
      </p:sp>
    </p:spTree>
    <p:extLst>
      <p:ext uri="{BB962C8B-B14F-4D97-AF65-F5344CB8AC3E}">
        <p14:creationId xmlns:p14="http://schemas.microsoft.com/office/powerpoint/2010/main" val="1050134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FA531071-A136-40B0-9FD6-588AA4BC9290}" type="datetimeFigureOut">
              <a:rPr lang="pt-BR" smtClean="0"/>
              <a:t>08/11/2018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DA073CA-CD4A-4D5B-9D89-88C28CB19E86}" type="slidenum">
              <a:rPr lang="pt-BR" smtClean="0"/>
              <a:t>‹nº›</a:t>
            </a:fld>
            <a:endParaRPr lang="pt-BR"/>
          </a:p>
        </p:txBody>
      </p:sp>
    </p:spTree>
    <p:extLst>
      <p:ext uri="{BB962C8B-B14F-4D97-AF65-F5344CB8AC3E}">
        <p14:creationId xmlns:p14="http://schemas.microsoft.com/office/powerpoint/2010/main" val="256843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FA531071-A136-40B0-9FD6-588AA4BC9290}" type="datetimeFigureOut">
              <a:rPr lang="pt-BR" smtClean="0"/>
              <a:t>08/11/2018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DA073CA-CD4A-4D5B-9D89-88C28CB19E86}" type="slidenum">
              <a:rPr lang="pt-BR" smtClean="0"/>
              <a:t>‹nº›</a:t>
            </a:fld>
            <a:endParaRPr lang="pt-BR"/>
          </a:p>
        </p:txBody>
      </p:sp>
    </p:spTree>
    <p:extLst>
      <p:ext uri="{BB962C8B-B14F-4D97-AF65-F5344CB8AC3E}">
        <p14:creationId xmlns:p14="http://schemas.microsoft.com/office/powerpoint/2010/main" val="112914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31071-A136-40B0-9FD6-588AA4BC9290}" type="datetimeFigureOut">
              <a:rPr lang="pt-BR" smtClean="0"/>
              <a:t>08/11/2018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DA073CA-CD4A-4D5B-9D89-88C28CB19E86}" type="slidenum">
              <a:rPr lang="pt-BR" smtClean="0"/>
              <a:t>‹nº›</a:t>
            </a:fld>
            <a:endParaRPr lang="pt-BR"/>
          </a:p>
        </p:txBody>
      </p:sp>
    </p:spTree>
    <p:extLst>
      <p:ext uri="{BB962C8B-B14F-4D97-AF65-F5344CB8AC3E}">
        <p14:creationId xmlns:p14="http://schemas.microsoft.com/office/powerpoint/2010/main" val="47601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smtClean="0"/>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FA531071-A136-40B0-9FD6-588AA4BC9290}" type="datetimeFigureOut">
              <a:rPr lang="pt-BR" smtClean="0"/>
              <a:t>08/11/2018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A073CA-CD4A-4D5B-9D89-88C28CB19E86}" type="slidenum">
              <a:rPr lang="pt-BR" smtClean="0"/>
              <a:t>‹nº›</a:t>
            </a:fld>
            <a:endParaRPr lang="pt-BR"/>
          </a:p>
        </p:txBody>
      </p:sp>
    </p:spTree>
    <p:extLst>
      <p:ext uri="{BB962C8B-B14F-4D97-AF65-F5344CB8AC3E}">
        <p14:creationId xmlns:p14="http://schemas.microsoft.com/office/powerpoint/2010/main" val="119427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FA531071-A136-40B0-9FD6-588AA4BC9290}" type="datetimeFigureOut">
              <a:rPr lang="pt-BR" smtClean="0"/>
              <a:t>08/11/2018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A073CA-CD4A-4D5B-9D89-88C28CB19E86}" type="slidenum">
              <a:rPr lang="pt-BR" smtClean="0"/>
              <a:t>‹nº›</a:t>
            </a:fld>
            <a:endParaRPr lang="pt-BR"/>
          </a:p>
        </p:txBody>
      </p:sp>
    </p:spTree>
    <p:extLst>
      <p:ext uri="{BB962C8B-B14F-4D97-AF65-F5344CB8AC3E}">
        <p14:creationId xmlns:p14="http://schemas.microsoft.com/office/powerpoint/2010/main" val="2980602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31071-A136-40B0-9FD6-588AA4BC9290}" type="datetimeFigureOut">
              <a:rPr lang="pt-BR" smtClean="0"/>
              <a:t>08/11/2018</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A073CA-CD4A-4D5B-9D89-88C28CB19E86}" type="slidenum">
              <a:rPr lang="pt-BR" smtClean="0"/>
              <a:t>‹nº›</a:t>
            </a:fld>
            <a:endParaRPr lang="pt-BR"/>
          </a:p>
        </p:txBody>
      </p:sp>
    </p:spTree>
    <p:extLst>
      <p:ext uri="{BB962C8B-B14F-4D97-AF65-F5344CB8AC3E}">
        <p14:creationId xmlns:p14="http://schemas.microsoft.com/office/powerpoint/2010/main" val="31200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4655" y="3526208"/>
            <a:ext cx="8079346" cy="1963556"/>
          </a:xfrm>
          <a:solidFill>
            <a:schemeClr val="bg2"/>
          </a:solidFill>
          <a:ln w="19050">
            <a:solidFill>
              <a:schemeClr val="bg2">
                <a:lumMod val="75000"/>
              </a:schemeClr>
            </a:solidFill>
            <a:prstDash val="lgDash"/>
          </a:ln>
        </p:spPr>
        <p:txBody>
          <a:bodyPr>
            <a:normAutofit/>
          </a:bodyPr>
          <a:lstStyle/>
          <a:p>
            <a:endParaRPr lang="pt-BR" sz="2800" dirty="0" smtClean="0">
              <a:latin typeface="Century Gothic" panose="020B0502020202020204" pitchFamily="34" charset="0"/>
              <a:cs typeface="Arial" panose="020B0604020202020204" pitchFamily="34" charset="0"/>
            </a:endParaRPr>
          </a:p>
          <a:p>
            <a:r>
              <a:rPr lang="pt-BR" sz="2800" dirty="0" smtClean="0">
                <a:latin typeface="Century Gothic" panose="020B0502020202020204" pitchFamily="34" charset="0"/>
                <a:cs typeface="Arial" panose="020B0604020202020204" pitchFamily="34" charset="0"/>
              </a:rPr>
              <a:t>Introdução à lista</a:t>
            </a:r>
            <a:endParaRPr lang="pt-BR" sz="2800" dirty="0">
              <a:latin typeface="Century Gothic" panose="020B0502020202020204" pitchFamily="34" charset="0"/>
              <a:cs typeface="Arial" panose="020B0604020202020204" pitchFamily="34" charset="0"/>
            </a:endParaRPr>
          </a:p>
        </p:txBody>
      </p:sp>
      <p:sp>
        <p:nvSpPr>
          <p:cNvPr id="4" name="Retângulo 3"/>
          <p:cNvSpPr/>
          <p:nvPr/>
        </p:nvSpPr>
        <p:spPr>
          <a:xfrm>
            <a:off x="-1" y="1638991"/>
            <a:ext cx="9144002" cy="1934494"/>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atin typeface="Century Gothic" panose="020B0502020202020204" pitchFamily="34" charset="0"/>
            </a:endParaRPr>
          </a:p>
        </p:txBody>
      </p:sp>
      <p:sp>
        <p:nvSpPr>
          <p:cNvPr id="2" name="Título 1"/>
          <p:cNvSpPr>
            <a:spLocks noGrp="1"/>
          </p:cNvSpPr>
          <p:nvPr>
            <p:ph type="ctrTitle"/>
          </p:nvPr>
        </p:nvSpPr>
        <p:spPr>
          <a:xfrm>
            <a:off x="0" y="1664749"/>
            <a:ext cx="9144000" cy="1934494"/>
          </a:xfrm>
          <a:noFill/>
        </p:spPr>
        <p:txBody>
          <a:bodyPr anchor="ctr">
            <a:normAutofit/>
          </a:bodyPr>
          <a:lstStyle/>
          <a:p>
            <a:r>
              <a:rPr lang="pt-BR" sz="4000" b="1" dirty="0" smtClean="0">
                <a:solidFill>
                  <a:schemeClr val="bg1"/>
                </a:solidFill>
                <a:effectLst>
                  <a:outerShdw blurRad="38100" dist="38100" dir="2700000" algn="tl">
                    <a:srgbClr val="000000">
                      <a:alpha val="43137"/>
                    </a:srgbClr>
                  </a:outerShdw>
                </a:effectLst>
                <a:latin typeface="Century Gothic" panose="020B0502020202020204" pitchFamily="34" charset="0"/>
                <a:cs typeface="Arial" panose="020B0604020202020204" pitchFamily="34" charset="0"/>
              </a:rPr>
              <a:t>Técnicas de Programação</a:t>
            </a:r>
            <a:endParaRPr lang="pt-BR" sz="4000" b="1" dirty="0">
              <a:solidFill>
                <a:schemeClr val="bg1"/>
              </a:solidFill>
              <a:effectLst>
                <a:outerShdw blurRad="38100" dist="38100" dir="2700000" algn="tl">
                  <a:srgbClr val="000000">
                    <a:alpha val="43137"/>
                  </a:srgbClr>
                </a:outerShdw>
              </a:effectLst>
              <a:latin typeface="Century Gothic" panose="020B0502020202020204" pitchFamily="34" charset="0"/>
              <a:cs typeface="Arial" panose="020B0604020202020204" pitchFamily="34" charset="0"/>
            </a:endParaRPr>
          </a:p>
        </p:txBody>
      </p:sp>
      <p:sp>
        <p:nvSpPr>
          <p:cNvPr id="8" name="CaixaDeTexto 7"/>
          <p:cNvSpPr txBox="1"/>
          <p:nvPr/>
        </p:nvSpPr>
        <p:spPr>
          <a:xfrm>
            <a:off x="12878" y="6605720"/>
            <a:ext cx="1072730" cy="307777"/>
          </a:xfrm>
          <a:prstGeom prst="rect">
            <a:avLst/>
          </a:prstGeom>
          <a:noFill/>
        </p:spPr>
        <p:txBody>
          <a:bodyPr wrap="none" rtlCol="0">
            <a:spAutoFit/>
          </a:bodyPr>
          <a:lstStyle/>
          <a:p>
            <a:r>
              <a:rPr lang="pt-BR" sz="1400" dirty="0" smtClean="0">
                <a:solidFill>
                  <a:schemeClr val="bg1"/>
                </a:solidFill>
                <a:latin typeface="Century Gothic" panose="020B0502020202020204" pitchFamily="34" charset="0"/>
              </a:rPr>
              <a:t>RA 160966</a:t>
            </a:r>
            <a:endParaRPr lang="pt-BR" sz="1400" dirty="0">
              <a:solidFill>
                <a:schemeClr val="bg1"/>
              </a:solidFill>
              <a:latin typeface="Century Gothic" panose="020B0502020202020204" pitchFamily="34" charset="0"/>
            </a:endParaRPr>
          </a:p>
        </p:txBody>
      </p:sp>
      <p:pic>
        <p:nvPicPr>
          <p:cNvPr id="9" name="Image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80" y="-4286"/>
            <a:ext cx="1524000" cy="1524000"/>
          </a:xfrm>
          <a:prstGeom prst="rect">
            <a:avLst/>
          </a:prstGeom>
        </p:spPr>
      </p:pic>
      <p:pic>
        <p:nvPicPr>
          <p:cNvPr id="10" name="Imagem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290" y="91714"/>
            <a:ext cx="2841600" cy="1332000"/>
          </a:xfrm>
          <a:prstGeom prst="rect">
            <a:avLst/>
          </a:prstGeom>
        </p:spPr>
      </p:pic>
    </p:spTree>
    <p:extLst>
      <p:ext uri="{BB962C8B-B14F-4D97-AF65-F5344CB8AC3E}">
        <p14:creationId xmlns:p14="http://schemas.microsoft.com/office/powerpoint/2010/main" val="1133505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marL="0" indent="0">
              <a:buNone/>
            </a:pPr>
            <a:r>
              <a:rPr lang="pt-BR" dirty="0"/>
              <a:t>Operação Básica em Listas</a:t>
            </a:r>
            <a:r>
              <a:rPr lang="pt-BR" dirty="0" smtClean="0"/>
              <a:t>:</a:t>
            </a:r>
            <a:br>
              <a:rPr lang="pt-BR" dirty="0" smtClean="0"/>
            </a:br>
            <a:r>
              <a:rPr lang="pt-BR" dirty="0" smtClean="0"/>
              <a:t/>
            </a:r>
            <a:br>
              <a:rPr lang="pt-BR" dirty="0" smtClean="0"/>
            </a:br>
            <a:r>
              <a:rPr lang="pt-BR" dirty="0" smtClean="0"/>
              <a:t>Busca</a:t>
            </a:r>
            <a:endParaRPr lang="pt-BR" dirty="0"/>
          </a:p>
          <a:p>
            <a:pPr lvl="1"/>
            <a:r>
              <a:rPr lang="pt-BR" dirty="0" smtClean="0"/>
              <a:t>Por </a:t>
            </a:r>
            <a:r>
              <a:rPr lang="pt-BR" dirty="0"/>
              <a:t>um elemento através de uma “</a:t>
            </a:r>
            <a:r>
              <a:rPr lang="pt-BR" dirty="0" smtClean="0"/>
              <a:t>chave”</a:t>
            </a:r>
          </a:p>
          <a:p>
            <a:pPr lvl="2"/>
            <a:r>
              <a:rPr lang="pt-BR" dirty="0" smtClean="0"/>
              <a:t>Ex</a:t>
            </a:r>
            <a:r>
              <a:rPr lang="pt-BR" dirty="0"/>
              <a:t>. busca na lista telefônica: dado um nome, buscamos o telefone</a:t>
            </a:r>
          </a:p>
          <a:p>
            <a:r>
              <a:rPr lang="pt-BR" dirty="0"/>
              <a:t>Inserção e Remoção de </a:t>
            </a:r>
            <a:r>
              <a:rPr lang="pt-BR" dirty="0" smtClean="0"/>
              <a:t>elementos</a:t>
            </a:r>
            <a:endParaRPr lang="pt-BR" dirty="0"/>
          </a:p>
          <a:p>
            <a:pPr lvl="1"/>
            <a:r>
              <a:rPr lang="pt-BR" dirty="0"/>
              <a:t>Implementação depende da organização da lista</a:t>
            </a:r>
          </a:p>
          <a:p>
            <a:pPr lvl="2"/>
            <a:r>
              <a:rPr lang="pt-BR" dirty="0"/>
              <a:t>manipulação distinta de listas ordenadas e não ordenadas</a:t>
            </a:r>
          </a:p>
          <a:p>
            <a:endParaRPr lang="pt-BR" dirty="0"/>
          </a:p>
        </p:txBody>
      </p:sp>
      <p:sp>
        <p:nvSpPr>
          <p:cNvPr id="5" name="Retângulo 4"/>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Lista Encadeada</a:t>
            </a:r>
            <a:endParaRPr lang="pt-BR" sz="3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065587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tângulo de cantos arredondados 83"/>
          <p:cNvSpPr/>
          <p:nvPr/>
        </p:nvSpPr>
        <p:spPr>
          <a:xfrm>
            <a:off x="3743966" y="3730899"/>
            <a:ext cx="5207327" cy="2636322"/>
          </a:xfrm>
          <a:prstGeom prst="roundRect">
            <a:avLst>
              <a:gd name="adj" fmla="val 9104"/>
            </a:avLst>
          </a:prstGeom>
          <a:gradFill>
            <a:gsLst>
              <a:gs pos="0">
                <a:schemeClr val="accent3">
                  <a:lumMod val="110000"/>
                  <a:satMod val="105000"/>
                  <a:tint val="67000"/>
                  <a:alpha val="38000"/>
                </a:schemeClr>
              </a:gs>
              <a:gs pos="50000">
                <a:schemeClr val="accent3">
                  <a:lumMod val="105000"/>
                  <a:satMod val="103000"/>
                  <a:tint val="73000"/>
                </a:schemeClr>
              </a:gs>
              <a:gs pos="100000">
                <a:schemeClr val="accent3">
                  <a:lumMod val="105000"/>
                  <a:satMod val="109000"/>
                  <a:tint val="81000"/>
                </a:schemeClr>
              </a:gs>
            </a:gsLst>
          </a:gradFill>
          <a:ln w="19050">
            <a:solidFill>
              <a:schemeClr val="tx1"/>
            </a:solidFill>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p:sp>
        <p:nvSpPr>
          <p:cNvPr id="82" name="Retângulo de cantos arredondados 81"/>
          <p:cNvSpPr/>
          <p:nvPr/>
        </p:nvSpPr>
        <p:spPr>
          <a:xfrm>
            <a:off x="255213" y="3716977"/>
            <a:ext cx="3164322" cy="2636322"/>
          </a:xfrm>
          <a:prstGeom prst="roundRect">
            <a:avLst>
              <a:gd name="adj" fmla="val 9104"/>
            </a:avLst>
          </a:prstGeom>
          <a:gradFill>
            <a:gsLst>
              <a:gs pos="0">
                <a:schemeClr val="accent3">
                  <a:lumMod val="110000"/>
                  <a:satMod val="105000"/>
                  <a:tint val="67000"/>
                  <a:alpha val="38000"/>
                </a:schemeClr>
              </a:gs>
              <a:gs pos="50000">
                <a:schemeClr val="accent3">
                  <a:lumMod val="105000"/>
                  <a:satMod val="103000"/>
                  <a:tint val="73000"/>
                </a:schemeClr>
              </a:gs>
              <a:gs pos="100000">
                <a:schemeClr val="accent3">
                  <a:lumMod val="105000"/>
                  <a:satMod val="109000"/>
                  <a:tint val="81000"/>
                </a:schemeClr>
              </a:gs>
            </a:gsLst>
          </a:gradFill>
          <a:ln w="19050">
            <a:solidFill>
              <a:schemeClr val="tx1"/>
            </a:solidFill>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p:sp>
        <p:nvSpPr>
          <p:cNvPr id="3" name="Espaço Reservado para Conteúdo 2"/>
          <p:cNvSpPr>
            <a:spLocks noGrp="1"/>
          </p:cNvSpPr>
          <p:nvPr>
            <p:ph idx="1"/>
          </p:nvPr>
        </p:nvSpPr>
        <p:spPr/>
        <p:txBody>
          <a:bodyPr/>
          <a:lstStyle/>
          <a:p>
            <a:pPr marL="514350" indent="-514350">
              <a:buFont typeface="+mj-lt"/>
              <a:buAutoNum type="arabicPeriod"/>
            </a:pPr>
            <a:r>
              <a:rPr lang="pt-BR" sz="2400" dirty="0"/>
              <a:t>A</a:t>
            </a:r>
            <a:r>
              <a:rPr lang="pt-BR" sz="2400" dirty="0" smtClean="0"/>
              <a:t>loca </a:t>
            </a:r>
            <a:r>
              <a:rPr lang="pt-BR" sz="2400" dirty="0"/>
              <a:t>memória </a:t>
            </a:r>
            <a:r>
              <a:rPr lang="pt-BR" sz="2400" dirty="0" smtClean="0"/>
              <a:t>para armazenar </a:t>
            </a:r>
            <a:r>
              <a:rPr lang="pt-BR" sz="2400" dirty="0"/>
              <a:t>o </a:t>
            </a:r>
            <a:r>
              <a:rPr lang="pt-BR" sz="2400" dirty="0" smtClean="0"/>
              <a:t>elemento</a:t>
            </a:r>
          </a:p>
          <a:p>
            <a:pPr marL="514350" indent="-514350">
              <a:buFont typeface="+mj-lt"/>
              <a:buAutoNum type="arabicPeriod"/>
            </a:pPr>
            <a:endParaRPr lang="pt-BR" sz="2400" dirty="0"/>
          </a:p>
          <a:p>
            <a:pPr marL="514350" indent="-514350">
              <a:buFont typeface="+mj-lt"/>
              <a:buAutoNum type="arabicPeriod"/>
            </a:pPr>
            <a:endParaRPr lang="pt-BR" sz="2400" dirty="0" smtClean="0"/>
          </a:p>
          <a:p>
            <a:pPr marL="514350" indent="-514350">
              <a:buFont typeface="+mj-lt"/>
              <a:buAutoNum type="arabicPeriod"/>
            </a:pPr>
            <a:r>
              <a:rPr lang="pt-BR" sz="2400" dirty="0"/>
              <a:t>E</a:t>
            </a:r>
            <a:r>
              <a:rPr lang="pt-BR" sz="2400" dirty="0" smtClean="0"/>
              <a:t>ncadeia </a:t>
            </a:r>
            <a:r>
              <a:rPr lang="pt-BR" sz="2400" dirty="0"/>
              <a:t>o </a:t>
            </a:r>
            <a:r>
              <a:rPr lang="pt-BR" sz="2400" dirty="0" smtClean="0"/>
              <a:t>elemento na </a:t>
            </a:r>
            <a:r>
              <a:rPr lang="pt-BR" sz="2400" dirty="0"/>
              <a:t>lista </a:t>
            </a:r>
            <a:r>
              <a:rPr lang="pt-BR" sz="2400" dirty="0" smtClean="0"/>
              <a:t>existente</a:t>
            </a:r>
          </a:p>
          <a:p>
            <a:pPr marL="0" indent="0">
              <a:buNone/>
            </a:pPr>
            <a:r>
              <a:rPr lang="pt-BR" dirty="0"/>
              <a:t/>
            </a:r>
            <a:br>
              <a:rPr lang="pt-BR" dirty="0"/>
            </a:br>
            <a:r>
              <a:rPr lang="pt-BR" dirty="0"/>
              <a:t/>
            </a:r>
            <a:br>
              <a:rPr lang="pt-BR" dirty="0"/>
            </a:br>
            <a:endParaRPr lang="pt-BR" dirty="0"/>
          </a:p>
        </p:txBody>
      </p:sp>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Lista Encadeada - Inserção</a:t>
            </a:r>
            <a:endParaRPr lang="pt-BR" sz="3600" dirty="0">
              <a:solidFill>
                <a:schemeClr val="bg1"/>
              </a:solidFill>
              <a:latin typeface="Century Gothic" panose="020B0502020202020204" pitchFamily="34" charset="0"/>
            </a:endParaRPr>
          </a:p>
        </p:txBody>
      </p:sp>
      <p:sp>
        <p:nvSpPr>
          <p:cNvPr id="7" name="CaixaDeTexto 6"/>
          <p:cNvSpPr txBox="1"/>
          <p:nvPr/>
        </p:nvSpPr>
        <p:spPr>
          <a:xfrm>
            <a:off x="671842" y="2364058"/>
            <a:ext cx="4490332" cy="646331"/>
          </a:xfrm>
          <a:prstGeom prst="rect">
            <a:avLst/>
          </a:prstGeom>
          <a:solidFill>
            <a:schemeClr val="bg2"/>
          </a:solidFill>
        </p:spPr>
        <p:txBody>
          <a:bodyPr wrap="none" rtlCol="0">
            <a:spAutoFit/>
          </a:bodyPr>
          <a:lstStyle/>
          <a:p>
            <a:r>
              <a:rPr lang="pt-BR" dirty="0" smtClean="0">
                <a:latin typeface="Consolas" panose="020B0609020204030204" pitchFamily="49" charset="0"/>
                <a:cs typeface="Consolas" panose="020B0609020204030204" pitchFamily="49" charset="0"/>
              </a:rPr>
              <a:t>No *novo;</a:t>
            </a:r>
          </a:p>
          <a:p>
            <a:r>
              <a:rPr lang="pt-BR" dirty="0">
                <a:latin typeface="Consolas" panose="020B0609020204030204" pitchFamily="49" charset="0"/>
                <a:cs typeface="Consolas" panose="020B0609020204030204" pitchFamily="49" charset="0"/>
              </a:rPr>
              <a:t>n</a:t>
            </a:r>
            <a:r>
              <a:rPr lang="pt-BR" dirty="0" smtClean="0">
                <a:latin typeface="Consolas" panose="020B0609020204030204" pitchFamily="49" charset="0"/>
                <a:cs typeface="Consolas" panose="020B0609020204030204" pitchFamily="49" charset="0"/>
              </a:rPr>
              <a:t>ovo = (No *) </a:t>
            </a:r>
            <a:r>
              <a:rPr lang="pt-BR" dirty="0" err="1" smtClean="0">
                <a:latin typeface="Consolas" panose="020B0609020204030204" pitchFamily="49" charset="0"/>
                <a:cs typeface="Consolas" panose="020B0609020204030204" pitchFamily="49" charset="0"/>
              </a:rPr>
              <a:t>malloc</a:t>
            </a:r>
            <a:r>
              <a:rPr lang="pt-BR" dirty="0" smtClean="0">
                <a:latin typeface="Consolas" panose="020B0609020204030204" pitchFamily="49" charset="0"/>
                <a:cs typeface="Consolas" panose="020B0609020204030204" pitchFamily="49" charset="0"/>
              </a:rPr>
              <a:t>(</a:t>
            </a:r>
            <a:r>
              <a:rPr lang="pt-BR" dirty="0" err="1" smtClean="0">
                <a:latin typeface="Consolas" panose="020B0609020204030204" pitchFamily="49" charset="0"/>
                <a:cs typeface="Consolas" panose="020B0609020204030204" pitchFamily="49" charset="0"/>
              </a:rPr>
              <a:t>sizeof</a:t>
            </a:r>
            <a:r>
              <a:rPr lang="pt-BR" dirty="0" smtClean="0">
                <a:latin typeface="Consolas" panose="020B0609020204030204" pitchFamily="49" charset="0"/>
                <a:cs typeface="Consolas" panose="020B0609020204030204" pitchFamily="49" charset="0"/>
              </a:rPr>
              <a:t>(No)); </a:t>
            </a:r>
            <a:endParaRPr lang="pt-BR" dirty="0">
              <a:latin typeface="Consolas" panose="020B0609020204030204" pitchFamily="49" charset="0"/>
              <a:cs typeface="Consolas" panose="020B0609020204030204" pitchFamily="49" charset="0"/>
            </a:endParaRPr>
          </a:p>
        </p:txBody>
      </p:sp>
      <p:sp>
        <p:nvSpPr>
          <p:cNvPr id="8" name="Retângulo 7"/>
          <p:cNvSpPr/>
          <p:nvPr/>
        </p:nvSpPr>
        <p:spPr>
          <a:xfrm>
            <a:off x="5580486" y="2230023"/>
            <a:ext cx="325615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pt-BR" smtClean="0"/>
              <a:t>Aloca memória </a:t>
            </a:r>
            <a:r>
              <a:rPr lang="pt-BR" dirty="0" smtClean="0"/>
              <a:t>para um novo elemento nó</a:t>
            </a:r>
          </a:p>
          <a:p>
            <a:pPr marL="285750" indent="-285750" algn="ctr">
              <a:buFont typeface="Arial" panose="020B0604020202020204" pitchFamily="34" charset="0"/>
              <a:buChar char="•"/>
            </a:pPr>
            <a:r>
              <a:rPr lang="pt-BR" dirty="0" smtClean="0"/>
              <a:t>Atribui um ponteiro a esse nó </a:t>
            </a:r>
            <a:endParaRPr lang="pt-BR" dirty="0"/>
          </a:p>
        </p:txBody>
      </p:sp>
      <p:sp>
        <p:nvSpPr>
          <p:cNvPr id="13" name="CaixaDeTexto 12"/>
          <p:cNvSpPr txBox="1"/>
          <p:nvPr/>
        </p:nvSpPr>
        <p:spPr>
          <a:xfrm>
            <a:off x="1341100" y="3817332"/>
            <a:ext cx="1152688" cy="369332"/>
          </a:xfrm>
          <a:prstGeom prst="rect">
            <a:avLst/>
          </a:prstGeom>
          <a:noFill/>
        </p:spPr>
        <p:txBody>
          <a:bodyPr wrap="none" rtlCol="0">
            <a:spAutoFit/>
          </a:bodyPr>
          <a:lstStyle/>
          <a:p>
            <a:r>
              <a:rPr lang="pt-BR" b="1" dirty="0" smtClean="0"/>
              <a:t>Lista vazia</a:t>
            </a:r>
            <a:endParaRPr lang="pt-BR" b="1" dirty="0"/>
          </a:p>
        </p:txBody>
      </p:sp>
      <p:cxnSp>
        <p:nvCxnSpPr>
          <p:cNvPr id="15" name="Conector em curva 14"/>
          <p:cNvCxnSpPr/>
          <p:nvPr/>
        </p:nvCxnSpPr>
        <p:spPr>
          <a:xfrm flipV="1">
            <a:off x="1093884" y="5816651"/>
            <a:ext cx="561975" cy="205881"/>
          </a:xfrm>
          <a:prstGeom prst="curvedConnector3">
            <a:avLst>
              <a:gd name="adj1" fmla="val 44916"/>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368643" y="5837866"/>
            <a:ext cx="684803" cy="369332"/>
          </a:xfrm>
          <a:prstGeom prst="rect">
            <a:avLst/>
          </a:prstGeom>
          <a:noFill/>
        </p:spPr>
        <p:txBody>
          <a:bodyPr wrap="none" rtlCol="0">
            <a:spAutoFit/>
          </a:bodyPr>
          <a:lstStyle/>
          <a:p>
            <a:r>
              <a:rPr lang="pt-BR" dirty="0" smtClean="0"/>
              <a:t>inicio</a:t>
            </a:r>
            <a:endParaRPr lang="pt-BR" dirty="0"/>
          </a:p>
        </p:txBody>
      </p:sp>
      <p:sp>
        <p:nvSpPr>
          <p:cNvPr id="17" name="CaixaDeTexto 16"/>
          <p:cNvSpPr txBox="1"/>
          <p:nvPr/>
        </p:nvSpPr>
        <p:spPr>
          <a:xfrm>
            <a:off x="1696297" y="5631985"/>
            <a:ext cx="676788" cy="369332"/>
          </a:xfrm>
          <a:prstGeom prst="rect">
            <a:avLst/>
          </a:prstGeom>
          <a:noFill/>
        </p:spPr>
        <p:txBody>
          <a:bodyPr wrap="none" rtlCol="0">
            <a:spAutoFit/>
          </a:bodyPr>
          <a:lstStyle/>
          <a:p>
            <a:r>
              <a:rPr lang="pt-BR" dirty="0" smtClean="0"/>
              <a:t>NULL</a:t>
            </a:r>
            <a:endParaRPr lang="pt-BR" dirty="0"/>
          </a:p>
        </p:txBody>
      </p:sp>
      <p:sp>
        <p:nvSpPr>
          <p:cNvPr id="19" name="Retângulo 18"/>
          <p:cNvSpPr/>
          <p:nvPr/>
        </p:nvSpPr>
        <p:spPr>
          <a:xfrm>
            <a:off x="1703704" y="4733268"/>
            <a:ext cx="763858"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Info</a:t>
            </a:r>
            <a:endParaRPr lang="pt-BR" sz="1600" dirty="0"/>
          </a:p>
        </p:txBody>
      </p:sp>
      <p:sp>
        <p:nvSpPr>
          <p:cNvPr id="20" name="Retângulo 19"/>
          <p:cNvSpPr/>
          <p:nvPr/>
        </p:nvSpPr>
        <p:spPr>
          <a:xfrm>
            <a:off x="2467562" y="4733268"/>
            <a:ext cx="250902"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em curva 20"/>
          <p:cNvCxnSpPr>
            <a:stCxn id="16" idx="3"/>
            <a:endCxn id="19" idx="1"/>
          </p:cNvCxnSpPr>
          <p:nvPr/>
        </p:nvCxnSpPr>
        <p:spPr>
          <a:xfrm flipV="1">
            <a:off x="1053446" y="4894961"/>
            <a:ext cx="650258" cy="1127571"/>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5629921" y="3796468"/>
            <a:ext cx="1798890" cy="369332"/>
          </a:xfrm>
          <a:prstGeom prst="rect">
            <a:avLst/>
          </a:prstGeom>
          <a:noFill/>
        </p:spPr>
        <p:txBody>
          <a:bodyPr wrap="none" rtlCol="0">
            <a:spAutoFit/>
          </a:bodyPr>
          <a:lstStyle/>
          <a:p>
            <a:r>
              <a:rPr lang="pt-BR" b="1" dirty="0" smtClean="0"/>
              <a:t>Lista já </a:t>
            </a:r>
            <a:r>
              <a:rPr lang="pt-BR" b="1" dirty="0" err="1" smtClean="0"/>
              <a:t>populada</a:t>
            </a:r>
            <a:endParaRPr lang="pt-BR" b="1" dirty="0"/>
          </a:p>
        </p:txBody>
      </p:sp>
      <p:grpSp>
        <p:nvGrpSpPr>
          <p:cNvPr id="93" name="Grupo 92"/>
          <p:cNvGrpSpPr/>
          <p:nvPr/>
        </p:nvGrpSpPr>
        <p:grpSpPr>
          <a:xfrm>
            <a:off x="3751084" y="5605030"/>
            <a:ext cx="3562666" cy="563341"/>
            <a:chOff x="3965399" y="5605030"/>
            <a:chExt cx="3562666" cy="563341"/>
          </a:xfrm>
        </p:grpSpPr>
        <p:sp>
          <p:nvSpPr>
            <p:cNvPr id="30" name="Retângulo 29"/>
            <p:cNvSpPr/>
            <p:nvPr/>
          </p:nvSpPr>
          <p:spPr>
            <a:xfrm>
              <a:off x="6513305" y="5614833"/>
              <a:ext cx="763858"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Info2</a:t>
              </a:r>
              <a:endParaRPr lang="pt-BR" sz="1600" dirty="0">
                <a:latin typeface="Wingdings" panose="05000000000000000000" pitchFamily="2" charset="2"/>
              </a:endParaRPr>
            </a:p>
          </p:txBody>
        </p:sp>
        <p:sp>
          <p:nvSpPr>
            <p:cNvPr id="31" name="Retângulo 30"/>
            <p:cNvSpPr/>
            <p:nvPr/>
          </p:nvSpPr>
          <p:spPr>
            <a:xfrm>
              <a:off x="7277163" y="5614833"/>
              <a:ext cx="250902"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Conector em curva 35"/>
            <p:cNvCxnSpPr/>
            <p:nvPr/>
          </p:nvCxnSpPr>
          <p:spPr>
            <a:xfrm flipV="1">
              <a:off x="4690640" y="5777824"/>
              <a:ext cx="561975" cy="205881"/>
            </a:xfrm>
            <a:prstGeom prst="curvedConnector3">
              <a:avLst>
                <a:gd name="adj1" fmla="val 44916"/>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CaixaDeTexto 36"/>
            <p:cNvSpPr txBox="1"/>
            <p:nvPr/>
          </p:nvSpPr>
          <p:spPr>
            <a:xfrm>
              <a:off x="3965399" y="5799039"/>
              <a:ext cx="684803" cy="369332"/>
            </a:xfrm>
            <a:prstGeom prst="rect">
              <a:avLst/>
            </a:prstGeom>
            <a:noFill/>
          </p:spPr>
          <p:txBody>
            <a:bodyPr wrap="none" rtlCol="0">
              <a:spAutoFit/>
            </a:bodyPr>
            <a:lstStyle/>
            <a:p>
              <a:r>
                <a:rPr lang="pt-BR" dirty="0" smtClean="0"/>
                <a:t>inicio</a:t>
              </a:r>
              <a:endParaRPr lang="pt-BR" dirty="0"/>
            </a:p>
          </p:txBody>
        </p:sp>
        <p:sp>
          <p:nvSpPr>
            <p:cNvPr id="38" name="Retângulo 37"/>
            <p:cNvSpPr/>
            <p:nvPr/>
          </p:nvSpPr>
          <p:spPr>
            <a:xfrm>
              <a:off x="5274092" y="5605030"/>
              <a:ext cx="763858"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Info1</a:t>
              </a:r>
              <a:endParaRPr lang="pt-BR" sz="1600" dirty="0"/>
            </a:p>
          </p:txBody>
        </p:sp>
        <p:sp>
          <p:nvSpPr>
            <p:cNvPr id="39" name="Retângulo 38"/>
            <p:cNvSpPr/>
            <p:nvPr/>
          </p:nvSpPr>
          <p:spPr>
            <a:xfrm>
              <a:off x="6037950" y="5605030"/>
              <a:ext cx="250902"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0" name="Conector de seta reta 39"/>
            <p:cNvCxnSpPr>
              <a:stCxn id="41" idx="2"/>
            </p:cNvCxnSpPr>
            <p:nvPr/>
          </p:nvCxnSpPr>
          <p:spPr>
            <a:xfrm>
              <a:off x="6125519" y="5772047"/>
              <a:ext cx="375651" cy="5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Elipse 40"/>
            <p:cNvSpPr/>
            <p:nvPr/>
          </p:nvSpPr>
          <p:spPr>
            <a:xfrm>
              <a:off x="6125519" y="5721866"/>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44" name="Elipse 43"/>
          <p:cNvSpPr/>
          <p:nvPr/>
        </p:nvSpPr>
        <p:spPr>
          <a:xfrm>
            <a:off x="7141069" y="5733017"/>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94" name="Grupo 93"/>
          <p:cNvGrpSpPr/>
          <p:nvPr/>
        </p:nvGrpSpPr>
        <p:grpSpPr>
          <a:xfrm>
            <a:off x="7204775" y="5772047"/>
            <a:ext cx="493398" cy="491185"/>
            <a:chOff x="7419090" y="5772047"/>
            <a:chExt cx="493398" cy="491185"/>
          </a:xfrm>
        </p:grpSpPr>
        <p:cxnSp>
          <p:nvCxnSpPr>
            <p:cNvPr id="43" name="Conector reto 42"/>
            <p:cNvCxnSpPr/>
            <p:nvPr/>
          </p:nvCxnSpPr>
          <p:spPr>
            <a:xfrm>
              <a:off x="7419090" y="5772047"/>
              <a:ext cx="28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upo 45"/>
            <p:cNvGrpSpPr/>
            <p:nvPr/>
          </p:nvGrpSpPr>
          <p:grpSpPr>
            <a:xfrm>
              <a:off x="7480488" y="6152530"/>
              <a:ext cx="432000" cy="110702"/>
              <a:chOff x="7740339" y="5950722"/>
              <a:chExt cx="432000" cy="110702"/>
            </a:xfrm>
          </p:grpSpPr>
          <p:cxnSp>
            <p:nvCxnSpPr>
              <p:cNvPr id="47" name="Conector reto 46"/>
              <p:cNvCxnSpPr/>
              <p:nvPr/>
            </p:nvCxnSpPr>
            <p:spPr>
              <a:xfrm>
                <a:off x="7740339" y="5950722"/>
                <a:ext cx="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ector reto 47"/>
              <p:cNvCxnSpPr/>
              <p:nvPr/>
            </p:nvCxnSpPr>
            <p:spPr>
              <a:xfrm>
                <a:off x="7796094" y="6006479"/>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ector reto 48"/>
              <p:cNvCxnSpPr/>
              <p:nvPr/>
            </p:nvCxnSpPr>
            <p:spPr>
              <a:xfrm>
                <a:off x="7885302" y="6061424"/>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4" name="Conector de seta reta 53"/>
            <p:cNvCxnSpPr/>
            <p:nvPr/>
          </p:nvCxnSpPr>
          <p:spPr>
            <a:xfrm>
              <a:off x="7710290" y="5772047"/>
              <a:ext cx="0" cy="380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3" name="Grupo 82"/>
          <p:cNvGrpSpPr/>
          <p:nvPr/>
        </p:nvGrpSpPr>
        <p:grpSpPr>
          <a:xfrm>
            <a:off x="2546529" y="4844780"/>
            <a:ext cx="540437" cy="542858"/>
            <a:chOff x="2760844" y="4844780"/>
            <a:chExt cx="540437" cy="542858"/>
          </a:xfrm>
        </p:grpSpPr>
        <p:grpSp>
          <p:nvGrpSpPr>
            <p:cNvPr id="74" name="Grupo 73"/>
            <p:cNvGrpSpPr/>
            <p:nvPr/>
          </p:nvGrpSpPr>
          <p:grpSpPr>
            <a:xfrm>
              <a:off x="2869281" y="5276936"/>
              <a:ext cx="432000" cy="110702"/>
              <a:chOff x="7740339" y="5950722"/>
              <a:chExt cx="432000" cy="110702"/>
            </a:xfrm>
          </p:grpSpPr>
          <p:cxnSp>
            <p:nvCxnSpPr>
              <p:cNvPr id="75" name="Conector reto 74"/>
              <p:cNvCxnSpPr/>
              <p:nvPr/>
            </p:nvCxnSpPr>
            <p:spPr>
              <a:xfrm>
                <a:off x="7740339" y="5950722"/>
                <a:ext cx="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Conector reto 75"/>
              <p:cNvCxnSpPr/>
              <p:nvPr/>
            </p:nvCxnSpPr>
            <p:spPr>
              <a:xfrm>
                <a:off x="7796094" y="6006479"/>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Conector reto 76"/>
              <p:cNvCxnSpPr/>
              <p:nvPr/>
            </p:nvCxnSpPr>
            <p:spPr>
              <a:xfrm>
                <a:off x="7885302" y="6061424"/>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8" name="Conector de seta reta 77"/>
            <p:cNvCxnSpPr/>
            <p:nvPr/>
          </p:nvCxnSpPr>
          <p:spPr>
            <a:xfrm>
              <a:off x="3099083" y="4896453"/>
              <a:ext cx="0" cy="380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Elipse 78"/>
            <p:cNvSpPr/>
            <p:nvPr/>
          </p:nvSpPr>
          <p:spPr>
            <a:xfrm>
              <a:off x="2760844" y="4844780"/>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0" name="Conector reto 79"/>
            <p:cNvCxnSpPr>
              <a:stCxn id="79" idx="6"/>
            </p:cNvCxnSpPr>
            <p:nvPr/>
          </p:nvCxnSpPr>
          <p:spPr>
            <a:xfrm>
              <a:off x="2857023" y="4894961"/>
              <a:ext cx="24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6" name="Conector de seta reta 85"/>
          <p:cNvCxnSpPr/>
          <p:nvPr/>
        </p:nvCxnSpPr>
        <p:spPr>
          <a:xfrm>
            <a:off x="1210724" y="4429496"/>
            <a:ext cx="445135" cy="2741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7" name="CaixaDeTexto 86"/>
          <p:cNvSpPr txBox="1"/>
          <p:nvPr/>
        </p:nvSpPr>
        <p:spPr>
          <a:xfrm>
            <a:off x="565176" y="4184801"/>
            <a:ext cx="702748" cy="369332"/>
          </a:xfrm>
          <a:prstGeom prst="rect">
            <a:avLst/>
          </a:prstGeom>
          <a:noFill/>
        </p:spPr>
        <p:txBody>
          <a:bodyPr wrap="square" rtlCol="0">
            <a:spAutoFit/>
          </a:bodyPr>
          <a:lstStyle/>
          <a:p>
            <a:r>
              <a:rPr lang="pt-BR" dirty="0" smtClean="0"/>
              <a:t>novo</a:t>
            </a:r>
            <a:endParaRPr lang="pt-BR" dirty="0"/>
          </a:p>
        </p:txBody>
      </p:sp>
      <p:cxnSp>
        <p:nvCxnSpPr>
          <p:cNvPr id="89" name="Conector de seta reta 88"/>
          <p:cNvCxnSpPr>
            <a:stCxn id="16" idx="0"/>
          </p:cNvCxnSpPr>
          <p:nvPr/>
        </p:nvCxnSpPr>
        <p:spPr>
          <a:xfrm flipV="1">
            <a:off x="711045" y="4554134"/>
            <a:ext cx="107793" cy="128373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96" name="Grupo 95"/>
          <p:cNvGrpSpPr/>
          <p:nvPr/>
        </p:nvGrpSpPr>
        <p:grpSpPr>
          <a:xfrm>
            <a:off x="5108846" y="4195931"/>
            <a:ext cx="2146810" cy="865987"/>
            <a:chOff x="5156802" y="4161051"/>
            <a:chExt cx="2146810" cy="865987"/>
          </a:xfrm>
        </p:grpSpPr>
        <p:grpSp>
          <p:nvGrpSpPr>
            <p:cNvPr id="92" name="Grupo 91"/>
            <p:cNvGrpSpPr/>
            <p:nvPr/>
          </p:nvGrpSpPr>
          <p:grpSpPr>
            <a:xfrm>
              <a:off x="6288852" y="4703652"/>
              <a:ext cx="1014760" cy="323386"/>
              <a:chOff x="6288852" y="4703652"/>
              <a:chExt cx="1014760" cy="323386"/>
            </a:xfrm>
          </p:grpSpPr>
          <p:sp>
            <p:nvSpPr>
              <p:cNvPr id="60" name="Retângulo 59"/>
              <p:cNvSpPr/>
              <p:nvPr/>
            </p:nvSpPr>
            <p:spPr>
              <a:xfrm>
                <a:off x="6288852" y="4703652"/>
                <a:ext cx="763858"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Info3</a:t>
                </a:r>
                <a:endParaRPr lang="pt-BR" sz="1600" dirty="0"/>
              </a:p>
            </p:txBody>
          </p:sp>
          <p:sp>
            <p:nvSpPr>
              <p:cNvPr id="61" name="Retângulo 60"/>
              <p:cNvSpPr/>
              <p:nvPr/>
            </p:nvSpPr>
            <p:spPr>
              <a:xfrm>
                <a:off x="7052710" y="4703652"/>
                <a:ext cx="250902"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cxnSp>
          <p:nvCxnSpPr>
            <p:cNvPr id="90" name="Conector de seta reta 89"/>
            <p:cNvCxnSpPr/>
            <p:nvPr/>
          </p:nvCxnSpPr>
          <p:spPr>
            <a:xfrm>
              <a:off x="5802350" y="4405746"/>
              <a:ext cx="445135" cy="2741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1" name="CaixaDeTexto 90"/>
            <p:cNvSpPr txBox="1"/>
            <p:nvPr/>
          </p:nvSpPr>
          <p:spPr>
            <a:xfrm>
              <a:off x="5156802" y="4161051"/>
              <a:ext cx="702748" cy="369332"/>
            </a:xfrm>
            <a:prstGeom prst="rect">
              <a:avLst/>
            </a:prstGeom>
            <a:noFill/>
          </p:spPr>
          <p:txBody>
            <a:bodyPr wrap="square" rtlCol="0">
              <a:spAutoFit/>
            </a:bodyPr>
            <a:lstStyle/>
            <a:p>
              <a:r>
                <a:rPr lang="pt-BR" dirty="0" smtClean="0"/>
                <a:t>novo</a:t>
              </a:r>
              <a:endParaRPr lang="pt-BR" dirty="0"/>
            </a:p>
          </p:txBody>
        </p:sp>
      </p:grpSp>
      <p:cxnSp>
        <p:nvCxnSpPr>
          <p:cNvPr id="56" name="Conector de seta reta 55"/>
          <p:cNvCxnSpPr/>
          <p:nvPr/>
        </p:nvCxnSpPr>
        <p:spPr>
          <a:xfrm>
            <a:off x="7160949" y="5765808"/>
            <a:ext cx="375651" cy="5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ector de seta reta 98"/>
          <p:cNvCxnSpPr/>
          <p:nvPr/>
        </p:nvCxnSpPr>
        <p:spPr>
          <a:xfrm flipH="1" flipV="1">
            <a:off x="6712980" y="5438497"/>
            <a:ext cx="474555" cy="32703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95" name="Grupo 94"/>
          <p:cNvGrpSpPr/>
          <p:nvPr/>
        </p:nvGrpSpPr>
        <p:grpSpPr>
          <a:xfrm>
            <a:off x="8351721" y="5721866"/>
            <a:ext cx="540437" cy="542858"/>
            <a:chOff x="8566036" y="5721866"/>
            <a:chExt cx="540437" cy="542858"/>
          </a:xfrm>
        </p:grpSpPr>
        <p:grpSp>
          <p:nvGrpSpPr>
            <p:cNvPr id="62" name="Grupo 61"/>
            <p:cNvGrpSpPr/>
            <p:nvPr/>
          </p:nvGrpSpPr>
          <p:grpSpPr>
            <a:xfrm>
              <a:off x="8674473" y="6154022"/>
              <a:ext cx="432000" cy="110702"/>
              <a:chOff x="7740339" y="5950722"/>
              <a:chExt cx="432000" cy="110702"/>
            </a:xfrm>
          </p:grpSpPr>
          <p:cxnSp>
            <p:nvCxnSpPr>
              <p:cNvPr id="63" name="Conector reto 62"/>
              <p:cNvCxnSpPr/>
              <p:nvPr/>
            </p:nvCxnSpPr>
            <p:spPr>
              <a:xfrm>
                <a:off x="7740339" y="5950722"/>
                <a:ext cx="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a:off x="7796094" y="6006479"/>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ector reto 64"/>
              <p:cNvCxnSpPr/>
              <p:nvPr/>
            </p:nvCxnSpPr>
            <p:spPr>
              <a:xfrm>
                <a:off x="7885302" y="6061424"/>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6" name="Conector de seta reta 65"/>
            <p:cNvCxnSpPr/>
            <p:nvPr/>
          </p:nvCxnSpPr>
          <p:spPr>
            <a:xfrm>
              <a:off x="8904275" y="5773539"/>
              <a:ext cx="0" cy="380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Elipse 67"/>
            <p:cNvSpPr/>
            <p:nvPr/>
          </p:nvSpPr>
          <p:spPr>
            <a:xfrm>
              <a:off x="8566036" y="5721866"/>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3" name="Conector reto 72"/>
            <p:cNvCxnSpPr>
              <a:stCxn id="68" idx="6"/>
            </p:cNvCxnSpPr>
            <p:nvPr/>
          </p:nvCxnSpPr>
          <p:spPr>
            <a:xfrm>
              <a:off x="8662215" y="5772047"/>
              <a:ext cx="24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273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fade">
                                      <p:cBhvr>
                                        <p:cTn id="16" dur="500"/>
                                        <p:tgtEl>
                                          <p:spTgt spid="87"/>
                                        </p:tgtEl>
                                      </p:cBhvr>
                                    </p:animEffect>
                                  </p:childTnLst>
                                </p:cTn>
                              </p:par>
                              <p:par>
                                <p:cTn id="17" presetID="10" presetClass="entr" presetSubtype="0"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par>
                                <p:cTn id="44" presetID="1" presetClass="exit" presetSubtype="0" fill="hold" nodeType="withEffect">
                                  <p:stCondLst>
                                    <p:cond delay="0"/>
                                  </p:stCondLst>
                                  <p:childTnLst>
                                    <p:set>
                                      <p:cBhvr>
                                        <p:cTn id="45" dur="1" fill="hold">
                                          <p:stCondLst>
                                            <p:cond delay="0"/>
                                          </p:stCondLst>
                                        </p:cTn>
                                        <p:tgtEl>
                                          <p:spTgt spid="15"/>
                                        </p:tgtEl>
                                        <p:attrNameLst>
                                          <p:attrName>style.visibility</p:attrName>
                                        </p:attrNameLst>
                                      </p:cBhvr>
                                      <p:to>
                                        <p:strVal val="hidden"/>
                                      </p:to>
                                    </p:set>
                                  </p:childTnLst>
                                </p:cTn>
                              </p:par>
                              <p:par>
                                <p:cTn id="46" presetID="22" presetClass="exit" presetSubtype="4" fill="hold" grpId="1" nodeType="withEffect">
                                  <p:stCondLst>
                                    <p:cond delay="0"/>
                                  </p:stCondLst>
                                  <p:childTnLst>
                                    <p:animEffect transition="out" filter="wipe(down)">
                                      <p:cBhvr>
                                        <p:cTn id="47" dur="500"/>
                                        <p:tgtEl>
                                          <p:spTgt spid="17"/>
                                        </p:tgtEl>
                                      </p:cBhvr>
                                    </p:animEffect>
                                    <p:set>
                                      <p:cBhvr>
                                        <p:cTn id="48" dur="1" fill="hold">
                                          <p:stCondLst>
                                            <p:cond delay="499"/>
                                          </p:stCondLst>
                                        </p:cTn>
                                        <p:tgtEl>
                                          <p:spTgt spid="17"/>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wipe(down)">
                                      <p:cBhvr>
                                        <p:cTn id="57" dur="500"/>
                                        <p:tgtEl>
                                          <p:spTgt spid="8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fade">
                                      <p:cBhvr>
                                        <p:cTn id="62" dur="500"/>
                                        <p:tgtEl>
                                          <p:spTgt spid="8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fade">
                                      <p:cBhvr>
                                        <p:cTn id="70" dur="500"/>
                                        <p:tgtEl>
                                          <p:spTgt spid="96"/>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49" presetClass="path" presetSubtype="0" accel="50000" decel="50000" fill="hold" nodeType="clickEffect">
                                  <p:stCondLst>
                                    <p:cond delay="0"/>
                                  </p:stCondLst>
                                  <p:childTnLst>
                                    <p:animMotion origin="layout" path="M 8.33333E-7 1.11022E-16 L 0.13646 0.12847 " pathEditMode="relative" rAng="0" ptsTypes="AA">
                                      <p:cBhvr>
                                        <p:cTn id="82" dur="2000" fill="hold"/>
                                        <p:tgtEl>
                                          <p:spTgt spid="96"/>
                                        </p:tgtEl>
                                        <p:attrNameLst>
                                          <p:attrName>ppt_x</p:attrName>
                                          <p:attrName>ppt_y</p:attrName>
                                        </p:attrNameLst>
                                      </p:cBhvr>
                                      <p:rCtr x="6823" y="6412"/>
                                    </p:animMotion>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9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wipe(left)">
                                      <p:cBhvr>
                                        <p:cTn id="91" dur="500"/>
                                        <p:tgtEl>
                                          <p:spTgt spid="5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95"/>
                                        </p:tgtEl>
                                        <p:attrNameLst>
                                          <p:attrName>style.visibility</p:attrName>
                                        </p:attrNameLst>
                                      </p:cBhvr>
                                      <p:to>
                                        <p:strVal val="visible"/>
                                      </p:to>
                                    </p:set>
                                    <p:animEffect transition="in" filter="fade">
                                      <p:cBhvr>
                                        <p:cTn id="96" dur="500"/>
                                        <p:tgtEl>
                                          <p:spTgt spid="9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99"/>
                                        </p:tgtEl>
                                        <p:attrNameLst>
                                          <p:attrName>style.visibility</p:attrName>
                                        </p:attrNameLst>
                                      </p:cBhvr>
                                      <p:to>
                                        <p:strVal val="visible"/>
                                      </p:to>
                                    </p:set>
                                    <p:animEffect transition="in" filter="wipe(down)">
                                      <p:cBhvr>
                                        <p:cTn id="101"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animBg="1"/>
      <p:bldP spid="13" grpId="0"/>
      <p:bldP spid="16" grpId="0"/>
      <p:bldP spid="17" grpId="0"/>
      <p:bldP spid="17" grpId="1"/>
      <p:bldP spid="19" grpId="0" animBg="1"/>
      <p:bldP spid="20" grpId="0" animBg="1"/>
      <p:bldP spid="24" grpId="0"/>
      <p:bldP spid="44" grpId="0" animBg="1"/>
      <p:bldP spid="8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de cantos arredondados 10"/>
          <p:cNvSpPr/>
          <p:nvPr/>
        </p:nvSpPr>
        <p:spPr>
          <a:xfrm>
            <a:off x="896517" y="3515097"/>
            <a:ext cx="3684027" cy="2290934"/>
          </a:xfrm>
          <a:prstGeom prst="roundRect">
            <a:avLst/>
          </a:prstGeom>
          <a:solidFill>
            <a:schemeClr val="accent2">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Lista Encadeada - Inserção</a:t>
            </a:r>
            <a:endParaRPr lang="pt-BR" sz="3600" dirty="0">
              <a:solidFill>
                <a:schemeClr val="bg1"/>
              </a:solidFill>
              <a:latin typeface="Century Gothic" panose="020B0502020202020204" pitchFamily="34" charset="0"/>
            </a:endParaRPr>
          </a:p>
        </p:txBody>
      </p:sp>
      <p:cxnSp>
        <p:nvCxnSpPr>
          <p:cNvPr id="13" name="Conector de seta reta 12"/>
          <p:cNvCxnSpPr/>
          <p:nvPr/>
        </p:nvCxnSpPr>
        <p:spPr>
          <a:xfrm>
            <a:off x="4843467" y="2863145"/>
            <a:ext cx="79222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CaixaDeTexto 13"/>
          <p:cNvSpPr txBox="1"/>
          <p:nvPr/>
        </p:nvSpPr>
        <p:spPr>
          <a:xfrm>
            <a:off x="6891987" y="2493813"/>
            <a:ext cx="1126462" cy="369332"/>
          </a:xfrm>
          <a:prstGeom prst="rect">
            <a:avLst/>
          </a:prstGeom>
          <a:noFill/>
        </p:spPr>
        <p:txBody>
          <a:bodyPr wrap="none" rtlCol="0">
            <a:spAutoFit/>
          </a:bodyPr>
          <a:lstStyle/>
          <a:p>
            <a:r>
              <a:rPr lang="pt-BR" dirty="0" smtClean="0"/>
              <a:t>Lista vazia</a:t>
            </a:r>
            <a:endParaRPr lang="pt-BR" dirty="0"/>
          </a:p>
        </p:txBody>
      </p:sp>
      <p:cxnSp>
        <p:nvCxnSpPr>
          <p:cNvPr id="16" name="Conector de seta reta 15"/>
          <p:cNvCxnSpPr/>
          <p:nvPr/>
        </p:nvCxnSpPr>
        <p:spPr>
          <a:xfrm>
            <a:off x="4900610" y="4660564"/>
            <a:ext cx="79528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Retângulo de cantos arredondados 9"/>
          <p:cNvSpPr/>
          <p:nvPr/>
        </p:nvSpPr>
        <p:spPr>
          <a:xfrm>
            <a:off x="1041700" y="2211194"/>
            <a:ext cx="3455719" cy="1303903"/>
          </a:xfrm>
          <a:prstGeom prst="roundRect">
            <a:avLst/>
          </a:prstGeom>
          <a:solidFill>
            <a:schemeClr val="accent1">
              <a:lumMod val="75000"/>
              <a:alpha val="22000"/>
            </a:schemeClr>
          </a:solidFill>
          <a:ln>
            <a:solidFill>
              <a:schemeClr val="lt1">
                <a:alpha val="38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pt-BR"/>
          </a:p>
        </p:txBody>
      </p:sp>
      <p:sp>
        <p:nvSpPr>
          <p:cNvPr id="7" name="CaixaDeTexto 6"/>
          <p:cNvSpPr txBox="1"/>
          <p:nvPr/>
        </p:nvSpPr>
        <p:spPr>
          <a:xfrm>
            <a:off x="742142" y="1489645"/>
            <a:ext cx="5346335" cy="5016758"/>
          </a:xfrm>
          <a:prstGeom prst="rect">
            <a:avLst/>
          </a:prstGeom>
          <a:solidFill>
            <a:schemeClr val="accent6">
              <a:lumMod val="20000"/>
              <a:lumOff val="80000"/>
            </a:schemeClr>
          </a:solidFill>
        </p:spPr>
        <p:txBody>
          <a:bodyPr wrap="none" rtlCol="0">
            <a:spAutoFit/>
          </a:bodyPr>
          <a:lstStyle/>
          <a:p>
            <a:r>
              <a:rPr lang="pt-BR" sz="1600" b="1" dirty="0">
                <a:latin typeface="Consolas" panose="020B0609020204030204" pitchFamily="49" charset="0"/>
                <a:cs typeface="Consolas" panose="020B0609020204030204" pitchFamily="49" charset="0"/>
              </a:rPr>
              <a:t>No *inserir(No *inicio, </a:t>
            </a:r>
            <a:r>
              <a:rPr lang="pt-BR" sz="1600" b="1" dirty="0" err="1">
                <a:solidFill>
                  <a:srgbClr val="0070C0"/>
                </a:solidFill>
                <a:latin typeface="Consolas" panose="020B0609020204030204" pitchFamily="49" charset="0"/>
                <a:cs typeface="Consolas" panose="020B0609020204030204" pitchFamily="49" charset="0"/>
              </a:rPr>
              <a:t>int</a:t>
            </a:r>
            <a:r>
              <a:rPr lang="pt-BR" sz="1600" b="1" dirty="0">
                <a:latin typeface="Consolas" panose="020B0609020204030204" pitchFamily="49" charset="0"/>
                <a:cs typeface="Consolas" panose="020B0609020204030204" pitchFamily="49" charset="0"/>
              </a:rPr>
              <a:t> num){</a:t>
            </a:r>
          </a:p>
          <a:p>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No </a:t>
            </a:r>
            <a:r>
              <a:rPr lang="pt-BR" sz="1600" b="1" dirty="0">
                <a:latin typeface="Consolas" panose="020B0609020204030204" pitchFamily="49" charset="0"/>
                <a:cs typeface="Consolas" panose="020B0609020204030204" pitchFamily="49" charset="0"/>
              </a:rPr>
              <a:t>*</a:t>
            </a:r>
            <a:r>
              <a:rPr lang="pt-BR" sz="1600" b="1" dirty="0" err="1">
                <a:latin typeface="Consolas" panose="020B0609020204030204" pitchFamily="49" charset="0"/>
                <a:cs typeface="Consolas" panose="020B0609020204030204" pitchFamily="49" charset="0"/>
              </a:rPr>
              <a:t>aux</a:t>
            </a:r>
            <a:r>
              <a:rPr lang="pt-BR" sz="1600" b="1" dirty="0">
                <a:latin typeface="Consolas" panose="020B0609020204030204" pitchFamily="49" charset="0"/>
                <a:cs typeface="Consolas" panose="020B0609020204030204" pitchFamily="49" charset="0"/>
              </a:rPr>
              <a:t>, *aux2;</a:t>
            </a:r>
          </a:p>
          <a:p>
            <a:r>
              <a:rPr lang="pt-BR" sz="1600" b="1" dirty="0" smtClean="0">
                <a:latin typeface="Consolas" panose="020B0609020204030204" pitchFamily="49" charset="0"/>
                <a:cs typeface="Consolas" panose="020B0609020204030204" pitchFamily="49" charset="0"/>
              </a:rPr>
              <a:t>           </a:t>
            </a:r>
          </a:p>
          <a:p>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   </a:t>
            </a:r>
            <a:r>
              <a:rPr lang="pt-BR" sz="1600" b="1" dirty="0" err="1" smtClean="0">
                <a:latin typeface="Consolas" panose="020B0609020204030204" pitchFamily="49" charset="0"/>
                <a:cs typeface="Consolas" panose="020B0609020204030204" pitchFamily="49" charset="0"/>
              </a:rPr>
              <a:t>if</a:t>
            </a:r>
            <a:r>
              <a:rPr lang="pt-BR" sz="1600" b="1" dirty="0" smtClean="0">
                <a:latin typeface="Consolas" panose="020B0609020204030204" pitchFamily="49" charset="0"/>
                <a:cs typeface="Consolas" panose="020B0609020204030204" pitchFamily="49" charset="0"/>
              </a:rPr>
              <a:t>(inicio </a:t>
            </a:r>
            <a:r>
              <a:rPr lang="pt-BR" sz="1600" b="1" dirty="0">
                <a:latin typeface="Consolas" panose="020B0609020204030204" pitchFamily="49" charset="0"/>
                <a:cs typeface="Consolas" panose="020B0609020204030204" pitchFamily="49" charset="0"/>
              </a:rPr>
              <a:t>== NULL</a:t>
            </a:r>
            <a:r>
              <a:rPr lang="pt-BR" sz="1600" b="1" dirty="0" smtClean="0">
                <a:latin typeface="Consolas" panose="020B0609020204030204" pitchFamily="49" charset="0"/>
                <a:cs typeface="Consolas" panose="020B0609020204030204" pitchFamily="49" charset="0"/>
              </a:rPr>
              <a:t>){</a:t>
            </a:r>
            <a:endParaRPr lang="pt-BR" sz="1600" b="1" dirty="0">
              <a:latin typeface="Consolas" panose="020B0609020204030204" pitchFamily="49" charset="0"/>
              <a:cs typeface="Consolas" panose="020B0609020204030204" pitchFamily="49" charset="0"/>
            </a:endParaRPr>
          </a:p>
          <a:p>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      inicio </a:t>
            </a:r>
            <a:r>
              <a:rPr lang="pt-BR" sz="1600" b="1" dirty="0">
                <a:latin typeface="Consolas" panose="020B0609020204030204" pitchFamily="49" charset="0"/>
                <a:cs typeface="Consolas" panose="020B0609020204030204" pitchFamily="49" charset="0"/>
              </a:rPr>
              <a:t>= (No *) </a:t>
            </a:r>
            <a:r>
              <a:rPr lang="pt-BR" sz="1600" b="1" dirty="0" err="1">
                <a:latin typeface="Consolas" panose="020B0609020204030204" pitchFamily="49" charset="0"/>
                <a:cs typeface="Consolas" panose="020B0609020204030204" pitchFamily="49" charset="0"/>
              </a:rPr>
              <a:t>malloc</a:t>
            </a:r>
            <a:r>
              <a:rPr lang="pt-BR" sz="1600" b="1" dirty="0">
                <a:latin typeface="Consolas" panose="020B0609020204030204" pitchFamily="49" charset="0"/>
                <a:cs typeface="Consolas" panose="020B0609020204030204" pitchFamily="49" charset="0"/>
              </a:rPr>
              <a:t>(</a:t>
            </a:r>
            <a:r>
              <a:rPr lang="pt-BR" sz="1600" b="1" dirty="0" err="1">
                <a:latin typeface="Consolas" panose="020B0609020204030204" pitchFamily="49" charset="0"/>
                <a:cs typeface="Consolas" panose="020B0609020204030204" pitchFamily="49" charset="0"/>
              </a:rPr>
              <a:t>sizeof</a:t>
            </a:r>
            <a:r>
              <a:rPr lang="pt-BR" sz="1600" b="1" dirty="0">
                <a:latin typeface="Consolas" panose="020B0609020204030204" pitchFamily="49" charset="0"/>
                <a:cs typeface="Consolas" panose="020B0609020204030204" pitchFamily="49" charset="0"/>
              </a:rPr>
              <a:t>(No)); </a:t>
            </a:r>
            <a:endParaRPr lang="pt-BR" sz="1600" b="1" dirty="0" smtClean="0">
              <a:latin typeface="Consolas" panose="020B0609020204030204" pitchFamily="49" charset="0"/>
              <a:cs typeface="Consolas" panose="020B0609020204030204" pitchFamily="49" charset="0"/>
            </a:endParaRPr>
          </a:p>
          <a:p>
            <a:r>
              <a:rPr lang="pt-BR" sz="1600" b="1" dirty="0" smtClean="0">
                <a:latin typeface="Consolas" panose="020B0609020204030204" pitchFamily="49" charset="0"/>
                <a:cs typeface="Consolas" panose="020B0609020204030204" pitchFamily="49" charset="0"/>
              </a:rPr>
              <a:t>          inicio-&gt;</a:t>
            </a:r>
            <a:r>
              <a:rPr lang="pt-BR" sz="1600" b="1" dirty="0" err="1" smtClean="0">
                <a:latin typeface="Consolas" panose="020B0609020204030204" pitchFamily="49" charset="0"/>
                <a:cs typeface="Consolas" panose="020B0609020204030204" pitchFamily="49" charset="0"/>
              </a:rPr>
              <a:t>info</a:t>
            </a:r>
            <a:r>
              <a:rPr lang="pt-BR" sz="1600" b="1" dirty="0" smtClean="0">
                <a:latin typeface="Consolas" panose="020B0609020204030204" pitchFamily="49" charset="0"/>
                <a:cs typeface="Consolas" panose="020B0609020204030204" pitchFamily="49" charset="0"/>
              </a:rPr>
              <a:t> = num;</a:t>
            </a:r>
          </a:p>
          <a:p>
            <a:r>
              <a:rPr lang="pt-BR" sz="1600" b="1" dirty="0" smtClean="0">
                <a:latin typeface="Consolas" panose="020B0609020204030204" pitchFamily="49" charset="0"/>
                <a:cs typeface="Consolas" panose="020B0609020204030204" pitchFamily="49" charset="0"/>
              </a:rPr>
              <a:t>          inicio-</a:t>
            </a:r>
            <a:r>
              <a:rPr lang="pt-BR" sz="1600" b="1" dirty="0">
                <a:latin typeface="Consolas" panose="020B0609020204030204" pitchFamily="49" charset="0"/>
                <a:cs typeface="Consolas" panose="020B0609020204030204" pitchFamily="49" charset="0"/>
              </a:rPr>
              <a:t>&gt;</a:t>
            </a:r>
            <a:r>
              <a:rPr lang="pt-BR" sz="1600" b="1" dirty="0" err="1">
                <a:latin typeface="Consolas" panose="020B0609020204030204" pitchFamily="49" charset="0"/>
                <a:cs typeface="Consolas" panose="020B0609020204030204" pitchFamily="49" charset="0"/>
              </a:rPr>
              <a:t>prox</a:t>
            </a:r>
            <a:r>
              <a:rPr lang="pt-BR" sz="1600" b="1" dirty="0">
                <a:latin typeface="Consolas" panose="020B0609020204030204" pitchFamily="49" charset="0"/>
                <a:cs typeface="Consolas" panose="020B0609020204030204" pitchFamily="49" charset="0"/>
              </a:rPr>
              <a:t> = NULL;</a:t>
            </a:r>
          </a:p>
          <a:p>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a:t>
            </a:r>
            <a:endParaRPr lang="pt-BR" sz="1600" b="1" dirty="0">
              <a:latin typeface="Consolas" panose="020B0609020204030204" pitchFamily="49" charset="0"/>
              <a:cs typeface="Consolas" panose="020B0609020204030204" pitchFamily="49" charset="0"/>
            </a:endParaRPr>
          </a:p>
          <a:p>
            <a:r>
              <a:rPr lang="pt-BR" sz="1600" b="1" dirty="0">
                <a:latin typeface="Consolas" panose="020B0609020204030204" pitchFamily="49" charset="0"/>
                <a:cs typeface="Consolas" panose="020B0609020204030204" pitchFamily="49" charset="0"/>
              </a:rPr>
              <a:t>    </a:t>
            </a:r>
            <a:r>
              <a:rPr lang="pt-BR" sz="1600" b="1" dirty="0" err="1" smtClean="0">
                <a:latin typeface="Consolas" panose="020B0609020204030204" pitchFamily="49" charset="0"/>
                <a:cs typeface="Consolas" panose="020B0609020204030204" pitchFamily="49" charset="0"/>
              </a:rPr>
              <a:t>else</a:t>
            </a:r>
            <a:r>
              <a:rPr lang="pt-BR" sz="1600" b="1" dirty="0">
                <a:latin typeface="Consolas" panose="020B0609020204030204" pitchFamily="49" charset="0"/>
                <a:cs typeface="Consolas" panose="020B0609020204030204" pitchFamily="49" charset="0"/>
              </a:rPr>
              <a:t>{</a:t>
            </a:r>
          </a:p>
          <a:p>
            <a:r>
              <a:rPr lang="pt-BR" sz="1600" b="1" dirty="0">
                <a:latin typeface="Consolas" panose="020B0609020204030204" pitchFamily="49" charset="0"/>
                <a:cs typeface="Consolas" panose="020B0609020204030204" pitchFamily="49" charset="0"/>
              </a:rPr>
              <a:t>         </a:t>
            </a:r>
            <a:r>
              <a:rPr lang="pt-BR" sz="1600" b="1" dirty="0" err="1" smtClean="0">
                <a:latin typeface="Consolas" panose="020B0609020204030204" pitchFamily="49" charset="0"/>
                <a:cs typeface="Consolas" panose="020B0609020204030204" pitchFamily="49" charset="0"/>
              </a:rPr>
              <a:t>aux</a:t>
            </a:r>
            <a:r>
              <a:rPr lang="pt-BR" sz="1600" b="1" dirty="0" smtClean="0">
                <a:latin typeface="Consolas" panose="020B0609020204030204" pitchFamily="49" charset="0"/>
                <a:cs typeface="Consolas" panose="020B0609020204030204" pitchFamily="49" charset="0"/>
              </a:rPr>
              <a:t> </a:t>
            </a:r>
            <a:r>
              <a:rPr lang="pt-BR" sz="1600" b="1" dirty="0">
                <a:latin typeface="Consolas" panose="020B0609020204030204" pitchFamily="49" charset="0"/>
                <a:cs typeface="Consolas" panose="020B0609020204030204" pitchFamily="49" charset="0"/>
              </a:rPr>
              <a:t>= inicio;</a:t>
            </a:r>
          </a:p>
          <a:p>
            <a:r>
              <a:rPr lang="pt-BR" sz="1600" b="1" dirty="0">
                <a:latin typeface="Consolas" panose="020B0609020204030204" pitchFamily="49" charset="0"/>
                <a:cs typeface="Consolas" panose="020B0609020204030204" pitchFamily="49" charset="0"/>
              </a:rPr>
              <a:t>         </a:t>
            </a:r>
            <a:r>
              <a:rPr lang="pt-BR" sz="1600" b="1" dirty="0" err="1" smtClean="0">
                <a:latin typeface="Consolas" panose="020B0609020204030204" pitchFamily="49" charset="0"/>
                <a:cs typeface="Consolas" panose="020B0609020204030204" pitchFamily="49" charset="0"/>
              </a:rPr>
              <a:t>while</a:t>
            </a:r>
            <a:r>
              <a:rPr lang="pt-BR" sz="1600" b="1" dirty="0" smtClean="0">
                <a:latin typeface="Consolas" panose="020B0609020204030204" pitchFamily="49" charset="0"/>
                <a:cs typeface="Consolas" panose="020B0609020204030204" pitchFamily="49" charset="0"/>
              </a:rPr>
              <a:t>(</a:t>
            </a:r>
            <a:r>
              <a:rPr lang="pt-BR" sz="1600" b="1" dirty="0" err="1" smtClean="0">
                <a:latin typeface="Consolas" panose="020B0609020204030204" pitchFamily="49" charset="0"/>
                <a:cs typeface="Consolas" panose="020B0609020204030204" pitchFamily="49" charset="0"/>
              </a:rPr>
              <a:t>aux</a:t>
            </a:r>
            <a:r>
              <a:rPr lang="pt-BR" sz="1600" b="1" dirty="0" smtClean="0">
                <a:latin typeface="Consolas" panose="020B0609020204030204" pitchFamily="49" charset="0"/>
                <a:cs typeface="Consolas" panose="020B0609020204030204" pitchFamily="49" charset="0"/>
              </a:rPr>
              <a:t>-</a:t>
            </a:r>
            <a:r>
              <a:rPr lang="pt-BR" sz="1600" b="1" dirty="0">
                <a:latin typeface="Consolas" panose="020B0609020204030204" pitchFamily="49" charset="0"/>
                <a:cs typeface="Consolas" panose="020B0609020204030204" pitchFamily="49" charset="0"/>
              </a:rPr>
              <a:t>&gt;</a:t>
            </a:r>
            <a:r>
              <a:rPr lang="pt-BR" sz="1600" b="1" dirty="0" err="1">
                <a:latin typeface="Consolas" panose="020B0609020204030204" pitchFamily="49" charset="0"/>
                <a:cs typeface="Consolas" panose="020B0609020204030204" pitchFamily="49" charset="0"/>
              </a:rPr>
              <a:t>prox</a:t>
            </a:r>
            <a:r>
              <a:rPr lang="pt-BR" sz="1600" b="1" dirty="0">
                <a:latin typeface="Consolas" panose="020B0609020204030204" pitchFamily="49" charset="0"/>
                <a:cs typeface="Consolas" panose="020B0609020204030204" pitchFamily="49" charset="0"/>
              </a:rPr>
              <a:t> != NULL)</a:t>
            </a:r>
          </a:p>
          <a:p>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   </a:t>
            </a:r>
            <a:r>
              <a:rPr lang="pt-BR" sz="1600" b="1" dirty="0" err="1" smtClean="0">
                <a:latin typeface="Consolas" panose="020B0609020204030204" pitchFamily="49" charset="0"/>
                <a:cs typeface="Consolas" panose="020B0609020204030204" pitchFamily="49" charset="0"/>
              </a:rPr>
              <a:t>aux</a:t>
            </a:r>
            <a:r>
              <a:rPr lang="pt-BR" sz="1600" b="1" dirty="0" smtClean="0">
                <a:latin typeface="Consolas" panose="020B0609020204030204" pitchFamily="49" charset="0"/>
                <a:cs typeface="Consolas" panose="020B0609020204030204" pitchFamily="49" charset="0"/>
              </a:rPr>
              <a:t> </a:t>
            </a:r>
            <a:r>
              <a:rPr lang="pt-BR" sz="1600" b="1" dirty="0">
                <a:latin typeface="Consolas" panose="020B0609020204030204" pitchFamily="49" charset="0"/>
                <a:cs typeface="Consolas" panose="020B0609020204030204" pitchFamily="49" charset="0"/>
              </a:rPr>
              <a:t>= </a:t>
            </a:r>
            <a:r>
              <a:rPr lang="pt-BR" sz="1600" b="1" dirty="0" err="1">
                <a:latin typeface="Consolas" panose="020B0609020204030204" pitchFamily="49" charset="0"/>
                <a:cs typeface="Consolas" panose="020B0609020204030204" pitchFamily="49" charset="0"/>
              </a:rPr>
              <a:t>aux</a:t>
            </a:r>
            <a:r>
              <a:rPr lang="pt-BR" sz="1600" b="1" dirty="0">
                <a:latin typeface="Consolas" panose="020B0609020204030204" pitchFamily="49" charset="0"/>
                <a:cs typeface="Consolas" panose="020B0609020204030204" pitchFamily="49" charset="0"/>
              </a:rPr>
              <a:t>-&gt;</a:t>
            </a:r>
            <a:r>
              <a:rPr lang="pt-BR" sz="1600" b="1" dirty="0" err="1">
                <a:latin typeface="Consolas" panose="020B0609020204030204" pitchFamily="49" charset="0"/>
                <a:cs typeface="Consolas" panose="020B0609020204030204" pitchFamily="49" charset="0"/>
              </a:rPr>
              <a:t>prox</a:t>
            </a:r>
            <a:r>
              <a:rPr lang="pt-BR" sz="1600" b="1" dirty="0">
                <a:latin typeface="Consolas" panose="020B0609020204030204" pitchFamily="49" charset="0"/>
                <a:cs typeface="Consolas" panose="020B0609020204030204" pitchFamily="49" charset="0"/>
              </a:rPr>
              <a:t>;</a:t>
            </a:r>
          </a:p>
          <a:p>
            <a:endParaRPr lang="pt-BR" sz="1600" b="1" dirty="0">
              <a:latin typeface="Consolas" panose="020B0609020204030204" pitchFamily="49" charset="0"/>
              <a:cs typeface="Consolas" panose="020B0609020204030204" pitchFamily="49" charset="0"/>
            </a:endParaRPr>
          </a:p>
          <a:p>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aux2 </a:t>
            </a:r>
            <a:r>
              <a:rPr lang="pt-BR" sz="1600" b="1" dirty="0">
                <a:latin typeface="Consolas" panose="020B0609020204030204" pitchFamily="49" charset="0"/>
                <a:cs typeface="Consolas" panose="020B0609020204030204" pitchFamily="49" charset="0"/>
              </a:rPr>
              <a:t>= (No *) </a:t>
            </a:r>
            <a:r>
              <a:rPr lang="pt-BR" sz="1600" b="1" dirty="0" err="1">
                <a:latin typeface="Consolas" panose="020B0609020204030204" pitchFamily="49" charset="0"/>
                <a:cs typeface="Consolas" panose="020B0609020204030204" pitchFamily="49" charset="0"/>
              </a:rPr>
              <a:t>malloc</a:t>
            </a:r>
            <a:r>
              <a:rPr lang="pt-BR" sz="1600" b="1" dirty="0">
                <a:latin typeface="Consolas" panose="020B0609020204030204" pitchFamily="49" charset="0"/>
                <a:cs typeface="Consolas" panose="020B0609020204030204" pitchFamily="49" charset="0"/>
              </a:rPr>
              <a:t>(</a:t>
            </a:r>
            <a:r>
              <a:rPr lang="pt-BR" sz="1600" b="1" dirty="0" err="1">
                <a:latin typeface="Consolas" panose="020B0609020204030204" pitchFamily="49" charset="0"/>
                <a:cs typeface="Consolas" panose="020B0609020204030204" pitchFamily="49" charset="0"/>
              </a:rPr>
              <a:t>sizeof</a:t>
            </a:r>
            <a:r>
              <a:rPr lang="pt-BR" sz="1600" b="1" dirty="0">
                <a:latin typeface="Consolas" panose="020B0609020204030204" pitchFamily="49" charset="0"/>
                <a:cs typeface="Consolas" panose="020B0609020204030204" pitchFamily="49" charset="0"/>
              </a:rPr>
              <a:t>(No</a:t>
            </a:r>
            <a:r>
              <a:rPr lang="pt-BR" sz="1600" b="1" dirty="0" smtClean="0">
                <a:latin typeface="Consolas" panose="020B0609020204030204" pitchFamily="49" charset="0"/>
                <a:cs typeface="Consolas" panose="020B0609020204030204" pitchFamily="49" charset="0"/>
              </a:rPr>
              <a:t>));</a:t>
            </a:r>
          </a:p>
          <a:p>
            <a:r>
              <a:rPr lang="pt-BR" sz="1600" b="1" dirty="0" smtClean="0">
                <a:latin typeface="Consolas" panose="020B0609020204030204" pitchFamily="49" charset="0"/>
                <a:cs typeface="Consolas" panose="020B0609020204030204" pitchFamily="49" charset="0"/>
              </a:rPr>
              <a:t>         aux2-</a:t>
            </a:r>
            <a:r>
              <a:rPr lang="pt-BR" sz="1600" b="1" dirty="0">
                <a:latin typeface="Consolas" panose="020B0609020204030204" pitchFamily="49" charset="0"/>
                <a:cs typeface="Consolas" panose="020B0609020204030204" pitchFamily="49" charset="0"/>
              </a:rPr>
              <a:t>&gt;</a:t>
            </a:r>
            <a:r>
              <a:rPr lang="pt-BR" sz="1600" b="1" dirty="0" err="1">
                <a:latin typeface="Consolas" panose="020B0609020204030204" pitchFamily="49" charset="0"/>
                <a:cs typeface="Consolas" panose="020B0609020204030204" pitchFamily="49" charset="0"/>
              </a:rPr>
              <a:t>info</a:t>
            </a:r>
            <a:r>
              <a:rPr lang="pt-BR" sz="1600" b="1" dirty="0">
                <a:latin typeface="Consolas" panose="020B0609020204030204" pitchFamily="49" charset="0"/>
                <a:cs typeface="Consolas" panose="020B0609020204030204" pitchFamily="49" charset="0"/>
              </a:rPr>
              <a:t> = num;</a:t>
            </a:r>
          </a:p>
          <a:p>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aux2-</a:t>
            </a:r>
            <a:r>
              <a:rPr lang="pt-BR" sz="1600" b="1" dirty="0">
                <a:latin typeface="Consolas" panose="020B0609020204030204" pitchFamily="49" charset="0"/>
                <a:cs typeface="Consolas" panose="020B0609020204030204" pitchFamily="49" charset="0"/>
              </a:rPr>
              <a:t>&gt;</a:t>
            </a:r>
            <a:r>
              <a:rPr lang="pt-BR" sz="1600" b="1" dirty="0" err="1">
                <a:latin typeface="Consolas" panose="020B0609020204030204" pitchFamily="49" charset="0"/>
                <a:cs typeface="Consolas" panose="020B0609020204030204" pitchFamily="49" charset="0"/>
              </a:rPr>
              <a:t>prox</a:t>
            </a:r>
            <a:r>
              <a:rPr lang="pt-BR" sz="1600" b="1" dirty="0">
                <a:latin typeface="Consolas" panose="020B0609020204030204" pitchFamily="49" charset="0"/>
                <a:cs typeface="Consolas" panose="020B0609020204030204" pitchFamily="49" charset="0"/>
              </a:rPr>
              <a:t> = NULL;</a:t>
            </a:r>
          </a:p>
          <a:p>
            <a:r>
              <a:rPr lang="pt-BR" sz="1600" b="1" dirty="0" smtClean="0">
                <a:latin typeface="Consolas" panose="020B0609020204030204" pitchFamily="49" charset="0"/>
                <a:cs typeface="Consolas" panose="020B0609020204030204" pitchFamily="49" charset="0"/>
              </a:rPr>
              <a:t>         </a:t>
            </a:r>
            <a:r>
              <a:rPr lang="pt-BR" sz="1600" b="1" dirty="0" err="1">
                <a:latin typeface="Consolas" panose="020B0609020204030204" pitchFamily="49" charset="0"/>
                <a:cs typeface="Consolas" panose="020B0609020204030204" pitchFamily="49" charset="0"/>
              </a:rPr>
              <a:t>aux</a:t>
            </a:r>
            <a:r>
              <a:rPr lang="pt-BR" sz="1600" b="1" dirty="0">
                <a:latin typeface="Consolas" panose="020B0609020204030204" pitchFamily="49" charset="0"/>
                <a:cs typeface="Consolas" panose="020B0609020204030204" pitchFamily="49" charset="0"/>
              </a:rPr>
              <a:t>-&gt;</a:t>
            </a:r>
            <a:r>
              <a:rPr lang="pt-BR" sz="1600" b="1" dirty="0" err="1">
                <a:latin typeface="Consolas" panose="020B0609020204030204" pitchFamily="49" charset="0"/>
                <a:cs typeface="Consolas" panose="020B0609020204030204" pitchFamily="49" charset="0"/>
              </a:rPr>
              <a:t>prox</a:t>
            </a:r>
            <a:r>
              <a:rPr lang="pt-BR" sz="1600" b="1" dirty="0">
                <a:latin typeface="Consolas" panose="020B0609020204030204" pitchFamily="49" charset="0"/>
                <a:cs typeface="Consolas" panose="020B0609020204030204" pitchFamily="49" charset="0"/>
              </a:rPr>
              <a:t> = aux2;</a:t>
            </a:r>
          </a:p>
          <a:p>
            <a:r>
              <a:rPr lang="pt-BR" sz="1600" b="1" dirty="0" smtClean="0">
                <a:latin typeface="Consolas" panose="020B0609020204030204" pitchFamily="49" charset="0"/>
                <a:cs typeface="Consolas" panose="020B0609020204030204" pitchFamily="49" charset="0"/>
              </a:rPr>
              <a:t>    </a:t>
            </a:r>
            <a:r>
              <a:rPr lang="pt-BR" sz="1600" b="1" dirty="0">
                <a:latin typeface="Consolas" panose="020B0609020204030204" pitchFamily="49" charset="0"/>
                <a:cs typeface="Consolas" panose="020B0609020204030204" pitchFamily="49" charset="0"/>
              </a:rPr>
              <a:t>}</a:t>
            </a:r>
          </a:p>
          <a:p>
            <a:r>
              <a:rPr lang="pt-BR" sz="1600" b="1" dirty="0">
                <a:latin typeface="Consolas" panose="020B0609020204030204" pitchFamily="49" charset="0"/>
                <a:cs typeface="Consolas" panose="020B0609020204030204" pitchFamily="49" charset="0"/>
              </a:rPr>
              <a:t>    </a:t>
            </a:r>
            <a:r>
              <a:rPr lang="pt-BR" sz="1600" b="1" dirty="0" err="1" smtClean="0">
                <a:latin typeface="Consolas" panose="020B0609020204030204" pitchFamily="49" charset="0"/>
                <a:cs typeface="Consolas" panose="020B0609020204030204" pitchFamily="49" charset="0"/>
              </a:rPr>
              <a:t>return</a:t>
            </a:r>
            <a:r>
              <a:rPr lang="pt-BR" sz="1600" b="1" dirty="0" smtClean="0">
                <a:latin typeface="Consolas" panose="020B0609020204030204" pitchFamily="49" charset="0"/>
                <a:cs typeface="Consolas" panose="020B0609020204030204" pitchFamily="49" charset="0"/>
              </a:rPr>
              <a:t> </a:t>
            </a:r>
            <a:r>
              <a:rPr lang="pt-BR" sz="1600" b="1" dirty="0">
                <a:latin typeface="Consolas" panose="020B0609020204030204" pitchFamily="49" charset="0"/>
                <a:cs typeface="Consolas" panose="020B0609020204030204" pitchFamily="49" charset="0"/>
              </a:rPr>
              <a:t>inicio;</a:t>
            </a:r>
          </a:p>
          <a:p>
            <a:r>
              <a:rPr lang="pt-BR" sz="1600" b="1" dirty="0" smtClean="0">
                <a:latin typeface="Consolas" panose="020B0609020204030204" pitchFamily="49" charset="0"/>
                <a:cs typeface="Consolas" panose="020B0609020204030204" pitchFamily="49" charset="0"/>
              </a:rPr>
              <a:t>}</a:t>
            </a:r>
            <a:endParaRPr lang="pt-BR" sz="1600" b="1" dirty="0">
              <a:latin typeface="Consolas" panose="020B0609020204030204" pitchFamily="49" charset="0"/>
              <a:cs typeface="Consolas" panose="020B0609020204030204" pitchFamily="49" charset="0"/>
            </a:endParaRPr>
          </a:p>
        </p:txBody>
      </p:sp>
      <p:sp>
        <p:nvSpPr>
          <p:cNvPr id="2" name="CaixaDeTexto 1"/>
          <p:cNvSpPr txBox="1"/>
          <p:nvPr/>
        </p:nvSpPr>
        <p:spPr>
          <a:xfrm>
            <a:off x="327608" y="1489645"/>
            <a:ext cx="418704" cy="5078313"/>
          </a:xfrm>
          <a:prstGeom prst="rect">
            <a:avLst/>
          </a:prstGeom>
          <a:solidFill>
            <a:schemeClr val="accent4">
              <a:lumMod val="60000"/>
              <a:lumOff val="40000"/>
            </a:schemeClr>
          </a:solidFill>
        </p:spPr>
        <p:txBody>
          <a:bodyPr wrap="none" rtlCol="0">
            <a:spAutoFit/>
          </a:bodyPr>
          <a:lstStyle/>
          <a:p>
            <a:pPr algn="r"/>
            <a:r>
              <a:rPr lang="pt-BR" dirty="0" smtClean="0"/>
              <a:t>1</a:t>
            </a:r>
          </a:p>
          <a:p>
            <a:pPr algn="r"/>
            <a:r>
              <a:rPr lang="pt-BR" dirty="0" smtClean="0"/>
              <a:t>2</a:t>
            </a:r>
          </a:p>
          <a:p>
            <a:pPr algn="r"/>
            <a:r>
              <a:rPr lang="pt-BR" dirty="0" smtClean="0"/>
              <a:t>3</a:t>
            </a:r>
          </a:p>
          <a:p>
            <a:pPr algn="r"/>
            <a:r>
              <a:rPr lang="pt-BR" dirty="0" smtClean="0"/>
              <a:t>4</a:t>
            </a:r>
          </a:p>
          <a:p>
            <a:pPr algn="r"/>
            <a:r>
              <a:rPr lang="pt-BR" dirty="0" smtClean="0"/>
              <a:t>5</a:t>
            </a:r>
          </a:p>
          <a:p>
            <a:pPr algn="r"/>
            <a:r>
              <a:rPr lang="pt-BR" dirty="0" smtClean="0"/>
              <a:t>6</a:t>
            </a:r>
          </a:p>
          <a:p>
            <a:pPr algn="r"/>
            <a:r>
              <a:rPr lang="pt-BR" dirty="0" smtClean="0"/>
              <a:t>7</a:t>
            </a:r>
          </a:p>
          <a:p>
            <a:pPr algn="r"/>
            <a:r>
              <a:rPr lang="pt-BR" dirty="0" smtClean="0"/>
              <a:t>8</a:t>
            </a:r>
          </a:p>
          <a:p>
            <a:pPr algn="r"/>
            <a:r>
              <a:rPr lang="pt-BR" dirty="0" smtClean="0"/>
              <a:t>9</a:t>
            </a:r>
          </a:p>
          <a:p>
            <a:pPr algn="r"/>
            <a:r>
              <a:rPr lang="pt-BR" dirty="0" smtClean="0"/>
              <a:t>10</a:t>
            </a:r>
          </a:p>
          <a:p>
            <a:pPr algn="r"/>
            <a:r>
              <a:rPr lang="pt-BR" dirty="0" smtClean="0"/>
              <a:t>11</a:t>
            </a:r>
          </a:p>
          <a:p>
            <a:pPr algn="r"/>
            <a:r>
              <a:rPr lang="pt-BR" dirty="0" smtClean="0"/>
              <a:t>12</a:t>
            </a:r>
          </a:p>
          <a:p>
            <a:pPr algn="r"/>
            <a:r>
              <a:rPr lang="pt-BR" dirty="0" smtClean="0"/>
              <a:t>13</a:t>
            </a:r>
          </a:p>
          <a:p>
            <a:pPr algn="r"/>
            <a:r>
              <a:rPr lang="pt-BR" dirty="0" smtClean="0"/>
              <a:t>14</a:t>
            </a:r>
          </a:p>
          <a:p>
            <a:pPr algn="r"/>
            <a:r>
              <a:rPr lang="pt-BR" dirty="0" smtClean="0"/>
              <a:t>15</a:t>
            </a:r>
          </a:p>
          <a:p>
            <a:pPr algn="r"/>
            <a:r>
              <a:rPr lang="pt-BR" dirty="0" smtClean="0"/>
              <a:t>16</a:t>
            </a:r>
          </a:p>
          <a:p>
            <a:pPr algn="r"/>
            <a:r>
              <a:rPr lang="pt-BR" dirty="0" smtClean="0"/>
              <a:t>17</a:t>
            </a:r>
          </a:p>
          <a:p>
            <a:pPr algn="r"/>
            <a:r>
              <a:rPr lang="pt-BR" dirty="0" smtClean="0"/>
              <a:t>18</a:t>
            </a:r>
            <a:endParaRPr lang="pt-BR" dirty="0"/>
          </a:p>
        </p:txBody>
      </p:sp>
      <p:sp>
        <p:nvSpPr>
          <p:cNvPr id="12" name="Chave direita 11"/>
          <p:cNvSpPr/>
          <p:nvPr/>
        </p:nvSpPr>
        <p:spPr>
          <a:xfrm>
            <a:off x="5864160" y="2211195"/>
            <a:ext cx="823875" cy="989206"/>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7" name="CaixaDeTexto 16"/>
          <p:cNvSpPr txBox="1"/>
          <p:nvPr/>
        </p:nvSpPr>
        <p:spPr>
          <a:xfrm>
            <a:off x="6892989" y="4571772"/>
            <a:ext cx="1761444" cy="369332"/>
          </a:xfrm>
          <a:prstGeom prst="rect">
            <a:avLst/>
          </a:prstGeom>
          <a:noFill/>
        </p:spPr>
        <p:txBody>
          <a:bodyPr wrap="none" rtlCol="0">
            <a:spAutoFit/>
          </a:bodyPr>
          <a:lstStyle/>
          <a:p>
            <a:r>
              <a:rPr lang="pt-BR" dirty="0" smtClean="0"/>
              <a:t>Lista já </a:t>
            </a:r>
            <a:r>
              <a:rPr lang="pt-BR" dirty="0" err="1" smtClean="0"/>
              <a:t>populada</a:t>
            </a:r>
            <a:endParaRPr lang="pt-BR" dirty="0"/>
          </a:p>
        </p:txBody>
      </p:sp>
      <p:sp>
        <p:nvSpPr>
          <p:cNvPr id="18" name="Chave direita 17"/>
          <p:cNvSpPr/>
          <p:nvPr/>
        </p:nvSpPr>
        <p:spPr>
          <a:xfrm>
            <a:off x="5864160" y="3706846"/>
            <a:ext cx="823875" cy="2099185"/>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2606138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28650" y="1718753"/>
            <a:ext cx="7886700" cy="4351338"/>
          </a:xfrm>
        </p:spPr>
        <p:txBody>
          <a:bodyPr/>
          <a:lstStyle/>
          <a:p>
            <a:r>
              <a:rPr lang="pt-BR" dirty="0" smtClean="0"/>
              <a:t>Exemplo 1:</a:t>
            </a:r>
          </a:p>
          <a:p>
            <a:endParaRPr lang="pt-BR" dirty="0" smtClean="0"/>
          </a:p>
          <a:p>
            <a:pPr marL="0" indent="0">
              <a:buNone/>
            </a:pPr>
            <a:endParaRPr lang="pt-BR" dirty="0"/>
          </a:p>
        </p:txBody>
      </p:sp>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Lista Encadeada - Inserção</a:t>
            </a:r>
            <a:endParaRPr lang="pt-BR" sz="3600" dirty="0">
              <a:solidFill>
                <a:schemeClr val="bg1"/>
              </a:solidFill>
              <a:latin typeface="Century Gothic" panose="020B0502020202020204" pitchFamily="34" charset="0"/>
            </a:endParaRPr>
          </a:p>
        </p:txBody>
      </p:sp>
      <p:sp>
        <p:nvSpPr>
          <p:cNvPr id="9" name="CaixaDeTexto 8"/>
          <p:cNvSpPr txBox="1"/>
          <p:nvPr/>
        </p:nvSpPr>
        <p:spPr>
          <a:xfrm>
            <a:off x="189271" y="2529375"/>
            <a:ext cx="3663182" cy="2308324"/>
          </a:xfrm>
          <a:prstGeom prst="rect">
            <a:avLst/>
          </a:prstGeom>
          <a:solidFill>
            <a:schemeClr val="bg1">
              <a:lumMod val="95000"/>
            </a:schemeClr>
          </a:solidFill>
        </p:spPr>
        <p:txBody>
          <a:bodyPr wrap="none" rtlCol="0">
            <a:spAutoFit/>
          </a:bodyPr>
          <a:lstStyle/>
          <a:p>
            <a:r>
              <a:rPr lang="pt-BR" sz="1600" b="1" dirty="0" err="1">
                <a:solidFill>
                  <a:srgbClr val="0070C0"/>
                </a:solidFill>
                <a:latin typeface="Consolas" panose="020B0609020204030204" pitchFamily="49" charset="0"/>
                <a:cs typeface="Consolas" panose="020B0609020204030204" pitchFamily="49" charset="0"/>
              </a:rPr>
              <a:t>int</a:t>
            </a:r>
            <a:r>
              <a:rPr lang="pt-BR" sz="1600" b="1" dirty="0">
                <a:latin typeface="Consolas" panose="020B0609020204030204" pitchFamily="49" charset="0"/>
                <a:cs typeface="Consolas" panose="020B0609020204030204" pitchFamily="49" charset="0"/>
              </a:rPr>
              <a:t> </a:t>
            </a:r>
            <a:r>
              <a:rPr lang="pt-BR" sz="1600" b="1" dirty="0" err="1">
                <a:latin typeface="Consolas" panose="020B0609020204030204" pitchFamily="49" charset="0"/>
                <a:cs typeface="Consolas" panose="020B0609020204030204" pitchFamily="49" charset="0"/>
              </a:rPr>
              <a:t>main</a:t>
            </a:r>
            <a:r>
              <a:rPr lang="pt-BR" sz="1600" b="1" dirty="0">
                <a:latin typeface="Consolas" panose="020B0609020204030204" pitchFamily="49" charset="0"/>
                <a:cs typeface="Consolas" panose="020B0609020204030204" pitchFamily="49" charset="0"/>
              </a:rPr>
              <a:t>()</a:t>
            </a:r>
          </a:p>
          <a:p>
            <a:r>
              <a:rPr lang="pt-BR" sz="1600" b="1" dirty="0">
                <a:latin typeface="Consolas" panose="020B0609020204030204" pitchFamily="49" charset="0"/>
                <a:cs typeface="Consolas" panose="020B0609020204030204" pitchFamily="49" charset="0"/>
              </a:rPr>
              <a:t>{</a:t>
            </a:r>
          </a:p>
          <a:p>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No </a:t>
            </a:r>
            <a:r>
              <a:rPr lang="pt-BR" sz="1600" b="1" dirty="0">
                <a:latin typeface="Consolas" panose="020B0609020204030204" pitchFamily="49" charset="0"/>
                <a:cs typeface="Consolas" panose="020B0609020204030204" pitchFamily="49" charset="0"/>
              </a:rPr>
              <a:t>*inicio;</a:t>
            </a:r>
          </a:p>
          <a:p>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    </a:t>
            </a:r>
            <a:endParaRPr lang="pt-BR" sz="1600" b="1" dirty="0">
              <a:latin typeface="Consolas" panose="020B0609020204030204" pitchFamily="49" charset="0"/>
              <a:cs typeface="Consolas" panose="020B0609020204030204" pitchFamily="49" charset="0"/>
            </a:endParaRPr>
          </a:p>
          <a:p>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inicio </a:t>
            </a:r>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iniciar</a:t>
            </a:r>
            <a:r>
              <a:rPr lang="pt-BR" sz="1600" b="1" dirty="0">
                <a:latin typeface="Consolas" panose="020B0609020204030204" pitchFamily="49" charset="0"/>
                <a:cs typeface="Consolas" panose="020B0609020204030204" pitchFamily="49" charset="0"/>
              </a:rPr>
              <a:t>();</a:t>
            </a:r>
          </a:p>
          <a:p>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inicio </a:t>
            </a:r>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inserir(inicio</a:t>
            </a:r>
            <a:r>
              <a:rPr lang="pt-BR" sz="1600" b="1" dirty="0">
                <a:latin typeface="Consolas" panose="020B0609020204030204" pitchFamily="49" charset="0"/>
                <a:cs typeface="Consolas" panose="020B0609020204030204" pitchFamily="49" charset="0"/>
              </a:rPr>
              <a:t>, 5);</a:t>
            </a:r>
          </a:p>
          <a:p>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inicio </a:t>
            </a:r>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inserir(inicio</a:t>
            </a:r>
            <a:r>
              <a:rPr lang="pt-BR" sz="1600" b="1" dirty="0">
                <a:latin typeface="Consolas" panose="020B0609020204030204" pitchFamily="49" charset="0"/>
                <a:cs typeface="Consolas" panose="020B0609020204030204" pitchFamily="49" charset="0"/>
              </a:rPr>
              <a:t>, 2);</a:t>
            </a:r>
          </a:p>
          <a:p>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inicio </a:t>
            </a:r>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inserir(inicio</a:t>
            </a:r>
            <a:r>
              <a:rPr lang="pt-BR" sz="1600" b="1" dirty="0">
                <a:latin typeface="Consolas" panose="020B0609020204030204" pitchFamily="49" charset="0"/>
                <a:cs typeface="Consolas" panose="020B0609020204030204" pitchFamily="49" charset="0"/>
              </a:rPr>
              <a:t>, 1</a:t>
            </a:r>
            <a:r>
              <a:rPr lang="pt-BR" sz="1600" b="1" dirty="0" smtClean="0">
                <a:latin typeface="Consolas" panose="020B0609020204030204" pitchFamily="49" charset="0"/>
                <a:cs typeface="Consolas" panose="020B0609020204030204" pitchFamily="49" charset="0"/>
              </a:rPr>
              <a:t>);</a:t>
            </a:r>
          </a:p>
          <a:p>
            <a:r>
              <a:rPr lang="pt-BR" sz="1600" b="1" dirty="0">
                <a:latin typeface="Consolas" panose="020B0609020204030204" pitchFamily="49" charset="0"/>
                <a:cs typeface="Consolas" panose="020B0609020204030204" pitchFamily="49" charset="0"/>
              </a:rPr>
              <a:t>}</a:t>
            </a:r>
          </a:p>
        </p:txBody>
      </p:sp>
      <p:grpSp>
        <p:nvGrpSpPr>
          <p:cNvPr id="29" name="Grupo 28"/>
          <p:cNvGrpSpPr/>
          <p:nvPr/>
        </p:nvGrpSpPr>
        <p:grpSpPr>
          <a:xfrm>
            <a:off x="6204258" y="2152056"/>
            <a:ext cx="2012071" cy="661189"/>
            <a:chOff x="6251758" y="2080806"/>
            <a:chExt cx="2012071" cy="661189"/>
          </a:xfrm>
        </p:grpSpPr>
        <p:cxnSp>
          <p:nvCxnSpPr>
            <p:cNvPr id="67" name="Conector reto 66"/>
            <p:cNvCxnSpPr/>
            <p:nvPr/>
          </p:nvCxnSpPr>
          <p:spPr>
            <a:xfrm>
              <a:off x="7061237" y="2250810"/>
              <a:ext cx="3801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Elipse 68"/>
            <p:cNvSpPr/>
            <p:nvPr/>
          </p:nvSpPr>
          <p:spPr>
            <a:xfrm>
              <a:off x="7005482" y="2211780"/>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0" name="Conector de seta reta 69"/>
            <p:cNvCxnSpPr/>
            <p:nvPr/>
          </p:nvCxnSpPr>
          <p:spPr>
            <a:xfrm>
              <a:off x="7441424" y="2251896"/>
              <a:ext cx="6976" cy="390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1" name="Grupo 70"/>
            <p:cNvGrpSpPr/>
            <p:nvPr/>
          </p:nvGrpSpPr>
          <p:grpSpPr>
            <a:xfrm>
              <a:off x="7230945" y="2631293"/>
              <a:ext cx="432000" cy="110702"/>
              <a:chOff x="7740339" y="5950722"/>
              <a:chExt cx="432000" cy="110702"/>
            </a:xfrm>
          </p:grpSpPr>
          <p:cxnSp>
            <p:nvCxnSpPr>
              <p:cNvPr id="72" name="Conector reto 71"/>
              <p:cNvCxnSpPr/>
              <p:nvPr/>
            </p:nvCxnSpPr>
            <p:spPr>
              <a:xfrm>
                <a:off x="7740339" y="5950722"/>
                <a:ext cx="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Conector reto 80"/>
              <p:cNvCxnSpPr/>
              <p:nvPr/>
            </p:nvCxnSpPr>
            <p:spPr>
              <a:xfrm>
                <a:off x="7796094" y="6006479"/>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Conector reto 84"/>
              <p:cNvCxnSpPr/>
              <p:nvPr/>
            </p:nvCxnSpPr>
            <p:spPr>
              <a:xfrm>
                <a:off x="7885302" y="6061424"/>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 name="CaixaDeTexto 87"/>
            <p:cNvSpPr txBox="1"/>
            <p:nvPr/>
          </p:nvSpPr>
          <p:spPr>
            <a:xfrm>
              <a:off x="7587041" y="2190416"/>
              <a:ext cx="676788" cy="369332"/>
            </a:xfrm>
            <a:prstGeom prst="rect">
              <a:avLst/>
            </a:prstGeom>
            <a:noFill/>
          </p:spPr>
          <p:txBody>
            <a:bodyPr wrap="none" rtlCol="0">
              <a:spAutoFit/>
            </a:bodyPr>
            <a:lstStyle/>
            <a:p>
              <a:r>
                <a:rPr lang="pt-BR" dirty="0" smtClean="0"/>
                <a:t>NULL</a:t>
              </a:r>
              <a:endParaRPr lang="pt-BR" dirty="0"/>
            </a:p>
          </p:txBody>
        </p:sp>
        <p:sp>
          <p:nvSpPr>
            <p:cNvPr id="10" name="CaixaDeTexto 9"/>
            <p:cNvSpPr txBox="1"/>
            <p:nvPr/>
          </p:nvSpPr>
          <p:spPr>
            <a:xfrm>
              <a:off x="6251758" y="2080806"/>
              <a:ext cx="684803" cy="369332"/>
            </a:xfrm>
            <a:prstGeom prst="rect">
              <a:avLst/>
            </a:prstGeom>
            <a:noFill/>
          </p:spPr>
          <p:txBody>
            <a:bodyPr wrap="none" rtlCol="0">
              <a:spAutoFit/>
            </a:bodyPr>
            <a:lstStyle/>
            <a:p>
              <a:r>
                <a:rPr lang="pt-BR" dirty="0"/>
                <a:t>i</a:t>
              </a:r>
              <a:r>
                <a:rPr lang="pt-BR" dirty="0" smtClean="0"/>
                <a:t>nicio</a:t>
              </a:r>
              <a:endParaRPr lang="pt-BR" dirty="0"/>
            </a:p>
          </p:txBody>
        </p:sp>
      </p:grpSp>
      <p:cxnSp>
        <p:nvCxnSpPr>
          <p:cNvPr id="97" name="Conector em curva 96"/>
          <p:cNvCxnSpPr/>
          <p:nvPr/>
        </p:nvCxnSpPr>
        <p:spPr>
          <a:xfrm flipV="1">
            <a:off x="6618950" y="3324000"/>
            <a:ext cx="561975" cy="205881"/>
          </a:xfrm>
          <a:prstGeom prst="curvedConnector3">
            <a:avLst>
              <a:gd name="adj1" fmla="val 44916"/>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8" name="CaixaDeTexto 97"/>
          <p:cNvSpPr txBox="1"/>
          <p:nvPr/>
        </p:nvSpPr>
        <p:spPr>
          <a:xfrm>
            <a:off x="5934147" y="3324000"/>
            <a:ext cx="684803" cy="369332"/>
          </a:xfrm>
          <a:prstGeom prst="rect">
            <a:avLst/>
          </a:prstGeom>
          <a:noFill/>
        </p:spPr>
        <p:txBody>
          <a:bodyPr wrap="none" rtlCol="0">
            <a:spAutoFit/>
          </a:bodyPr>
          <a:lstStyle/>
          <a:p>
            <a:r>
              <a:rPr lang="pt-BR" dirty="0"/>
              <a:t>i</a:t>
            </a:r>
            <a:r>
              <a:rPr lang="pt-BR" dirty="0" smtClean="0"/>
              <a:t>nicio</a:t>
            </a:r>
            <a:endParaRPr lang="pt-BR" dirty="0"/>
          </a:p>
        </p:txBody>
      </p:sp>
      <p:sp>
        <p:nvSpPr>
          <p:cNvPr id="100" name="Retângulo 99"/>
          <p:cNvSpPr/>
          <p:nvPr/>
        </p:nvSpPr>
        <p:spPr>
          <a:xfrm>
            <a:off x="7227106" y="3148396"/>
            <a:ext cx="318798"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5</a:t>
            </a:r>
            <a:endParaRPr lang="pt-BR" sz="1600" dirty="0"/>
          </a:p>
        </p:txBody>
      </p:sp>
      <p:sp>
        <p:nvSpPr>
          <p:cNvPr id="101" name="Retângulo 100"/>
          <p:cNvSpPr/>
          <p:nvPr/>
        </p:nvSpPr>
        <p:spPr>
          <a:xfrm>
            <a:off x="7538179" y="3145735"/>
            <a:ext cx="250902"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02" name="Grupo 101"/>
          <p:cNvGrpSpPr/>
          <p:nvPr/>
        </p:nvGrpSpPr>
        <p:grpSpPr>
          <a:xfrm>
            <a:off x="7663630" y="3251485"/>
            <a:ext cx="355022" cy="356612"/>
            <a:chOff x="2760844" y="4844780"/>
            <a:chExt cx="540437" cy="542858"/>
          </a:xfrm>
        </p:grpSpPr>
        <p:grpSp>
          <p:nvGrpSpPr>
            <p:cNvPr id="103" name="Grupo 102"/>
            <p:cNvGrpSpPr/>
            <p:nvPr/>
          </p:nvGrpSpPr>
          <p:grpSpPr>
            <a:xfrm>
              <a:off x="2869281" y="5276936"/>
              <a:ext cx="432000" cy="110702"/>
              <a:chOff x="7740339" y="5950722"/>
              <a:chExt cx="432000" cy="110702"/>
            </a:xfrm>
          </p:grpSpPr>
          <p:cxnSp>
            <p:nvCxnSpPr>
              <p:cNvPr id="107" name="Conector reto 106"/>
              <p:cNvCxnSpPr/>
              <p:nvPr/>
            </p:nvCxnSpPr>
            <p:spPr>
              <a:xfrm>
                <a:off x="7740339" y="5950722"/>
                <a:ext cx="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Conector reto 107"/>
              <p:cNvCxnSpPr/>
              <p:nvPr/>
            </p:nvCxnSpPr>
            <p:spPr>
              <a:xfrm>
                <a:off x="7796094" y="6006479"/>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Conector reto 108"/>
              <p:cNvCxnSpPr/>
              <p:nvPr/>
            </p:nvCxnSpPr>
            <p:spPr>
              <a:xfrm>
                <a:off x="7885302" y="6061424"/>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4" name="Conector de seta reta 103"/>
            <p:cNvCxnSpPr/>
            <p:nvPr/>
          </p:nvCxnSpPr>
          <p:spPr>
            <a:xfrm>
              <a:off x="3099083" y="4896453"/>
              <a:ext cx="0" cy="380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Elipse 104"/>
            <p:cNvSpPr/>
            <p:nvPr/>
          </p:nvSpPr>
          <p:spPr>
            <a:xfrm>
              <a:off x="2760844" y="4844780"/>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6" name="Conector reto 105"/>
            <p:cNvCxnSpPr>
              <a:stCxn id="105" idx="6"/>
            </p:cNvCxnSpPr>
            <p:nvPr/>
          </p:nvCxnSpPr>
          <p:spPr>
            <a:xfrm>
              <a:off x="2857023" y="4894961"/>
              <a:ext cx="24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Conector reto 11"/>
          <p:cNvCxnSpPr/>
          <p:nvPr/>
        </p:nvCxnSpPr>
        <p:spPr>
          <a:xfrm>
            <a:off x="4975757" y="2980705"/>
            <a:ext cx="388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ector em curva 110"/>
          <p:cNvCxnSpPr/>
          <p:nvPr/>
        </p:nvCxnSpPr>
        <p:spPr>
          <a:xfrm flipV="1">
            <a:off x="6050385" y="4243366"/>
            <a:ext cx="561975" cy="205881"/>
          </a:xfrm>
          <a:prstGeom prst="curvedConnector3">
            <a:avLst>
              <a:gd name="adj1" fmla="val 44916"/>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2" name="CaixaDeTexto 111"/>
          <p:cNvSpPr txBox="1"/>
          <p:nvPr/>
        </p:nvSpPr>
        <p:spPr>
          <a:xfrm>
            <a:off x="5365582" y="4243366"/>
            <a:ext cx="684803" cy="369332"/>
          </a:xfrm>
          <a:prstGeom prst="rect">
            <a:avLst/>
          </a:prstGeom>
          <a:noFill/>
        </p:spPr>
        <p:txBody>
          <a:bodyPr wrap="none" rtlCol="0">
            <a:spAutoFit/>
          </a:bodyPr>
          <a:lstStyle/>
          <a:p>
            <a:r>
              <a:rPr lang="pt-BR" dirty="0"/>
              <a:t>i</a:t>
            </a:r>
            <a:r>
              <a:rPr lang="pt-BR" dirty="0" smtClean="0"/>
              <a:t>nicio</a:t>
            </a:r>
            <a:endParaRPr lang="pt-BR" dirty="0"/>
          </a:p>
        </p:txBody>
      </p:sp>
      <p:sp>
        <p:nvSpPr>
          <p:cNvPr id="123" name="Retângulo 122"/>
          <p:cNvSpPr/>
          <p:nvPr/>
        </p:nvSpPr>
        <p:spPr>
          <a:xfrm>
            <a:off x="7462683" y="4087246"/>
            <a:ext cx="318798"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p>
        </p:txBody>
      </p:sp>
      <p:sp>
        <p:nvSpPr>
          <p:cNvPr id="124" name="Retângulo 123"/>
          <p:cNvSpPr/>
          <p:nvPr/>
        </p:nvSpPr>
        <p:spPr>
          <a:xfrm>
            <a:off x="7773756" y="4084585"/>
            <a:ext cx="250902"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25" name="Grupo 124"/>
          <p:cNvGrpSpPr/>
          <p:nvPr/>
        </p:nvGrpSpPr>
        <p:grpSpPr>
          <a:xfrm>
            <a:off x="7899207" y="4190335"/>
            <a:ext cx="355022" cy="356612"/>
            <a:chOff x="2760844" y="4844780"/>
            <a:chExt cx="540437" cy="542858"/>
          </a:xfrm>
        </p:grpSpPr>
        <p:grpSp>
          <p:nvGrpSpPr>
            <p:cNvPr id="126" name="Grupo 125"/>
            <p:cNvGrpSpPr/>
            <p:nvPr/>
          </p:nvGrpSpPr>
          <p:grpSpPr>
            <a:xfrm>
              <a:off x="2869281" y="5276936"/>
              <a:ext cx="432000" cy="110702"/>
              <a:chOff x="7740339" y="5950722"/>
              <a:chExt cx="432000" cy="110702"/>
            </a:xfrm>
          </p:grpSpPr>
          <p:cxnSp>
            <p:nvCxnSpPr>
              <p:cNvPr id="130" name="Conector reto 129"/>
              <p:cNvCxnSpPr/>
              <p:nvPr/>
            </p:nvCxnSpPr>
            <p:spPr>
              <a:xfrm>
                <a:off x="7740339" y="5950722"/>
                <a:ext cx="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Conector reto 130"/>
              <p:cNvCxnSpPr/>
              <p:nvPr/>
            </p:nvCxnSpPr>
            <p:spPr>
              <a:xfrm>
                <a:off x="7796094" y="6006479"/>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Conector reto 131"/>
              <p:cNvCxnSpPr/>
              <p:nvPr/>
            </p:nvCxnSpPr>
            <p:spPr>
              <a:xfrm>
                <a:off x="7885302" y="6061424"/>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7" name="Conector de seta reta 126"/>
            <p:cNvCxnSpPr/>
            <p:nvPr/>
          </p:nvCxnSpPr>
          <p:spPr>
            <a:xfrm>
              <a:off x="3099083" y="4896453"/>
              <a:ext cx="0" cy="380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Elipse 127"/>
            <p:cNvSpPr/>
            <p:nvPr/>
          </p:nvSpPr>
          <p:spPr>
            <a:xfrm>
              <a:off x="2760844" y="4844780"/>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9" name="Conector reto 128"/>
            <p:cNvCxnSpPr>
              <a:stCxn id="128" idx="6"/>
            </p:cNvCxnSpPr>
            <p:nvPr/>
          </p:nvCxnSpPr>
          <p:spPr>
            <a:xfrm>
              <a:off x="2857023" y="4894961"/>
              <a:ext cx="24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3" name="Retângulo 132"/>
          <p:cNvSpPr/>
          <p:nvPr/>
        </p:nvSpPr>
        <p:spPr>
          <a:xfrm>
            <a:off x="6677680" y="4083627"/>
            <a:ext cx="318798"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5</a:t>
            </a:r>
            <a:endParaRPr lang="pt-BR" sz="1600" dirty="0"/>
          </a:p>
        </p:txBody>
      </p:sp>
      <p:sp>
        <p:nvSpPr>
          <p:cNvPr id="134" name="Retângulo 133"/>
          <p:cNvSpPr/>
          <p:nvPr/>
        </p:nvSpPr>
        <p:spPr>
          <a:xfrm>
            <a:off x="6988753" y="4080966"/>
            <a:ext cx="250902"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Elipse 17"/>
          <p:cNvSpPr/>
          <p:nvPr/>
        </p:nvSpPr>
        <p:spPr>
          <a:xfrm>
            <a:off x="7113957" y="422149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6" name="Conector de seta reta 25"/>
          <p:cNvCxnSpPr>
            <a:endCxn id="123" idx="1"/>
          </p:cNvCxnSpPr>
          <p:nvPr/>
        </p:nvCxnSpPr>
        <p:spPr>
          <a:xfrm>
            <a:off x="7147043" y="4246007"/>
            <a:ext cx="315640" cy="2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Conector em curva 143"/>
          <p:cNvCxnSpPr/>
          <p:nvPr/>
        </p:nvCxnSpPr>
        <p:spPr>
          <a:xfrm flipV="1">
            <a:off x="5543933" y="5156615"/>
            <a:ext cx="561975" cy="205881"/>
          </a:xfrm>
          <a:prstGeom prst="curvedConnector3">
            <a:avLst>
              <a:gd name="adj1" fmla="val 44916"/>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5" name="Retângulo 144"/>
          <p:cNvSpPr/>
          <p:nvPr/>
        </p:nvSpPr>
        <p:spPr>
          <a:xfrm>
            <a:off x="6956231" y="5000495"/>
            <a:ext cx="318798"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p>
        </p:txBody>
      </p:sp>
      <p:sp>
        <p:nvSpPr>
          <p:cNvPr id="146" name="Retângulo 145"/>
          <p:cNvSpPr/>
          <p:nvPr/>
        </p:nvSpPr>
        <p:spPr>
          <a:xfrm>
            <a:off x="7267304" y="4997834"/>
            <a:ext cx="250902"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5" name="Retângulo 154"/>
          <p:cNvSpPr/>
          <p:nvPr/>
        </p:nvSpPr>
        <p:spPr>
          <a:xfrm>
            <a:off x="6171228" y="4996876"/>
            <a:ext cx="318798"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5</a:t>
            </a:r>
            <a:endParaRPr lang="pt-BR" sz="1600" dirty="0"/>
          </a:p>
        </p:txBody>
      </p:sp>
      <p:sp>
        <p:nvSpPr>
          <p:cNvPr id="156" name="Retângulo 155"/>
          <p:cNvSpPr/>
          <p:nvPr/>
        </p:nvSpPr>
        <p:spPr>
          <a:xfrm>
            <a:off x="6482301" y="4994215"/>
            <a:ext cx="250902"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7" name="Elipse 156"/>
          <p:cNvSpPr/>
          <p:nvPr/>
        </p:nvSpPr>
        <p:spPr>
          <a:xfrm>
            <a:off x="6607505" y="513474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8" name="Conector de seta reta 157"/>
          <p:cNvCxnSpPr>
            <a:endCxn id="145" idx="1"/>
          </p:cNvCxnSpPr>
          <p:nvPr/>
        </p:nvCxnSpPr>
        <p:spPr>
          <a:xfrm>
            <a:off x="6640591" y="5159256"/>
            <a:ext cx="315640" cy="2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Retângulo 158"/>
          <p:cNvSpPr/>
          <p:nvPr/>
        </p:nvSpPr>
        <p:spPr>
          <a:xfrm>
            <a:off x="7728591" y="4994534"/>
            <a:ext cx="318798"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1</a:t>
            </a:r>
            <a:endParaRPr lang="pt-BR" sz="1600" dirty="0"/>
          </a:p>
        </p:txBody>
      </p:sp>
      <p:sp>
        <p:nvSpPr>
          <p:cNvPr id="160" name="Retângulo 159"/>
          <p:cNvSpPr/>
          <p:nvPr/>
        </p:nvSpPr>
        <p:spPr>
          <a:xfrm>
            <a:off x="8039664" y="4991873"/>
            <a:ext cx="250902"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61" name="Grupo 160"/>
          <p:cNvGrpSpPr/>
          <p:nvPr/>
        </p:nvGrpSpPr>
        <p:grpSpPr>
          <a:xfrm>
            <a:off x="8165115" y="5097623"/>
            <a:ext cx="355022" cy="356612"/>
            <a:chOff x="2760844" y="4844780"/>
            <a:chExt cx="540437" cy="542858"/>
          </a:xfrm>
        </p:grpSpPr>
        <p:grpSp>
          <p:nvGrpSpPr>
            <p:cNvPr id="162" name="Grupo 161"/>
            <p:cNvGrpSpPr/>
            <p:nvPr/>
          </p:nvGrpSpPr>
          <p:grpSpPr>
            <a:xfrm>
              <a:off x="2869281" y="5276936"/>
              <a:ext cx="432000" cy="110702"/>
              <a:chOff x="7740339" y="5950722"/>
              <a:chExt cx="432000" cy="110702"/>
            </a:xfrm>
          </p:grpSpPr>
          <p:cxnSp>
            <p:nvCxnSpPr>
              <p:cNvPr id="166" name="Conector reto 165"/>
              <p:cNvCxnSpPr/>
              <p:nvPr/>
            </p:nvCxnSpPr>
            <p:spPr>
              <a:xfrm>
                <a:off x="7740339" y="5950722"/>
                <a:ext cx="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Conector reto 166"/>
              <p:cNvCxnSpPr/>
              <p:nvPr/>
            </p:nvCxnSpPr>
            <p:spPr>
              <a:xfrm>
                <a:off x="7796094" y="6006479"/>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Conector reto 167"/>
              <p:cNvCxnSpPr/>
              <p:nvPr/>
            </p:nvCxnSpPr>
            <p:spPr>
              <a:xfrm>
                <a:off x="7885302" y="6061424"/>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3" name="Conector de seta reta 162"/>
            <p:cNvCxnSpPr/>
            <p:nvPr/>
          </p:nvCxnSpPr>
          <p:spPr>
            <a:xfrm>
              <a:off x="3099083" y="4896453"/>
              <a:ext cx="0" cy="380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Elipse 163"/>
            <p:cNvSpPr/>
            <p:nvPr/>
          </p:nvSpPr>
          <p:spPr>
            <a:xfrm>
              <a:off x="2760844" y="4844780"/>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5" name="Conector reto 164"/>
            <p:cNvCxnSpPr>
              <a:stCxn id="164" idx="6"/>
            </p:cNvCxnSpPr>
            <p:nvPr/>
          </p:nvCxnSpPr>
          <p:spPr>
            <a:xfrm>
              <a:off x="2857023" y="4894961"/>
              <a:ext cx="24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9" name="Elipse 168"/>
          <p:cNvSpPr/>
          <p:nvPr/>
        </p:nvSpPr>
        <p:spPr>
          <a:xfrm>
            <a:off x="7365586" y="513519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0" name="Conector de seta reta 169"/>
          <p:cNvCxnSpPr/>
          <p:nvPr/>
        </p:nvCxnSpPr>
        <p:spPr>
          <a:xfrm>
            <a:off x="7398672" y="5159703"/>
            <a:ext cx="315640" cy="2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aixaDeTexto 27"/>
          <p:cNvSpPr txBox="1"/>
          <p:nvPr/>
        </p:nvSpPr>
        <p:spPr>
          <a:xfrm>
            <a:off x="0" y="5966042"/>
            <a:ext cx="9144000"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pt-BR" b="1" dirty="0"/>
              <a:t>D</a:t>
            </a:r>
            <a:r>
              <a:rPr lang="pt-BR" b="1" dirty="0" smtClean="0"/>
              <a:t>eve-se </a:t>
            </a:r>
            <a:r>
              <a:rPr lang="pt-BR" b="1" dirty="0"/>
              <a:t>atualizar a variável que representa </a:t>
            </a:r>
            <a:r>
              <a:rPr lang="pt-BR" b="1" dirty="0" smtClean="0"/>
              <a:t>o início lista a </a:t>
            </a:r>
            <a:r>
              <a:rPr lang="pt-BR" b="1" dirty="0"/>
              <a:t>cada inserção de um novo elemento</a:t>
            </a:r>
            <a:r>
              <a:rPr lang="pt-BR" b="1" dirty="0" smtClean="0"/>
              <a:t>.</a:t>
            </a:r>
            <a:endParaRPr lang="pt-BR" dirty="0"/>
          </a:p>
        </p:txBody>
      </p:sp>
      <p:cxnSp>
        <p:nvCxnSpPr>
          <p:cNvPr id="171" name="Conector reto 170"/>
          <p:cNvCxnSpPr/>
          <p:nvPr/>
        </p:nvCxnSpPr>
        <p:spPr>
          <a:xfrm>
            <a:off x="4964731" y="3859479"/>
            <a:ext cx="388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2" name="Conector reto 171"/>
          <p:cNvCxnSpPr/>
          <p:nvPr/>
        </p:nvCxnSpPr>
        <p:spPr>
          <a:xfrm>
            <a:off x="4947550" y="4773879"/>
            <a:ext cx="388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757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509398" y="1713333"/>
            <a:ext cx="5376793" cy="2585323"/>
          </a:xfrm>
          <a:prstGeom prst="rect">
            <a:avLst/>
          </a:prstGeom>
          <a:solidFill>
            <a:schemeClr val="accent6">
              <a:lumMod val="20000"/>
              <a:lumOff val="80000"/>
            </a:schemeClr>
          </a:solidFill>
        </p:spPr>
        <p:txBody>
          <a:bodyPr wrap="none" rtlCol="0">
            <a:spAutoFit/>
          </a:bodyPr>
          <a:lstStyle/>
          <a:p>
            <a:r>
              <a:rPr lang="pt-BR" b="1" dirty="0" err="1" smtClean="0">
                <a:latin typeface="Consolas" panose="020B0609020204030204" pitchFamily="49" charset="0"/>
              </a:rPr>
              <a:t>void</a:t>
            </a:r>
            <a:r>
              <a:rPr lang="pt-BR" dirty="0">
                <a:latin typeface="Consolas" panose="020B0609020204030204" pitchFamily="49" charset="0"/>
              </a:rPr>
              <a:t> </a:t>
            </a:r>
            <a:r>
              <a:rPr lang="pt-BR" dirty="0" smtClean="0">
                <a:latin typeface="Consolas" panose="020B0609020204030204" pitchFamily="49" charset="0"/>
              </a:rPr>
              <a:t>imprimir(No *inicio)</a:t>
            </a:r>
          </a:p>
          <a:p>
            <a:r>
              <a:rPr lang="pt-BR" dirty="0" smtClean="0">
                <a:latin typeface="Consolas" panose="020B0609020204030204" pitchFamily="49" charset="0"/>
              </a:rPr>
              <a:t>{</a:t>
            </a:r>
          </a:p>
          <a:p>
            <a:r>
              <a:rPr lang="pt-BR" dirty="0">
                <a:latin typeface="Consolas" panose="020B0609020204030204" pitchFamily="49" charset="0"/>
              </a:rPr>
              <a:t> </a:t>
            </a:r>
            <a:r>
              <a:rPr lang="pt-BR" dirty="0" smtClean="0">
                <a:latin typeface="Consolas" panose="020B0609020204030204" pitchFamily="49" charset="0"/>
              </a:rPr>
              <a:t>        No *</a:t>
            </a:r>
            <a:r>
              <a:rPr lang="pt-BR" dirty="0" err="1" smtClean="0">
                <a:latin typeface="Consolas" panose="020B0609020204030204" pitchFamily="49" charset="0"/>
              </a:rPr>
              <a:t>aux</a:t>
            </a:r>
            <a:r>
              <a:rPr lang="pt-BR" dirty="0" smtClean="0">
                <a:latin typeface="Consolas" panose="020B0609020204030204" pitchFamily="49" charset="0"/>
              </a:rPr>
              <a:t>;</a:t>
            </a:r>
            <a:endParaRPr lang="pt-BR" dirty="0">
              <a:latin typeface="Consolas" panose="020B0609020204030204" pitchFamily="49" charset="0"/>
            </a:endParaRPr>
          </a:p>
          <a:p>
            <a:r>
              <a:rPr lang="pt-BR" dirty="0" smtClean="0">
                <a:latin typeface="Consolas" panose="020B0609020204030204" pitchFamily="49" charset="0"/>
              </a:rPr>
              <a:t>         </a:t>
            </a:r>
            <a:r>
              <a:rPr lang="pt-BR" dirty="0" err="1" smtClean="0">
                <a:latin typeface="Consolas" panose="020B0609020204030204" pitchFamily="49" charset="0"/>
              </a:rPr>
              <a:t>aux</a:t>
            </a:r>
            <a:r>
              <a:rPr lang="pt-BR" dirty="0" smtClean="0">
                <a:latin typeface="Consolas" panose="020B0609020204030204" pitchFamily="49" charset="0"/>
              </a:rPr>
              <a:t> = inicio;</a:t>
            </a:r>
          </a:p>
          <a:p>
            <a:r>
              <a:rPr lang="pt-BR" dirty="0">
                <a:latin typeface="Consolas" panose="020B0609020204030204" pitchFamily="49" charset="0"/>
              </a:rPr>
              <a:t> </a:t>
            </a:r>
            <a:r>
              <a:rPr lang="pt-BR" dirty="0" smtClean="0">
                <a:latin typeface="Consolas" panose="020B0609020204030204" pitchFamily="49" charset="0"/>
              </a:rPr>
              <a:t>        </a:t>
            </a:r>
            <a:r>
              <a:rPr lang="pt-BR" dirty="0" err="1" smtClean="0">
                <a:latin typeface="Consolas" panose="020B0609020204030204" pitchFamily="49" charset="0"/>
              </a:rPr>
              <a:t>while</a:t>
            </a:r>
            <a:r>
              <a:rPr lang="pt-BR" dirty="0" smtClean="0">
                <a:latin typeface="Consolas" panose="020B0609020204030204" pitchFamily="49" charset="0"/>
              </a:rPr>
              <a:t>(</a:t>
            </a:r>
            <a:r>
              <a:rPr lang="pt-BR" dirty="0" err="1" smtClean="0">
                <a:latin typeface="Consolas" panose="020B0609020204030204" pitchFamily="49" charset="0"/>
              </a:rPr>
              <a:t>aux</a:t>
            </a:r>
            <a:r>
              <a:rPr lang="pt-BR" dirty="0" smtClean="0">
                <a:latin typeface="Consolas" panose="020B0609020204030204" pitchFamily="49" charset="0"/>
              </a:rPr>
              <a:t> != NULL){</a:t>
            </a:r>
          </a:p>
          <a:p>
            <a:r>
              <a:rPr lang="pt-BR" dirty="0">
                <a:latin typeface="Consolas" panose="020B0609020204030204" pitchFamily="49" charset="0"/>
              </a:rPr>
              <a:t> </a:t>
            </a:r>
            <a:r>
              <a:rPr lang="pt-BR" dirty="0" smtClean="0">
                <a:latin typeface="Consolas" panose="020B0609020204030204" pitchFamily="49" charset="0"/>
              </a:rPr>
              <a:t>             </a:t>
            </a:r>
            <a:r>
              <a:rPr lang="pt-BR" dirty="0" err="1" smtClean="0">
                <a:latin typeface="Consolas" panose="020B0609020204030204" pitchFamily="49" charset="0"/>
              </a:rPr>
              <a:t>printf</a:t>
            </a:r>
            <a:r>
              <a:rPr lang="pt-BR" dirty="0" smtClean="0">
                <a:latin typeface="Consolas" panose="020B0609020204030204" pitchFamily="49" charset="0"/>
              </a:rPr>
              <a:t>(</a:t>
            </a:r>
            <a:r>
              <a:rPr lang="pt-BR" dirty="0" smtClean="0">
                <a:solidFill>
                  <a:srgbClr val="FF0000"/>
                </a:solidFill>
                <a:latin typeface="Consolas" panose="020B0609020204030204" pitchFamily="49" charset="0"/>
              </a:rPr>
              <a:t>“ %d ”</a:t>
            </a:r>
            <a:r>
              <a:rPr lang="pt-BR" dirty="0" smtClean="0">
                <a:latin typeface="Consolas" panose="020B0609020204030204" pitchFamily="49" charset="0"/>
              </a:rPr>
              <a:t>, </a:t>
            </a:r>
            <a:r>
              <a:rPr lang="pt-BR" dirty="0" err="1" smtClean="0">
                <a:latin typeface="Consolas" panose="020B0609020204030204" pitchFamily="49" charset="0"/>
              </a:rPr>
              <a:t>aux</a:t>
            </a:r>
            <a:r>
              <a:rPr lang="pt-BR" dirty="0" smtClean="0">
                <a:latin typeface="Consolas" panose="020B0609020204030204" pitchFamily="49" charset="0"/>
              </a:rPr>
              <a:t>-&gt;</a:t>
            </a:r>
            <a:r>
              <a:rPr lang="pt-BR" dirty="0" err="1" smtClean="0">
                <a:latin typeface="Consolas" panose="020B0609020204030204" pitchFamily="49" charset="0"/>
              </a:rPr>
              <a:t>info</a:t>
            </a:r>
            <a:r>
              <a:rPr lang="pt-BR" dirty="0" smtClean="0">
                <a:latin typeface="Consolas" panose="020B0609020204030204" pitchFamily="49" charset="0"/>
              </a:rPr>
              <a:t>);</a:t>
            </a:r>
          </a:p>
          <a:p>
            <a:r>
              <a:rPr lang="pt-BR" dirty="0">
                <a:latin typeface="Consolas" panose="020B0609020204030204" pitchFamily="49" charset="0"/>
              </a:rPr>
              <a:t> </a:t>
            </a:r>
            <a:r>
              <a:rPr lang="pt-BR" dirty="0" smtClean="0">
                <a:latin typeface="Consolas" panose="020B0609020204030204" pitchFamily="49" charset="0"/>
              </a:rPr>
              <a:t>             </a:t>
            </a:r>
            <a:r>
              <a:rPr lang="pt-BR" dirty="0" err="1" smtClean="0">
                <a:latin typeface="Consolas" panose="020B0609020204030204" pitchFamily="49" charset="0"/>
              </a:rPr>
              <a:t>aux</a:t>
            </a:r>
            <a:r>
              <a:rPr lang="pt-BR" dirty="0" smtClean="0">
                <a:latin typeface="Consolas" panose="020B0609020204030204" pitchFamily="49" charset="0"/>
              </a:rPr>
              <a:t> = </a:t>
            </a:r>
            <a:r>
              <a:rPr lang="pt-BR" dirty="0" err="1" smtClean="0">
                <a:latin typeface="Consolas" panose="020B0609020204030204" pitchFamily="49" charset="0"/>
              </a:rPr>
              <a:t>aux</a:t>
            </a:r>
            <a:r>
              <a:rPr lang="pt-BR" dirty="0" smtClean="0">
                <a:latin typeface="Consolas" panose="020B0609020204030204" pitchFamily="49" charset="0"/>
              </a:rPr>
              <a:t>-&gt;</a:t>
            </a:r>
            <a:r>
              <a:rPr lang="pt-BR" dirty="0" err="1" smtClean="0">
                <a:latin typeface="Consolas" panose="020B0609020204030204" pitchFamily="49" charset="0"/>
              </a:rPr>
              <a:t>prox</a:t>
            </a:r>
            <a:r>
              <a:rPr lang="pt-BR" dirty="0" smtClean="0">
                <a:latin typeface="Consolas" panose="020B0609020204030204" pitchFamily="49" charset="0"/>
              </a:rPr>
              <a:t>;</a:t>
            </a:r>
          </a:p>
          <a:p>
            <a:r>
              <a:rPr lang="pt-BR" dirty="0">
                <a:latin typeface="Consolas" panose="020B0609020204030204" pitchFamily="49" charset="0"/>
              </a:rPr>
              <a:t> </a:t>
            </a:r>
            <a:r>
              <a:rPr lang="pt-BR" dirty="0" smtClean="0">
                <a:latin typeface="Consolas" panose="020B0609020204030204" pitchFamily="49" charset="0"/>
              </a:rPr>
              <a:t>         }</a:t>
            </a:r>
          </a:p>
          <a:p>
            <a:r>
              <a:rPr lang="pt-BR" dirty="0">
                <a:latin typeface="Consolas" panose="020B0609020204030204" pitchFamily="49" charset="0"/>
              </a:rPr>
              <a:t>}</a:t>
            </a:r>
            <a:endParaRPr lang="pt-BR" dirty="0" smtClean="0">
              <a:latin typeface="Consolas" panose="020B0609020204030204" pitchFamily="49" charset="0"/>
            </a:endParaRPr>
          </a:p>
        </p:txBody>
      </p:sp>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Lista Encadeada - Impressão</a:t>
            </a:r>
            <a:endParaRPr lang="pt-BR" sz="3600" dirty="0">
              <a:solidFill>
                <a:schemeClr val="bg1"/>
              </a:solidFill>
              <a:latin typeface="Century Gothic" panose="020B0502020202020204" pitchFamily="34" charset="0"/>
            </a:endParaRPr>
          </a:p>
        </p:txBody>
      </p:sp>
      <p:cxnSp>
        <p:nvCxnSpPr>
          <p:cNvPr id="8" name="Conector em curva 7"/>
          <p:cNvCxnSpPr/>
          <p:nvPr/>
        </p:nvCxnSpPr>
        <p:spPr>
          <a:xfrm flipV="1">
            <a:off x="2604985" y="5645543"/>
            <a:ext cx="988738" cy="322995"/>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tângulo 8"/>
          <p:cNvSpPr/>
          <p:nvPr/>
        </p:nvSpPr>
        <p:spPr>
          <a:xfrm>
            <a:off x="4783045" y="5387424"/>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p>
        </p:txBody>
      </p:sp>
      <p:sp>
        <p:nvSpPr>
          <p:cNvPr id="10" name="Retângulo 9"/>
          <p:cNvSpPr/>
          <p:nvPr/>
        </p:nvSpPr>
        <p:spPr>
          <a:xfrm>
            <a:off x="5200994" y="5396638"/>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3594280" y="5395680"/>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5</a:t>
            </a:r>
            <a:endParaRPr lang="pt-BR" sz="1600" dirty="0"/>
          </a:p>
        </p:txBody>
      </p:sp>
      <p:sp>
        <p:nvSpPr>
          <p:cNvPr id="12" name="Retângulo 11"/>
          <p:cNvSpPr/>
          <p:nvPr/>
        </p:nvSpPr>
        <p:spPr>
          <a:xfrm>
            <a:off x="3952853" y="5393019"/>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lipse 12"/>
          <p:cNvSpPr/>
          <p:nvPr/>
        </p:nvSpPr>
        <p:spPr>
          <a:xfrm>
            <a:off x="4137432" y="5590593"/>
            <a:ext cx="64888" cy="648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4" name="Conector de seta reta 13"/>
          <p:cNvCxnSpPr/>
          <p:nvPr/>
        </p:nvCxnSpPr>
        <p:spPr>
          <a:xfrm>
            <a:off x="4213949" y="5622505"/>
            <a:ext cx="545344" cy="6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5994791" y="5381463"/>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1</a:t>
            </a:r>
            <a:endParaRPr lang="pt-BR" sz="1600" dirty="0"/>
          </a:p>
        </p:txBody>
      </p:sp>
      <p:sp>
        <p:nvSpPr>
          <p:cNvPr id="16" name="Retângulo 15"/>
          <p:cNvSpPr/>
          <p:nvPr/>
        </p:nvSpPr>
        <p:spPr>
          <a:xfrm>
            <a:off x="6448365" y="5378802"/>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7" name="Grupo 16"/>
          <p:cNvGrpSpPr/>
          <p:nvPr/>
        </p:nvGrpSpPr>
        <p:grpSpPr>
          <a:xfrm>
            <a:off x="6585694" y="5565621"/>
            <a:ext cx="503872" cy="506129"/>
            <a:chOff x="2760844" y="4844780"/>
            <a:chExt cx="540437" cy="542858"/>
          </a:xfrm>
        </p:grpSpPr>
        <p:grpSp>
          <p:nvGrpSpPr>
            <p:cNvPr id="18" name="Grupo 17"/>
            <p:cNvGrpSpPr/>
            <p:nvPr/>
          </p:nvGrpSpPr>
          <p:grpSpPr>
            <a:xfrm>
              <a:off x="2869281" y="5276936"/>
              <a:ext cx="432000" cy="110702"/>
              <a:chOff x="7740339" y="5950722"/>
              <a:chExt cx="432000" cy="110702"/>
            </a:xfrm>
          </p:grpSpPr>
          <p:cxnSp>
            <p:nvCxnSpPr>
              <p:cNvPr id="22" name="Conector reto 21"/>
              <p:cNvCxnSpPr/>
              <p:nvPr/>
            </p:nvCxnSpPr>
            <p:spPr>
              <a:xfrm>
                <a:off x="7740339" y="5950722"/>
                <a:ext cx="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to 22"/>
              <p:cNvCxnSpPr/>
              <p:nvPr/>
            </p:nvCxnSpPr>
            <p:spPr>
              <a:xfrm>
                <a:off x="7796094" y="6006479"/>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a:xfrm>
                <a:off x="7885302" y="6061424"/>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Conector de seta reta 18"/>
            <p:cNvCxnSpPr/>
            <p:nvPr/>
          </p:nvCxnSpPr>
          <p:spPr>
            <a:xfrm>
              <a:off x="3099083" y="4896453"/>
              <a:ext cx="0" cy="380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Elipse 19"/>
            <p:cNvSpPr/>
            <p:nvPr/>
          </p:nvSpPr>
          <p:spPr>
            <a:xfrm>
              <a:off x="2760844" y="4844780"/>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Conector reto 20"/>
            <p:cNvCxnSpPr>
              <a:stCxn id="20" idx="6"/>
            </p:cNvCxnSpPr>
            <p:nvPr/>
          </p:nvCxnSpPr>
          <p:spPr>
            <a:xfrm>
              <a:off x="2857023" y="4894961"/>
              <a:ext cx="24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Elipse 24"/>
          <p:cNvSpPr/>
          <p:nvPr/>
        </p:nvSpPr>
        <p:spPr>
          <a:xfrm>
            <a:off x="5358652" y="5591036"/>
            <a:ext cx="64888" cy="648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6" name="Conector de seta reta 25"/>
          <p:cNvCxnSpPr/>
          <p:nvPr/>
        </p:nvCxnSpPr>
        <p:spPr>
          <a:xfrm flipV="1">
            <a:off x="5439244" y="5633489"/>
            <a:ext cx="576000" cy="1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CaixaDeTexto 31"/>
          <p:cNvSpPr txBox="1"/>
          <p:nvPr/>
        </p:nvSpPr>
        <p:spPr>
          <a:xfrm>
            <a:off x="1895098" y="5782641"/>
            <a:ext cx="696024" cy="369332"/>
          </a:xfrm>
          <a:prstGeom prst="rect">
            <a:avLst/>
          </a:prstGeom>
          <a:noFill/>
        </p:spPr>
        <p:txBody>
          <a:bodyPr wrap="none" rtlCol="0">
            <a:spAutoFit/>
          </a:bodyPr>
          <a:lstStyle/>
          <a:p>
            <a:r>
              <a:rPr lang="pt-BR" b="1" dirty="0" smtClean="0"/>
              <a:t>inicio</a:t>
            </a:r>
            <a:endParaRPr lang="pt-BR" b="1" dirty="0"/>
          </a:p>
        </p:txBody>
      </p:sp>
      <p:cxnSp>
        <p:nvCxnSpPr>
          <p:cNvPr id="34" name="Conector de seta reta 33"/>
          <p:cNvCxnSpPr/>
          <p:nvPr/>
        </p:nvCxnSpPr>
        <p:spPr>
          <a:xfrm>
            <a:off x="3176556" y="5004602"/>
            <a:ext cx="411469" cy="3030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 name="CaixaDeTexto 34"/>
          <p:cNvSpPr txBox="1"/>
          <p:nvPr/>
        </p:nvSpPr>
        <p:spPr>
          <a:xfrm>
            <a:off x="2660068" y="4667988"/>
            <a:ext cx="527709" cy="369332"/>
          </a:xfrm>
          <a:prstGeom prst="rect">
            <a:avLst/>
          </a:prstGeom>
          <a:noFill/>
        </p:spPr>
        <p:txBody>
          <a:bodyPr wrap="none" rtlCol="0">
            <a:spAutoFit/>
          </a:bodyPr>
          <a:lstStyle/>
          <a:p>
            <a:r>
              <a:rPr lang="pt-BR" b="1" dirty="0" err="1" smtClean="0"/>
              <a:t>aux</a:t>
            </a:r>
            <a:endParaRPr lang="pt-BR" b="1" dirty="0"/>
          </a:p>
        </p:txBody>
      </p:sp>
      <p:cxnSp>
        <p:nvCxnSpPr>
          <p:cNvPr id="38" name="Conector de seta reta 37"/>
          <p:cNvCxnSpPr>
            <a:endCxn id="32" idx="0"/>
          </p:cNvCxnSpPr>
          <p:nvPr/>
        </p:nvCxnSpPr>
        <p:spPr>
          <a:xfrm flipH="1">
            <a:off x="2243110" y="5004602"/>
            <a:ext cx="416958" cy="778039"/>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grpSp>
        <p:nvGrpSpPr>
          <p:cNvPr id="83" name="Grupo 82"/>
          <p:cNvGrpSpPr/>
          <p:nvPr/>
        </p:nvGrpSpPr>
        <p:grpSpPr>
          <a:xfrm>
            <a:off x="1660914" y="2831058"/>
            <a:ext cx="7068698" cy="899908"/>
            <a:chOff x="997527" y="2831058"/>
            <a:chExt cx="7068698" cy="899908"/>
          </a:xfrm>
        </p:grpSpPr>
        <p:sp>
          <p:nvSpPr>
            <p:cNvPr id="71" name="Retângulo 70"/>
            <p:cNvSpPr/>
            <p:nvPr/>
          </p:nvSpPr>
          <p:spPr>
            <a:xfrm>
              <a:off x="997527" y="2831058"/>
              <a:ext cx="2707574" cy="332509"/>
            </a:xfrm>
            <a:prstGeom prst="rect">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2" name="Retângulo 71"/>
            <p:cNvSpPr/>
            <p:nvPr/>
          </p:nvSpPr>
          <p:spPr>
            <a:xfrm>
              <a:off x="1520042" y="3398457"/>
              <a:ext cx="2185059" cy="332509"/>
            </a:xfrm>
            <a:prstGeom prst="rect">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4" name="Conector reto 73"/>
            <p:cNvCxnSpPr>
              <a:stCxn id="71" idx="3"/>
            </p:cNvCxnSpPr>
            <p:nvPr/>
          </p:nvCxnSpPr>
          <p:spPr>
            <a:xfrm flipV="1">
              <a:off x="3705101" y="2980706"/>
              <a:ext cx="1653551" cy="16607"/>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to 74"/>
            <p:cNvCxnSpPr/>
            <p:nvPr/>
          </p:nvCxnSpPr>
          <p:spPr>
            <a:xfrm flipV="1">
              <a:off x="3705100" y="3562757"/>
              <a:ext cx="1653551" cy="16607"/>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Conector reto 76"/>
            <p:cNvCxnSpPr/>
            <p:nvPr/>
          </p:nvCxnSpPr>
          <p:spPr>
            <a:xfrm flipV="1">
              <a:off x="5358651" y="2997312"/>
              <a:ext cx="0" cy="565445"/>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Conector de seta reta 80"/>
            <p:cNvCxnSpPr/>
            <p:nvPr/>
          </p:nvCxnSpPr>
          <p:spPr>
            <a:xfrm>
              <a:off x="5358651" y="3280034"/>
              <a:ext cx="531510" cy="0"/>
            </a:xfrm>
            <a:prstGeom prst="straightConnector1">
              <a:avLst/>
            </a:prstGeom>
            <a:ln w="190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CaixaDeTexto 81"/>
            <p:cNvSpPr txBox="1"/>
            <p:nvPr/>
          </p:nvSpPr>
          <p:spPr>
            <a:xfrm>
              <a:off x="5855765" y="2965923"/>
              <a:ext cx="2210460" cy="646331"/>
            </a:xfrm>
            <a:prstGeom prst="rect">
              <a:avLst/>
            </a:prstGeom>
            <a:noFill/>
          </p:spPr>
          <p:txBody>
            <a:bodyPr wrap="square" rtlCol="0">
              <a:spAutoFit/>
            </a:bodyPr>
            <a:lstStyle/>
            <a:p>
              <a:pPr algn="ctr"/>
              <a:r>
                <a:rPr lang="pt-BR" b="1" dirty="0" smtClean="0"/>
                <a:t>Faz o ponteiro </a:t>
              </a:r>
              <a:r>
                <a:rPr lang="pt-BR" b="1" i="1" dirty="0" err="1" smtClean="0"/>
                <a:t>aux</a:t>
              </a:r>
              <a:r>
                <a:rPr lang="pt-BR" b="1" dirty="0" smtClean="0"/>
                <a:t> percorrer a lista</a:t>
              </a:r>
              <a:endParaRPr lang="pt-BR" b="1" dirty="0"/>
            </a:p>
          </p:txBody>
        </p:sp>
      </p:grpSp>
    </p:spTree>
    <p:extLst>
      <p:ext uri="{BB962C8B-B14F-4D97-AF65-F5344CB8AC3E}">
        <p14:creationId xmlns:p14="http://schemas.microsoft.com/office/powerpoint/2010/main" val="24897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3"/>
                                        </p:tgtEl>
                                      </p:cBhvr>
                                    </p:animEffect>
                                    <p:set>
                                      <p:cBhvr>
                                        <p:cTn id="12" dur="1" fill="hold">
                                          <p:stCondLst>
                                            <p:cond delay="499"/>
                                          </p:stCondLst>
                                        </p:cTn>
                                        <p:tgtEl>
                                          <p:spTgt spid="8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6" presetClass="emph" presetSubtype="0" repeatCount="4000" fill="hold" nodeType="clickEffect">
                                  <p:stCondLst>
                                    <p:cond delay="0"/>
                                  </p:stCondLst>
                                  <p:childTnLst>
                                    <p:animEffect transition="out" filter="fade">
                                      <p:cBhvr>
                                        <p:cTn id="28" dur="500" tmFilter="0, 0; .2, .5; .8, .5; 1, 0"/>
                                        <p:tgtEl>
                                          <p:spTgt spid="38"/>
                                        </p:tgtEl>
                                      </p:cBhvr>
                                    </p:animEffect>
                                    <p:animScale>
                                      <p:cBhvr>
                                        <p:cTn id="29" dur="250" autoRev="1" fill="hold"/>
                                        <p:tgtEl>
                                          <p:spTgt spid="38"/>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nodeType="clickEffect">
                                  <p:stCondLst>
                                    <p:cond delay="0"/>
                                  </p:stCondLst>
                                  <p:childTnLst>
                                    <p:animEffect transition="out" filter="wipe(down)">
                                      <p:cBhvr>
                                        <p:cTn id="33" dur="500"/>
                                        <p:tgtEl>
                                          <p:spTgt spid="38"/>
                                        </p:tgtEl>
                                      </p:cBhvr>
                                    </p:animEffect>
                                    <p:set>
                                      <p:cBhvr>
                                        <p:cTn id="34" dur="1" fill="hold">
                                          <p:stCondLst>
                                            <p:cond delay="499"/>
                                          </p:stCondLst>
                                        </p:cTn>
                                        <p:tgtEl>
                                          <p:spTgt spid="3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2000" fill="hold"/>
                                        <p:tgtEl>
                                          <p:spTgt spid="11"/>
                                        </p:tgtEl>
                                        <p:attrNameLst>
                                          <p:attrName>fillcolor</p:attrName>
                                        </p:attrNameLst>
                                      </p:cBhvr>
                                      <p:to>
                                        <a:schemeClr val="accent2"/>
                                      </p:to>
                                    </p:animClr>
                                    <p:set>
                                      <p:cBhvr>
                                        <p:cTn id="39" dur="2000" fill="hold"/>
                                        <p:tgtEl>
                                          <p:spTgt spid="11"/>
                                        </p:tgtEl>
                                        <p:attrNameLst>
                                          <p:attrName>fill.type</p:attrName>
                                        </p:attrNameLst>
                                      </p:cBhvr>
                                      <p:to>
                                        <p:strVal val="solid"/>
                                      </p:to>
                                    </p:set>
                                    <p:set>
                                      <p:cBhvr>
                                        <p:cTn id="40" dur="2000" fill="hold"/>
                                        <p:tgtEl>
                                          <p:spTgt spid="1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63" presetClass="path" presetSubtype="0" accel="50000" decel="50000" fill="hold" grpId="1" nodeType="clickEffect">
                                  <p:stCondLst>
                                    <p:cond delay="0"/>
                                  </p:stCondLst>
                                  <p:childTnLst>
                                    <p:animMotion origin="layout" path="M -1.66667E-6 2.59259E-6 L 0.15139 2.59259E-6 " pathEditMode="relative" rAng="0" ptsTypes="AA">
                                      <p:cBhvr>
                                        <p:cTn id="44" dur="2000" fill="hold"/>
                                        <p:tgtEl>
                                          <p:spTgt spid="35"/>
                                        </p:tgtEl>
                                        <p:attrNameLst>
                                          <p:attrName>ppt_x</p:attrName>
                                          <p:attrName>ppt_y</p:attrName>
                                        </p:attrNameLst>
                                      </p:cBhvr>
                                      <p:rCtr x="7569" y="0"/>
                                    </p:animMotion>
                                  </p:childTnLst>
                                </p:cTn>
                              </p:par>
                              <p:par>
                                <p:cTn id="45" presetID="63" presetClass="path" presetSubtype="0" accel="50000" decel="50000" fill="hold" nodeType="withEffect">
                                  <p:stCondLst>
                                    <p:cond delay="0"/>
                                  </p:stCondLst>
                                  <p:childTnLst>
                                    <p:animMotion origin="layout" path="M -1.66667E-6 -1.85185E-6 L 0.17049 0.00185 " pathEditMode="relative" rAng="0" ptsTypes="AA">
                                      <p:cBhvr>
                                        <p:cTn id="46" dur="2000" fill="hold"/>
                                        <p:tgtEl>
                                          <p:spTgt spid="34"/>
                                        </p:tgtEl>
                                        <p:attrNameLst>
                                          <p:attrName>ppt_x</p:attrName>
                                          <p:attrName>ppt_y</p:attrName>
                                        </p:attrNameLst>
                                      </p:cBhvr>
                                      <p:rCtr x="8524" y="93"/>
                                    </p:animMotion>
                                  </p:childTnLst>
                                </p:cTn>
                              </p:par>
                            </p:childTnLst>
                          </p:cTn>
                        </p:par>
                      </p:childTnLst>
                    </p:cTn>
                  </p:par>
                  <p:par>
                    <p:cTn id="47" fill="hold">
                      <p:stCondLst>
                        <p:cond delay="indefinite"/>
                      </p:stCondLst>
                      <p:childTnLst>
                        <p:par>
                          <p:cTn id="48" fill="hold">
                            <p:stCondLst>
                              <p:cond delay="0"/>
                            </p:stCondLst>
                            <p:childTnLst>
                              <p:par>
                                <p:cTn id="49" presetID="1" presetClass="emph" presetSubtype="2" fill="hold" nodeType="clickEffect">
                                  <p:stCondLst>
                                    <p:cond delay="0"/>
                                  </p:stCondLst>
                                  <p:childTnLst>
                                    <p:animClr clrSpc="rgb" dir="cw">
                                      <p:cBhvr>
                                        <p:cTn id="50" dur="2000" fill="hold"/>
                                        <p:tgtEl>
                                          <p:spTgt spid="9"/>
                                        </p:tgtEl>
                                        <p:attrNameLst>
                                          <p:attrName>fillcolor</p:attrName>
                                        </p:attrNameLst>
                                      </p:cBhvr>
                                      <p:to>
                                        <a:schemeClr val="accent2"/>
                                      </p:to>
                                    </p:animClr>
                                    <p:set>
                                      <p:cBhvr>
                                        <p:cTn id="51" dur="2000" fill="hold"/>
                                        <p:tgtEl>
                                          <p:spTgt spid="9"/>
                                        </p:tgtEl>
                                        <p:attrNameLst>
                                          <p:attrName>fill.type</p:attrName>
                                        </p:attrNameLst>
                                      </p:cBhvr>
                                      <p:to>
                                        <p:strVal val="solid"/>
                                      </p:to>
                                    </p:set>
                                    <p:set>
                                      <p:cBhvr>
                                        <p:cTn id="52" dur="2000" fill="hold"/>
                                        <p:tgtEl>
                                          <p:spTgt spid="9"/>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grpId="2" nodeType="clickEffect">
                                  <p:stCondLst>
                                    <p:cond delay="0"/>
                                  </p:stCondLst>
                                  <p:childTnLst>
                                    <p:animMotion origin="layout" path="M 0.15139 2.59259E-6 L 0.28802 2.59259E-6 " pathEditMode="relative" rAng="0" ptsTypes="AA">
                                      <p:cBhvr>
                                        <p:cTn id="56" dur="2000" fill="hold"/>
                                        <p:tgtEl>
                                          <p:spTgt spid="35"/>
                                        </p:tgtEl>
                                        <p:attrNameLst>
                                          <p:attrName>ppt_x</p:attrName>
                                          <p:attrName>ppt_y</p:attrName>
                                        </p:attrNameLst>
                                      </p:cBhvr>
                                      <p:rCtr x="6823" y="0"/>
                                    </p:animMotion>
                                  </p:childTnLst>
                                </p:cTn>
                              </p:par>
                              <p:par>
                                <p:cTn id="57" presetID="63" presetClass="path" presetSubtype="0" accel="50000" decel="50000" fill="hold" nodeType="withEffect">
                                  <p:stCondLst>
                                    <p:cond delay="0"/>
                                  </p:stCondLst>
                                  <p:childTnLst>
                                    <p:animMotion origin="layout" path="M 0.17049 0.00185 L 0.27188 -1.85185E-6 " pathEditMode="relative" rAng="0" ptsTypes="AA">
                                      <p:cBhvr>
                                        <p:cTn id="58" dur="2000" fill="hold"/>
                                        <p:tgtEl>
                                          <p:spTgt spid="34"/>
                                        </p:tgtEl>
                                        <p:attrNameLst>
                                          <p:attrName>ppt_x</p:attrName>
                                          <p:attrName>ppt_y</p:attrName>
                                        </p:attrNameLst>
                                      </p:cBhvr>
                                      <p:rCtr x="5069" y="-93"/>
                                    </p:animMotion>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2000" fill="hold"/>
                                        <p:tgtEl>
                                          <p:spTgt spid="15"/>
                                        </p:tgtEl>
                                        <p:attrNameLst>
                                          <p:attrName>fillcolor</p:attrName>
                                        </p:attrNameLst>
                                      </p:cBhvr>
                                      <p:to>
                                        <a:schemeClr val="accent2"/>
                                      </p:to>
                                    </p:animClr>
                                    <p:set>
                                      <p:cBhvr>
                                        <p:cTn id="63" dur="2000" fill="hold"/>
                                        <p:tgtEl>
                                          <p:spTgt spid="15"/>
                                        </p:tgtEl>
                                        <p:attrNameLst>
                                          <p:attrName>fill.type</p:attrName>
                                        </p:attrNameLst>
                                      </p:cBhvr>
                                      <p:to>
                                        <p:strVal val="solid"/>
                                      </p:to>
                                    </p:set>
                                    <p:set>
                                      <p:cBhvr>
                                        <p:cTn id="64" dur="2000" fill="hold"/>
                                        <p:tgtEl>
                                          <p:spTgt spid="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5" grpId="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28650" y="1683122"/>
            <a:ext cx="7886700" cy="4351338"/>
          </a:xfrm>
        </p:spPr>
        <p:txBody>
          <a:bodyPr/>
          <a:lstStyle/>
          <a:p>
            <a:pPr marL="457200" indent="-457200">
              <a:buFont typeface="+mj-lt"/>
              <a:buAutoNum type="arabicPeriod"/>
            </a:pPr>
            <a:r>
              <a:rPr lang="pt-BR" sz="2400" dirty="0"/>
              <a:t>R</a:t>
            </a:r>
            <a:r>
              <a:rPr lang="pt-BR" sz="2400" dirty="0" smtClean="0"/>
              <a:t>ecebe </a:t>
            </a:r>
            <a:r>
              <a:rPr lang="pt-BR" sz="2400" dirty="0"/>
              <a:t>a informação referente ao elemento a </a:t>
            </a:r>
            <a:r>
              <a:rPr lang="pt-BR" sz="2400" dirty="0" smtClean="0"/>
              <a:t>pesquisar</a:t>
            </a:r>
          </a:p>
          <a:p>
            <a:pPr marL="457200" indent="-457200">
              <a:buFont typeface="+mj-lt"/>
              <a:buAutoNum type="arabicPeriod"/>
            </a:pPr>
            <a:r>
              <a:rPr lang="pt-BR" sz="2400" dirty="0"/>
              <a:t>R</a:t>
            </a:r>
            <a:r>
              <a:rPr lang="pt-BR" sz="2400" dirty="0" smtClean="0"/>
              <a:t>etorna </a:t>
            </a:r>
            <a:r>
              <a:rPr lang="pt-BR" sz="2400" dirty="0"/>
              <a:t>o ponteiro do nó </a:t>
            </a:r>
            <a:r>
              <a:rPr lang="pt-BR" sz="2400" dirty="0" smtClean="0"/>
              <a:t>que </a:t>
            </a:r>
            <a:r>
              <a:rPr lang="pt-BR" sz="2400" dirty="0"/>
              <a:t>representa o </a:t>
            </a:r>
            <a:r>
              <a:rPr lang="pt-BR" sz="2400" dirty="0" smtClean="0"/>
              <a:t>elemento, ou </a:t>
            </a:r>
            <a:r>
              <a:rPr lang="pt-BR" sz="2400" dirty="0"/>
              <a:t>NULL, caso o elemento não seja encontrado na lista</a:t>
            </a:r>
            <a:r>
              <a:rPr lang="pt-BR" dirty="0"/>
              <a:t/>
            </a:r>
            <a:br>
              <a:rPr lang="pt-BR" dirty="0"/>
            </a:br>
            <a:r>
              <a:rPr lang="pt-BR" dirty="0"/>
              <a:t/>
            </a:r>
            <a:br>
              <a:rPr lang="pt-BR" dirty="0"/>
            </a:br>
            <a:endParaRPr lang="pt-BR" dirty="0"/>
          </a:p>
        </p:txBody>
      </p:sp>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Lista Encadeada - Busca</a:t>
            </a:r>
            <a:endParaRPr lang="pt-BR" sz="3600" dirty="0">
              <a:solidFill>
                <a:schemeClr val="bg1"/>
              </a:solidFill>
              <a:latin typeface="Century Gothic" panose="020B0502020202020204" pitchFamily="34" charset="0"/>
            </a:endParaRPr>
          </a:p>
        </p:txBody>
      </p:sp>
      <p:sp>
        <p:nvSpPr>
          <p:cNvPr id="6" name="Retângulo 5"/>
          <p:cNvSpPr/>
          <p:nvPr/>
        </p:nvSpPr>
        <p:spPr>
          <a:xfrm>
            <a:off x="2157002" y="3070446"/>
            <a:ext cx="5100452" cy="3539430"/>
          </a:xfrm>
          <a:prstGeom prst="rect">
            <a:avLst/>
          </a:prstGeom>
          <a:solidFill>
            <a:schemeClr val="bg1">
              <a:lumMod val="95000"/>
            </a:schemeClr>
          </a:solidFill>
        </p:spPr>
        <p:txBody>
          <a:bodyPr wrap="square">
            <a:spAutoFit/>
          </a:bodyPr>
          <a:lstStyle/>
          <a:p>
            <a:r>
              <a:rPr lang="pt-BR" sz="1600" b="1" dirty="0">
                <a:latin typeface="Consolas" panose="020B0609020204030204" pitchFamily="49" charset="0"/>
                <a:cs typeface="Consolas" panose="020B0609020204030204" pitchFamily="49" charset="0"/>
              </a:rPr>
              <a:t>No *buscar(No *inicio, </a:t>
            </a:r>
            <a:r>
              <a:rPr lang="pt-BR" sz="1600" b="1" dirty="0" err="1">
                <a:latin typeface="Consolas" panose="020B0609020204030204" pitchFamily="49" charset="0"/>
                <a:cs typeface="Consolas" panose="020B0609020204030204" pitchFamily="49" charset="0"/>
              </a:rPr>
              <a:t>int</a:t>
            </a:r>
            <a:r>
              <a:rPr lang="pt-BR" sz="1600" b="1" dirty="0">
                <a:latin typeface="Consolas" panose="020B0609020204030204" pitchFamily="49" charset="0"/>
                <a:cs typeface="Consolas" panose="020B0609020204030204" pitchFamily="49" charset="0"/>
              </a:rPr>
              <a:t> num)</a:t>
            </a:r>
          </a:p>
          <a:p>
            <a:r>
              <a:rPr lang="pt-BR" sz="1600" b="1" dirty="0" smtClean="0">
                <a:latin typeface="Consolas" panose="020B0609020204030204" pitchFamily="49" charset="0"/>
                <a:cs typeface="Consolas" panose="020B0609020204030204" pitchFamily="49" charset="0"/>
              </a:rPr>
              <a:t>{</a:t>
            </a:r>
            <a:endParaRPr lang="pt-BR" sz="1600" b="1" dirty="0">
              <a:latin typeface="Consolas" panose="020B0609020204030204" pitchFamily="49" charset="0"/>
              <a:cs typeface="Consolas" panose="020B0609020204030204" pitchFamily="49" charset="0"/>
            </a:endParaRPr>
          </a:p>
          <a:p>
            <a:r>
              <a:rPr lang="pt-BR" sz="1600" b="1" dirty="0" smtClean="0">
                <a:latin typeface="Consolas" panose="020B0609020204030204" pitchFamily="49" charset="0"/>
                <a:cs typeface="Consolas" panose="020B0609020204030204" pitchFamily="49" charset="0"/>
              </a:rPr>
              <a:t>    </a:t>
            </a:r>
            <a:r>
              <a:rPr lang="pt-BR" sz="1600" b="1" dirty="0">
                <a:latin typeface="Consolas" panose="020B0609020204030204" pitchFamily="49" charset="0"/>
                <a:cs typeface="Consolas" panose="020B0609020204030204" pitchFamily="49" charset="0"/>
              </a:rPr>
              <a:t>No *</a:t>
            </a:r>
            <a:r>
              <a:rPr lang="pt-BR" sz="1600" b="1" dirty="0" err="1">
                <a:latin typeface="Consolas" panose="020B0609020204030204" pitchFamily="49" charset="0"/>
                <a:cs typeface="Consolas" panose="020B0609020204030204" pitchFamily="49" charset="0"/>
              </a:rPr>
              <a:t>aux</a:t>
            </a:r>
            <a:r>
              <a:rPr lang="pt-BR" sz="1600" b="1" dirty="0" smtClean="0">
                <a:latin typeface="Consolas" panose="020B0609020204030204" pitchFamily="49" charset="0"/>
                <a:cs typeface="Consolas" panose="020B0609020204030204" pitchFamily="49" charset="0"/>
              </a:rPr>
              <a:t>;</a:t>
            </a:r>
            <a:endParaRPr lang="pt-BR" sz="1600" b="1" dirty="0">
              <a:latin typeface="Consolas" panose="020B0609020204030204" pitchFamily="49" charset="0"/>
              <a:cs typeface="Consolas" panose="020B0609020204030204" pitchFamily="49" charset="0"/>
            </a:endParaRPr>
          </a:p>
          <a:p>
            <a:r>
              <a:rPr lang="pt-BR" sz="1600" b="1" dirty="0">
                <a:latin typeface="Consolas" panose="020B0609020204030204" pitchFamily="49" charset="0"/>
                <a:cs typeface="Consolas" panose="020B0609020204030204" pitchFamily="49" charset="0"/>
              </a:rPr>
              <a:t>    </a:t>
            </a:r>
            <a:r>
              <a:rPr lang="pt-BR" sz="1600" b="1" dirty="0" err="1" smtClean="0">
                <a:latin typeface="Consolas" panose="020B0609020204030204" pitchFamily="49" charset="0"/>
                <a:cs typeface="Consolas" panose="020B0609020204030204" pitchFamily="49" charset="0"/>
              </a:rPr>
              <a:t>aux</a:t>
            </a:r>
            <a:r>
              <a:rPr lang="pt-BR" sz="1600" b="1" dirty="0" smtClean="0">
                <a:latin typeface="Consolas" panose="020B0609020204030204" pitchFamily="49" charset="0"/>
                <a:cs typeface="Consolas" panose="020B0609020204030204" pitchFamily="49" charset="0"/>
              </a:rPr>
              <a:t> </a:t>
            </a:r>
            <a:r>
              <a:rPr lang="pt-BR" sz="1600" b="1" dirty="0">
                <a:latin typeface="Consolas" panose="020B0609020204030204" pitchFamily="49" charset="0"/>
                <a:cs typeface="Consolas" panose="020B0609020204030204" pitchFamily="49" charset="0"/>
              </a:rPr>
              <a:t>= inicio</a:t>
            </a:r>
            <a:r>
              <a:rPr lang="pt-BR" sz="1600" b="1" dirty="0" smtClean="0">
                <a:latin typeface="Consolas" panose="020B0609020204030204" pitchFamily="49" charset="0"/>
                <a:cs typeface="Consolas" panose="020B0609020204030204" pitchFamily="49" charset="0"/>
              </a:rPr>
              <a:t>;</a:t>
            </a:r>
          </a:p>
          <a:p>
            <a:r>
              <a:rPr lang="pt-BR" sz="1600" b="1" dirty="0" smtClean="0">
                <a:latin typeface="Consolas" panose="020B0609020204030204" pitchFamily="49" charset="0"/>
                <a:cs typeface="Consolas" panose="020B0609020204030204" pitchFamily="49" charset="0"/>
              </a:rPr>
              <a:t>    </a:t>
            </a:r>
            <a:endParaRPr lang="pt-BR" sz="1600" b="1" dirty="0">
              <a:latin typeface="Consolas" panose="020B0609020204030204" pitchFamily="49" charset="0"/>
              <a:cs typeface="Consolas" panose="020B0609020204030204" pitchFamily="49" charset="0"/>
            </a:endParaRPr>
          </a:p>
          <a:p>
            <a:r>
              <a:rPr lang="pt-BR" sz="1600" b="1" dirty="0" smtClean="0">
                <a:latin typeface="Consolas" panose="020B0609020204030204" pitchFamily="49" charset="0"/>
                <a:cs typeface="Consolas" panose="020B0609020204030204" pitchFamily="49" charset="0"/>
              </a:rPr>
              <a:t>    </a:t>
            </a:r>
            <a:r>
              <a:rPr lang="pt-BR" sz="1600" b="1" dirty="0" err="1" smtClean="0">
                <a:latin typeface="Consolas" panose="020B0609020204030204" pitchFamily="49" charset="0"/>
                <a:cs typeface="Consolas" panose="020B0609020204030204" pitchFamily="49" charset="0"/>
              </a:rPr>
              <a:t>while</a:t>
            </a:r>
            <a:r>
              <a:rPr lang="pt-BR" sz="1600" b="1" dirty="0" smtClean="0">
                <a:latin typeface="Consolas" panose="020B0609020204030204" pitchFamily="49" charset="0"/>
                <a:cs typeface="Consolas" panose="020B0609020204030204" pitchFamily="49" charset="0"/>
              </a:rPr>
              <a:t>(</a:t>
            </a:r>
            <a:r>
              <a:rPr lang="pt-BR" sz="1600" b="1" dirty="0" err="1" smtClean="0">
                <a:latin typeface="Consolas" panose="020B0609020204030204" pitchFamily="49" charset="0"/>
                <a:cs typeface="Consolas" panose="020B0609020204030204" pitchFamily="49" charset="0"/>
              </a:rPr>
              <a:t>aux</a:t>
            </a:r>
            <a:r>
              <a:rPr lang="pt-BR" sz="1600" b="1" dirty="0" smtClean="0">
                <a:latin typeface="Consolas" panose="020B0609020204030204" pitchFamily="49" charset="0"/>
                <a:cs typeface="Consolas" panose="020B0609020204030204" pitchFamily="49" charset="0"/>
              </a:rPr>
              <a:t> </a:t>
            </a:r>
            <a:r>
              <a:rPr lang="pt-BR" sz="1600" b="1" dirty="0">
                <a:latin typeface="Consolas" panose="020B0609020204030204" pitchFamily="49" charset="0"/>
                <a:cs typeface="Consolas" panose="020B0609020204030204" pitchFamily="49" charset="0"/>
              </a:rPr>
              <a:t>!= NULL ){</a:t>
            </a:r>
          </a:p>
          <a:p>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     </a:t>
            </a:r>
            <a:r>
              <a:rPr lang="pt-BR" sz="1600" b="1" dirty="0" err="1" smtClean="0">
                <a:latin typeface="Consolas" panose="020B0609020204030204" pitchFamily="49" charset="0"/>
                <a:cs typeface="Consolas" panose="020B0609020204030204" pitchFamily="49" charset="0"/>
              </a:rPr>
              <a:t>if</a:t>
            </a:r>
            <a:r>
              <a:rPr lang="pt-BR" sz="1600" b="1" dirty="0" smtClean="0">
                <a:latin typeface="Consolas" panose="020B0609020204030204" pitchFamily="49" charset="0"/>
                <a:cs typeface="Consolas" panose="020B0609020204030204" pitchFamily="49" charset="0"/>
              </a:rPr>
              <a:t>(</a:t>
            </a:r>
            <a:r>
              <a:rPr lang="pt-BR" sz="1600" b="1" dirty="0" err="1" smtClean="0">
                <a:latin typeface="Consolas" panose="020B0609020204030204" pitchFamily="49" charset="0"/>
                <a:cs typeface="Consolas" panose="020B0609020204030204" pitchFamily="49" charset="0"/>
              </a:rPr>
              <a:t>aux</a:t>
            </a:r>
            <a:r>
              <a:rPr lang="pt-BR" sz="1600" b="1" dirty="0" smtClean="0">
                <a:latin typeface="Consolas" panose="020B0609020204030204" pitchFamily="49" charset="0"/>
                <a:cs typeface="Consolas" panose="020B0609020204030204" pitchFamily="49" charset="0"/>
              </a:rPr>
              <a:t>-</a:t>
            </a:r>
            <a:r>
              <a:rPr lang="pt-BR" sz="1600" b="1" dirty="0">
                <a:latin typeface="Consolas" panose="020B0609020204030204" pitchFamily="49" charset="0"/>
                <a:cs typeface="Consolas" panose="020B0609020204030204" pitchFamily="49" charset="0"/>
              </a:rPr>
              <a:t>&gt;</a:t>
            </a:r>
            <a:r>
              <a:rPr lang="pt-BR" sz="1600" b="1" dirty="0" err="1">
                <a:latin typeface="Consolas" panose="020B0609020204030204" pitchFamily="49" charset="0"/>
                <a:cs typeface="Consolas" panose="020B0609020204030204" pitchFamily="49" charset="0"/>
              </a:rPr>
              <a:t>info</a:t>
            </a:r>
            <a:r>
              <a:rPr lang="pt-BR" sz="1600" b="1" dirty="0">
                <a:latin typeface="Consolas" panose="020B0609020204030204" pitchFamily="49" charset="0"/>
                <a:cs typeface="Consolas" panose="020B0609020204030204" pitchFamily="49" charset="0"/>
              </a:rPr>
              <a:t> == num</a:t>
            </a:r>
            <a:r>
              <a:rPr lang="pt-BR" sz="1600" b="1" dirty="0" smtClean="0">
                <a:latin typeface="Consolas" panose="020B0609020204030204" pitchFamily="49" charset="0"/>
                <a:cs typeface="Consolas" panose="020B0609020204030204" pitchFamily="49" charset="0"/>
              </a:rPr>
              <a:t>){</a:t>
            </a:r>
            <a:endParaRPr lang="pt-BR" sz="1600" b="1" dirty="0">
              <a:latin typeface="Consolas" panose="020B0609020204030204" pitchFamily="49" charset="0"/>
              <a:cs typeface="Consolas" panose="020B0609020204030204" pitchFamily="49" charset="0"/>
            </a:endParaRPr>
          </a:p>
          <a:p>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  </a:t>
            </a:r>
            <a:r>
              <a:rPr lang="pt-BR" sz="1600" b="1" dirty="0" err="1" smtClean="0">
                <a:latin typeface="Consolas" panose="020B0609020204030204" pitchFamily="49" charset="0"/>
                <a:cs typeface="Consolas" panose="020B0609020204030204" pitchFamily="49" charset="0"/>
              </a:rPr>
              <a:t>printf</a:t>
            </a:r>
            <a:r>
              <a:rPr lang="pt-BR" sz="1600" b="1" dirty="0" smtClean="0">
                <a:latin typeface="Consolas" panose="020B0609020204030204" pitchFamily="49" charset="0"/>
                <a:cs typeface="Consolas" panose="020B0609020204030204" pitchFamily="49" charset="0"/>
              </a:rPr>
              <a:t>(</a:t>
            </a:r>
            <a:r>
              <a:rPr lang="pt-BR" sz="1600" b="1" dirty="0" smtClean="0">
                <a:solidFill>
                  <a:srgbClr val="FF0000"/>
                </a:solidFill>
                <a:latin typeface="Consolas" panose="020B0609020204030204" pitchFamily="49" charset="0"/>
                <a:cs typeface="Consolas" panose="020B0609020204030204" pitchFamily="49" charset="0"/>
              </a:rPr>
              <a:t>“</a:t>
            </a:r>
            <a:r>
              <a:rPr lang="pt-BR" sz="1600" b="1" dirty="0" smtClean="0">
                <a:solidFill>
                  <a:srgbClr val="C00000"/>
                </a:solidFill>
                <a:latin typeface="Consolas" panose="020B0609020204030204" pitchFamily="49" charset="0"/>
                <a:cs typeface="Consolas" panose="020B0609020204030204" pitchFamily="49" charset="0"/>
              </a:rPr>
              <a:t>elemento encontrado”)</a:t>
            </a:r>
            <a:r>
              <a:rPr lang="pt-BR" sz="1600" b="1" dirty="0" smtClean="0">
                <a:latin typeface="Consolas" panose="020B0609020204030204" pitchFamily="49" charset="0"/>
                <a:cs typeface="Consolas" panose="020B0609020204030204" pitchFamily="49" charset="0"/>
              </a:rPr>
              <a:t>;</a:t>
            </a:r>
            <a:endParaRPr lang="pt-BR" sz="1600" b="1" dirty="0">
              <a:latin typeface="Consolas" panose="020B0609020204030204" pitchFamily="49" charset="0"/>
              <a:cs typeface="Consolas" panose="020B0609020204030204" pitchFamily="49" charset="0"/>
            </a:endParaRPr>
          </a:p>
          <a:p>
            <a:r>
              <a:rPr lang="pt-BR" sz="1600" b="1" dirty="0">
                <a:latin typeface="Consolas" panose="020B0609020204030204" pitchFamily="49" charset="0"/>
                <a:cs typeface="Consolas" panose="020B0609020204030204" pitchFamily="49" charset="0"/>
              </a:rPr>
              <a:t>            </a:t>
            </a:r>
            <a:r>
              <a:rPr lang="pt-BR" sz="1600" b="1" dirty="0" err="1" smtClean="0">
                <a:latin typeface="Consolas" panose="020B0609020204030204" pitchFamily="49" charset="0"/>
                <a:cs typeface="Consolas" panose="020B0609020204030204" pitchFamily="49" charset="0"/>
              </a:rPr>
              <a:t>return</a:t>
            </a:r>
            <a:r>
              <a:rPr lang="pt-BR" sz="1600" b="1" dirty="0" smtClean="0">
                <a:latin typeface="Consolas" panose="020B0609020204030204" pitchFamily="49" charset="0"/>
                <a:cs typeface="Consolas" panose="020B0609020204030204" pitchFamily="49" charset="0"/>
              </a:rPr>
              <a:t> </a:t>
            </a:r>
            <a:r>
              <a:rPr lang="pt-BR" sz="1600" b="1" dirty="0" err="1">
                <a:latin typeface="Consolas" panose="020B0609020204030204" pitchFamily="49" charset="0"/>
                <a:cs typeface="Consolas" panose="020B0609020204030204" pitchFamily="49" charset="0"/>
              </a:rPr>
              <a:t>aux</a:t>
            </a:r>
            <a:r>
              <a:rPr lang="pt-BR" sz="1600" b="1" dirty="0">
                <a:latin typeface="Consolas" panose="020B0609020204030204" pitchFamily="49" charset="0"/>
                <a:cs typeface="Consolas" panose="020B0609020204030204" pitchFamily="49" charset="0"/>
              </a:rPr>
              <a:t>;</a:t>
            </a:r>
          </a:p>
          <a:p>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a:t>
            </a:r>
            <a:endParaRPr lang="pt-BR" sz="1600" b="1" dirty="0">
              <a:latin typeface="Consolas" panose="020B0609020204030204" pitchFamily="49" charset="0"/>
              <a:cs typeface="Consolas" panose="020B0609020204030204" pitchFamily="49" charset="0"/>
            </a:endParaRPr>
          </a:p>
          <a:p>
            <a:r>
              <a:rPr lang="pt-BR" sz="1600" b="1" dirty="0">
                <a:latin typeface="Consolas" panose="020B0609020204030204" pitchFamily="49" charset="0"/>
                <a:cs typeface="Consolas" panose="020B0609020204030204" pitchFamily="49" charset="0"/>
              </a:rPr>
              <a:t>         </a:t>
            </a:r>
            <a:r>
              <a:rPr lang="pt-BR" sz="1600" b="1" dirty="0" err="1" smtClean="0">
                <a:latin typeface="Consolas" panose="020B0609020204030204" pitchFamily="49" charset="0"/>
                <a:cs typeface="Consolas" panose="020B0609020204030204" pitchFamily="49" charset="0"/>
              </a:rPr>
              <a:t>aux</a:t>
            </a:r>
            <a:r>
              <a:rPr lang="pt-BR" sz="1600" b="1" dirty="0" smtClean="0">
                <a:latin typeface="Consolas" panose="020B0609020204030204" pitchFamily="49" charset="0"/>
                <a:cs typeface="Consolas" panose="020B0609020204030204" pitchFamily="49" charset="0"/>
              </a:rPr>
              <a:t> </a:t>
            </a:r>
            <a:r>
              <a:rPr lang="pt-BR" sz="1600" b="1" dirty="0">
                <a:latin typeface="Consolas" panose="020B0609020204030204" pitchFamily="49" charset="0"/>
                <a:cs typeface="Consolas" panose="020B0609020204030204" pitchFamily="49" charset="0"/>
              </a:rPr>
              <a:t>= </a:t>
            </a:r>
            <a:r>
              <a:rPr lang="pt-BR" sz="1600" b="1" dirty="0" err="1">
                <a:latin typeface="Consolas" panose="020B0609020204030204" pitchFamily="49" charset="0"/>
                <a:cs typeface="Consolas" panose="020B0609020204030204" pitchFamily="49" charset="0"/>
              </a:rPr>
              <a:t>aux</a:t>
            </a:r>
            <a:r>
              <a:rPr lang="pt-BR" sz="1600" b="1" dirty="0">
                <a:latin typeface="Consolas" panose="020B0609020204030204" pitchFamily="49" charset="0"/>
                <a:cs typeface="Consolas" panose="020B0609020204030204" pitchFamily="49" charset="0"/>
              </a:rPr>
              <a:t>-&gt;</a:t>
            </a:r>
            <a:r>
              <a:rPr lang="pt-BR" sz="1600" b="1" dirty="0" err="1">
                <a:latin typeface="Consolas" panose="020B0609020204030204" pitchFamily="49" charset="0"/>
                <a:cs typeface="Consolas" panose="020B0609020204030204" pitchFamily="49" charset="0"/>
              </a:rPr>
              <a:t>prox</a:t>
            </a:r>
            <a:r>
              <a:rPr lang="pt-BR" sz="1600" b="1" dirty="0">
                <a:latin typeface="Consolas" panose="020B0609020204030204" pitchFamily="49" charset="0"/>
                <a:cs typeface="Consolas" panose="020B0609020204030204" pitchFamily="49" charset="0"/>
              </a:rPr>
              <a:t>;</a:t>
            </a:r>
          </a:p>
          <a:p>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a:t>
            </a:r>
          </a:p>
          <a:p>
            <a:r>
              <a:rPr lang="pt-BR" sz="1600" b="1" dirty="0">
                <a:latin typeface="Consolas" panose="020B0609020204030204" pitchFamily="49" charset="0"/>
                <a:cs typeface="Consolas" panose="020B0609020204030204" pitchFamily="49" charset="0"/>
              </a:rPr>
              <a:t> </a:t>
            </a:r>
            <a:r>
              <a:rPr lang="pt-BR" sz="1600" b="1" dirty="0" smtClean="0">
                <a:latin typeface="Consolas" panose="020B0609020204030204" pitchFamily="49" charset="0"/>
                <a:cs typeface="Consolas" panose="020B0609020204030204" pitchFamily="49" charset="0"/>
              </a:rPr>
              <a:t>  </a:t>
            </a:r>
            <a:r>
              <a:rPr lang="pt-BR" sz="1600" b="1" dirty="0" err="1" smtClean="0">
                <a:latin typeface="Consolas" panose="020B0609020204030204" pitchFamily="49" charset="0"/>
                <a:cs typeface="Consolas" panose="020B0609020204030204" pitchFamily="49" charset="0"/>
              </a:rPr>
              <a:t>return</a:t>
            </a:r>
            <a:r>
              <a:rPr lang="pt-BR" sz="1600" b="1" dirty="0" smtClean="0">
                <a:latin typeface="Consolas" panose="020B0609020204030204" pitchFamily="49" charset="0"/>
                <a:cs typeface="Consolas" panose="020B0609020204030204" pitchFamily="49" charset="0"/>
              </a:rPr>
              <a:t> NULL;</a:t>
            </a:r>
          </a:p>
          <a:p>
            <a:r>
              <a:rPr lang="pt-BR" sz="1600" b="1" dirty="0" smtClean="0">
                <a:latin typeface="Consolas" panose="020B0609020204030204" pitchFamily="49" charset="0"/>
                <a:cs typeface="Consolas" panose="020B0609020204030204" pitchFamily="49" charset="0"/>
              </a:rPr>
              <a:t>}</a:t>
            </a:r>
            <a:endParaRPr lang="pt-BR"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49000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marL="514350" indent="-514350">
              <a:buFont typeface="+mj-lt"/>
              <a:buAutoNum type="arabicPeriod"/>
            </a:pPr>
            <a:r>
              <a:rPr lang="pt-BR" sz="2400" dirty="0" smtClean="0"/>
              <a:t>Recebe </a:t>
            </a:r>
            <a:r>
              <a:rPr lang="pt-BR" sz="2400" dirty="0"/>
              <a:t>como entrada a lista e o valor do elemento a </a:t>
            </a:r>
            <a:r>
              <a:rPr lang="pt-BR" sz="2400" dirty="0" smtClean="0"/>
              <a:t>retirar;</a:t>
            </a:r>
          </a:p>
          <a:p>
            <a:pPr marL="514350" indent="-514350">
              <a:buFont typeface="+mj-lt"/>
              <a:buAutoNum type="arabicPeriod"/>
            </a:pPr>
            <a:r>
              <a:rPr lang="pt-BR" sz="2400" dirty="0" smtClean="0"/>
              <a:t>Encontra o elemento a ser excluído;</a:t>
            </a:r>
          </a:p>
          <a:p>
            <a:pPr marL="514350" indent="-514350">
              <a:buFont typeface="+mj-lt"/>
              <a:buAutoNum type="arabicPeriod"/>
            </a:pPr>
            <a:r>
              <a:rPr lang="pt-BR" sz="2400" dirty="0"/>
              <a:t>A</a:t>
            </a:r>
            <a:r>
              <a:rPr lang="pt-BR" sz="2400" dirty="0" smtClean="0"/>
              <a:t>tualiza </a:t>
            </a:r>
            <a:r>
              <a:rPr lang="pt-BR" sz="2400" dirty="0"/>
              <a:t>o valor da lista, se o elemento removido for </a:t>
            </a:r>
            <a:r>
              <a:rPr lang="pt-BR" sz="2400" dirty="0" smtClean="0"/>
              <a:t>o primeiro;</a:t>
            </a:r>
          </a:p>
          <a:p>
            <a:pPr lvl="1"/>
            <a:r>
              <a:rPr lang="pt-BR" sz="2000" dirty="0" smtClean="0"/>
              <a:t>Caso </a:t>
            </a:r>
            <a:r>
              <a:rPr lang="pt-BR" sz="2000" dirty="0"/>
              <a:t>contrário, apenas remove o elemento da lista</a:t>
            </a:r>
            <a:r>
              <a:rPr lang="pt-BR" dirty="0"/>
              <a:t/>
            </a:r>
            <a:br>
              <a:rPr lang="pt-BR" dirty="0"/>
            </a:br>
            <a:r>
              <a:rPr lang="pt-BR" dirty="0"/>
              <a:t/>
            </a:r>
            <a:br>
              <a:rPr lang="pt-BR" dirty="0"/>
            </a:br>
            <a:r>
              <a:rPr lang="pt-BR" dirty="0"/>
              <a:t/>
            </a:r>
            <a:br>
              <a:rPr lang="pt-BR" dirty="0"/>
            </a:br>
            <a:endParaRPr lang="pt-BR" dirty="0"/>
          </a:p>
        </p:txBody>
      </p:sp>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Lista Encadeada - Exclusão</a:t>
            </a:r>
            <a:endParaRPr lang="pt-BR" sz="3600" dirty="0">
              <a:solidFill>
                <a:schemeClr val="bg1"/>
              </a:solidFill>
              <a:latin typeface="Century Gothic" panose="020B0502020202020204" pitchFamily="34" charset="0"/>
            </a:endParaRP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39" y="4164406"/>
            <a:ext cx="7236000" cy="2430831"/>
          </a:xfrm>
          <a:prstGeom prst="rect">
            <a:avLst/>
          </a:prstGeom>
        </p:spPr>
      </p:pic>
      <p:pic>
        <p:nvPicPr>
          <p:cNvPr id="9" name="Image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086" y="4015094"/>
            <a:ext cx="1070264" cy="1097707"/>
          </a:xfrm>
          <a:prstGeom prst="rect">
            <a:avLst/>
          </a:prstGeom>
        </p:spPr>
      </p:pic>
      <p:sp>
        <p:nvSpPr>
          <p:cNvPr id="8" name="Retângulo de cantos arredondados 7"/>
          <p:cNvSpPr/>
          <p:nvPr/>
        </p:nvSpPr>
        <p:spPr>
          <a:xfrm>
            <a:off x="6606540" y="5017262"/>
            <a:ext cx="2451950" cy="914400"/>
          </a:xfrm>
          <a:prstGeom prst="roundRect">
            <a:avLst/>
          </a:prstGeom>
          <a:solidFill>
            <a:srgbClr val="F0F04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Cuidado redobrado para não afetar o encadeamento da lista</a:t>
            </a:r>
            <a:endParaRPr lang="pt-BR" dirty="0">
              <a:solidFill>
                <a:schemeClr val="tx1"/>
              </a:solidFill>
            </a:endParaRPr>
          </a:p>
        </p:txBody>
      </p:sp>
    </p:spTree>
    <p:extLst>
      <p:ext uri="{BB962C8B-B14F-4D97-AF65-F5344CB8AC3E}">
        <p14:creationId xmlns:p14="http://schemas.microsoft.com/office/powerpoint/2010/main" val="406847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sz="2400" dirty="0" smtClean="0"/>
              <a:t>Excluir nó inicial</a:t>
            </a:r>
            <a:r>
              <a:rPr lang="pt-BR" dirty="0"/>
              <a:t/>
            </a:r>
            <a:br>
              <a:rPr lang="pt-BR" dirty="0"/>
            </a:br>
            <a:r>
              <a:rPr lang="pt-BR" dirty="0"/>
              <a:t/>
            </a:r>
            <a:br>
              <a:rPr lang="pt-BR" dirty="0"/>
            </a:br>
            <a:endParaRPr lang="pt-BR" dirty="0"/>
          </a:p>
        </p:txBody>
      </p:sp>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Lista Encadeada - Exclusão</a:t>
            </a:r>
            <a:endParaRPr lang="pt-BR" sz="3600" dirty="0">
              <a:solidFill>
                <a:schemeClr val="bg1"/>
              </a:solidFill>
              <a:latin typeface="Century Gothic" panose="020B0502020202020204" pitchFamily="34" charset="0"/>
            </a:endParaRPr>
          </a:p>
        </p:txBody>
      </p:sp>
      <p:cxnSp>
        <p:nvCxnSpPr>
          <p:cNvPr id="10" name="Conector em curva 9"/>
          <p:cNvCxnSpPr/>
          <p:nvPr/>
        </p:nvCxnSpPr>
        <p:spPr>
          <a:xfrm flipV="1">
            <a:off x="2604985" y="4446135"/>
            <a:ext cx="988738" cy="322995"/>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Retângulo 10"/>
          <p:cNvSpPr/>
          <p:nvPr/>
        </p:nvSpPr>
        <p:spPr>
          <a:xfrm>
            <a:off x="4783045" y="4188016"/>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p>
        </p:txBody>
      </p:sp>
      <p:sp>
        <p:nvSpPr>
          <p:cNvPr id="12" name="Retângulo 11"/>
          <p:cNvSpPr/>
          <p:nvPr/>
        </p:nvSpPr>
        <p:spPr>
          <a:xfrm>
            <a:off x="5200994" y="4197230"/>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3594280" y="4196272"/>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5</a:t>
            </a:r>
            <a:endParaRPr lang="pt-BR" sz="1600" dirty="0"/>
          </a:p>
        </p:txBody>
      </p:sp>
      <p:sp>
        <p:nvSpPr>
          <p:cNvPr id="14" name="Retângulo 13"/>
          <p:cNvSpPr/>
          <p:nvPr/>
        </p:nvSpPr>
        <p:spPr>
          <a:xfrm>
            <a:off x="3952853" y="4193611"/>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Elipse 14"/>
          <p:cNvSpPr/>
          <p:nvPr/>
        </p:nvSpPr>
        <p:spPr>
          <a:xfrm>
            <a:off x="4137432" y="4391185"/>
            <a:ext cx="64888" cy="648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de seta reta 15"/>
          <p:cNvCxnSpPr/>
          <p:nvPr/>
        </p:nvCxnSpPr>
        <p:spPr>
          <a:xfrm>
            <a:off x="4213949" y="4423097"/>
            <a:ext cx="545344" cy="6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tângulo 16"/>
          <p:cNvSpPr/>
          <p:nvPr/>
        </p:nvSpPr>
        <p:spPr>
          <a:xfrm>
            <a:off x="5994791" y="4182055"/>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1</a:t>
            </a:r>
            <a:endParaRPr lang="pt-BR" sz="1600" dirty="0"/>
          </a:p>
        </p:txBody>
      </p:sp>
      <p:sp>
        <p:nvSpPr>
          <p:cNvPr id="18" name="Retângulo 17"/>
          <p:cNvSpPr/>
          <p:nvPr/>
        </p:nvSpPr>
        <p:spPr>
          <a:xfrm>
            <a:off x="6448365" y="4179394"/>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9" name="Grupo 18"/>
          <p:cNvGrpSpPr/>
          <p:nvPr/>
        </p:nvGrpSpPr>
        <p:grpSpPr>
          <a:xfrm>
            <a:off x="6585694" y="4366213"/>
            <a:ext cx="503872" cy="506129"/>
            <a:chOff x="2760844" y="4844780"/>
            <a:chExt cx="540437" cy="542858"/>
          </a:xfrm>
        </p:grpSpPr>
        <p:grpSp>
          <p:nvGrpSpPr>
            <p:cNvPr id="20" name="Grupo 19"/>
            <p:cNvGrpSpPr/>
            <p:nvPr/>
          </p:nvGrpSpPr>
          <p:grpSpPr>
            <a:xfrm>
              <a:off x="2869281" y="5276936"/>
              <a:ext cx="432000" cy="110702"/>
              <a:chOff x="7740339" y="5950722"/>
              <a:chExt cx="432000" cy="110702"/>
            </a:xfrm>
          </p:grpSpPr>
          <p:cxnSp>
            <p:nvCxnSpPr>
              <p:cNvPr id="24" name="Conector reto 23"/>
              <p:cNvCxnSpPr/>
              <p:nvPr/>
            </p:nvCxnSpPr>
            <p:spPr>
              <a:xfrm>
                <a:off x="7740339" y="5950722"/>
                <a:ext cx="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reto 24"/>
              <p:cNvCxnSpPr/>
              <p:nvPr/>
            </p:nvCxnSpPr>
            <p:spPr>
              <a:xfrm>
                <a:off x="7796094" y="6006479"/>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a:off x="7885302" y="6061424"/>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Conector de seta reta 20"/>
            <p:cNvCxnSpPr/>
            <p:nvPr/>
          </p:nvCxnSpPr>
          <p:spPr>
            <a:xfrm>
              <a:off x="3099083" y="4896453"/>
              <a:ext cx="0" cy="380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Elipse 21"/>
            <p:cNvSpPr/>
            <p:nvPr/>
          </p:nvSpPr>
          <p:spPr>
            <a:xfrm>
              <a:off x="2760844" y="4844780"/>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3" name="Conector reto 22"/>
            <p:cNvCxnSpPr>
              <a:stCxn id="22" idx="6"/>
            </p:cNvCxnSpPr>
            <p:nvPr/>
          </p:nvCxnSpPr>
          <p:spPr>
            <a:xfrm>
              <a:off x="2857023" y="4894961"/>
              <a:ext cx="24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Elipse 26"/>
          <p:cNvSpPr/>
          <p:nvPr/>
        </p:nvSpPr>
        <p:spPr>
          <a:xfrm>
            <a:off x="5358652" y="4391628"/>
            <a:ext cx="64888" cy="648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8" name="Conector de seta reta 27"/>
          <p:cNvCxnSpPr/>
          <p:nvPr/>
        </p:nvCxnSpPr>
        <p:spPr>
          <a:xfrm flipV="1">
            <a:off x="5439244" y="4434081"/>
            <a:ext cx="576000" cy="1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CaixaDeTexto 28"/>
          <p:cNvSpPr txBox="1"/>
          <p:nvPr/>
        </p:nvSpPr>
        <p:spPr>
          <a:xfrm>
            <a:off x="1895098" y="4583233"/>
            <a:ext cx="696024" cy="369332"/>
          </a:xfrm>
          <a:prstGeom prst="rect">
            <a:avLst/>
          </a:prstGeom>
          <a:noFill/>
        </p:spPr>
        <p:txBody>
          <a:bodyPr wrap="none" rtlCol="0">
            <a:spAutoFit/>
          </a:bodyPr>
          <a:lstStyle/>
          <a:p>
            <a:r>
              <a:rPr lang="pt-BR" b="1" dirty="0" smtClean="0"/>
              <a:t>inicio</a:t>
            </a:r>
            <a:endParaRPr lang="pt-BR" b="1" dirty="0"/>
          </a:p>
        </p:txBody>
      </p:sp>
      <p:cxnSp>
        <p:nvCxnSpPr>
          <p:cNvPr id="30" name="Conector de seta reta 29"/>
          <p:cNvCxnSpPr/>
          <p:nvPr/>
        </p:nvCxnSpPr>
        <p:spPr>
          <a:xfrm>
            <a:off x="3176556" y="3805194"/>
            <a:ext cx="411469" cy="3030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2660068" y="3468580"/>
            <a:ext cx="527709" cy="369332"/>
          </a:xfrm>
          <a:prstGeom prst="rect">
            <a:avLst/>
          </a:prstGeom>
          <a:noFill/>
        </p:spPr>
        <p:txBody>
          <a:bodyPr wrap="none" rtlCol="0">
            <a:spAutoFit/>
          </a:bodyPr>
          <a:lstStyle/>
          <a:p>
            <a:r>
              <a:rPr lang="pt-BR" b="1" dirty="0" err="1" smtClean="0"/>
              <a:t>aux</a:t>
            </a:r>
            <a:endParaRPr lang="pt-BR" b="1" dirty="0"/>
          </a:p>
        </p:txBody>
      </p:sp>
      <p:cxnSp>
        <p:nvCxnSpPr>
          <p:cNvPr id="63" name="Conector de seta reta 62"/>
          <p:cNvCxnSpPr/>
          <p:nvPr/>
        </p:nvCxnSpPr>
        <p:spPr>
          <a:xfrm flipV="1">
            <a:off x="4512623" y="4697880"/>
            <a:ext cx="294172" cy="3728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 name="CaixaDeTexto 1"/>
          <p:cNvSpPr txBox="1"/>
          <p:nvPr/>
        </p:nvSpPr>
        <p:spPr>
          <a:xfrm>
            <a:off x="3846481" y="2648416"/>
            <a:ext cx="1451038" cy="369332"/>
          </a:xfrm>
          <a:prstGeom prst="rect">
            <a:avLst/>
          </a:prstGeom>
          <a:noFill/>
        </p:spPr>
        <p:txBody>
          <a:bodyPr wrap="none" rtlCol="0">
            <a:spAutoFit/>
          </a:bodyPr>
          <a:lstStyle/>
          <a:p>
            <a:r>
              <a:rPr lang="pt-BR" b="1" dirty="0" err="1">
                <a:latin typeface="Consolas" panose="020B0609020204030204" pitchFamily="49" charset="0"/>
                <a:cs typeface="Consolas" panose="020B0609020204030204" pitchFamily="49" charset="0"/>
              </a:rPr>
              <a:t>f</a:t>
            </a:r>
            <a:r>
              <a:rPr lang="pt-BR" b="1" dirty="0" err="1" smtClean="0">
                <a:latin typeface="Consolas" panose="020B0609020204030204" pitchFamily="49" charset="0"/>
                <a:cs typeface="Consolas" panose="020B0609020204030204" pitchFamily="49" charset="0"/>
              </a:rPr>
              <a:t>ree</a:t>
            </a:r>
            <a:r>
              <a:rPr lang="pt-BR" b="1" dirty="0" smtClean="0">
                <a:latin typeface="Consolas" panose="020B0609020204030204" pitchFamily="49" charset="0"/>
                <a:cs typeface="Consolas" panose="020B0609020204030204" pitchFamily="49" charset="0"/>
              </a:rPr>
              <a:t>(</a:t>
            </a:r>
            <a:r>
              <a:rPr lang="pt-BR" b="1" dirty="0" err="1" smtClean="0">
                <a:latin typeface="Consolas" panose="020B0609020204030204" pitchFamily="49" charset="0"/>
                <a:cs typeface="Consolas" panose="020B0609020204030204" pitchFamily="49" charset="0"/>
              </a:rPr>
              <a:t>aux</a:t>
            </a:r>
            <a:r>
              <a:rPr lang="pt-BR" b="1" dirty="0" smtClean="0">
                <a:latin typeface="Consolas" panose="020B0609020204030204" pitchFamily="49" charset="0"/>
                <a:cs typeface="Consolas" panose="020B0609020204030204" pitchFamily="49" charset="0"/>
              </a:rPr>
              <a:t>);</a:t>
            </a:r>
            <a:endParaRPr lang="pt-BR"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0528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5E-6 1.11111E-6 L 0.21545 0.06852 " pathEditMode="relative" rAng="0" ptsTypes="AA">
                                      <p:cBhvr>
                                        <p:cTn id="6" dur="2000" fill="hold"/>
                                        <p:tgtEl>
                                          <p:spTgt spid="29"/>
                                        </p:tgtEl>
                                        <p:attrNameLst>
                                          <p:attrName>ppt_x</p:attrName>
                                          <p:attrName>ppt_y</p:attrName>
                                        </p:attrNameLst>
                                      </p:cBhvr>
                                      <p:rCtr x="10764" y="3426"/>
                                    </p:animMotion>
                                  </p:childTnLst>
                                </p:cTn>
                              </p:par>
                              <p:par>
                                <p:cTn id="7" presetID="10" presetClass="exit" presetSubtype="0" fill="hold" nodeType="withEffect">
                                  <p:stCondLst>
                                    <p:cond delay="0"/>
                                  </p:stCondLst>
                                  <p:childTnLst>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wipe(down)">
                                      <p:cBhvr>
                                        <p:cTn id="14" dur="500"/>
                                        <p:tgtEl>
                                          <p:spTgt spid="6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wipe(left)">
                                      <p:cBhvr>
                                        <p:cTn id="19" dur="750"/>
                                        <p:tgtEl>
                                          <p:spTgt spid="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grpId="0" nodeType="clickEffect">
                                  <p:stCondLst>
                                    <p:cond delay="0"/>
                                  </p:stCondLst>
                                  <p:childTnLst>
                                    <p:animEffect transition="out" filter="dissolve">
                                      <p:cBhvr>
                                        <p:cTn id="23" dur="500"/>
                                        <p:tgtEl>
                                          <p:spTgt spid="31"/>
                                        </p:tgtEl>
                                      </p:cBhvr>
                                    </p:animEffect>
                                    <p:set>
                                      <p:cBhvr>
                                        <p:cTn id="24" dur="1" fill="hold">
                                          <p:stCondLst>
                                            <p:cond delay="499"/>
                                          </p:stCondLst>
                                        </p:cTn>
                                        <p:tgtEl>
                                          <p:spTgt spid="31"/>
                                        </p:tgtEl>
                                        <p:attrNameLst>
                                          <p:attrName>style.visibility</p:attrName>
                                        </p:attrNameLst>
                                      </p:cBhvr>
                                      <p:to>
                                        <p:strVal val="hidden"/>
                                      </p:to>
                                    </p:set>
                                  </p:childTnLst>
                                </p:cTn>
                              </p:par>
                              <p:par>
                                <p:cTn id="25" presetID="9" presetClass="exit" presetSubtype="0" fill="hold" nodeType="withEffect">
                                  <p:stCondLst>
                                    <p:cond delay="0"/>
                                  </p:stCondLst>
                                  <p:childTnLst>
                                    <p:animEffect transition="out" filter="dissolve">
                                      <p:cBhvr>
                                        <p:cTn id="26" dur="500"/>
                                        <p:tgtEl>
                                          <p:spTgt spid="30"/>
                                        </p:tgtEl>
                                      </p:cBhvr>
                                    </p:animEffect>
                                    <p:set>
                                      <p:cBhvr>
                                        <p:cTn id="27" dur="1" fill="hold">
                                          <p:stCondLst>
                                            <p:cond delay="499"/>
                                          </p:stCondLst>
                                        </p:cTn>
                                        <p:tgtEl>
                                          <p:spTgt spid="30"/>
                                        </p:tgtEl>
                                        <p:attrNameLst>
                                          <p:attrName>style.visibility</p:attrName>
                                        </p:attrNameLst>
                                      </p:cBhvr>
                                      <p:to>
                                        <p:strVal val="hidden"/>
                                      </p:to>
                                    </p:set>
                                  </p:childTnLst>
                                </p:cTn>
                              </p:par>
                              <p:par>
                                <p:cTn id="28" presetID="9" presetClass="exit" presetSubtype="0" fill="hold" grpId="0" nodeType="withEffect">
                                  <p:stCondLst>
                                    <p:cond delay="0"/>
                                  </p:stCondLst>
                                  <p:childTnLst>
                                    <p:animEffect transition="out" filter="dissolv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9" presetClass="exit" presetSubtype="0" fill="hold" grpId="0" nodeType="withEffect">
                                  <p:stCondLst>
                                    <p:cond delay="0"/>
                                  </p:stCondLst>
                                  <p:childTnLst>
                                    <p:animEffect transition="out" filter="dissolve">
                                      <p:cBhvr>
                                        <p:cTn id="32" dur="500"/>
                                        <p:tgtEl>
                                          <p:spTgt spid="14"/>
                                        </p:tgtEl>
                                      </p:cBhvr>
                                    </p:animEffect>
                                    <p:set>
                                      <p:cBhvr>
                                        <p:cTn id="33" dur="1" fill="hold">
                                          <p:stCondLst>
                                            <p:cond delay="499"/>
                                          </p:stCondLst>
                                        </p:cTn>
                                        <p:tgtEl>
                                          <p:spTgt spid="14"/>
                                        </p:tgtEl>
                                        <p:attrNameLst>
                                          <p:attrName>style.visibility</p:attrName>
                                        </p:attrNameLst>
                                      </p:cBhvr>
                                      <p:to>
                                        <p:strVal val="hidden"/>
                                      </p:to>
                                    </p:set>
                                  </p:childTnLst>
                                </p:cTn>
                              </p:par>
                              <p:par>
                                <p:cTn id="34" presetID="9" presetClass="exit" presetSubtype="0" fill="hold" nodeType="with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9" presetClass="exit" presetSubtype="0" fill="hold" grpId="0" nodeType="withEffect">
                                  <p:stCondLst>
                                    <p:cond delay="0"/>
                                  </p:stCondLst>
                                  <p:childTnLst>
                                    <p:animEffect transition="out" filter="dissolve">
                                      <p:cBhvr>
                                        <p:cTn id="38" dur="500"/>
                                        <p:tgtEl>
                                          <p:spTgt spid="15"/>
                                        </p:tgtEl>
                                      </p:cBhvr>
                                    </p:animEffect>
                                    <p:set>
                                      <p:cBhvr>
                                        <p:cTn id="39"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9"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sz="2400" dirty="0" smtClean="0"/>
              <a:t>Excluir um nó qualquer (não inicial)</a:t>
            </a:r>
            <a:r>
              <a:rPr lang="pt-BR" dirty="0"/>
              <a:t/>
            </a:r>
            <a:br>
              <a:rPr lang="pt-BR" dirty="0"/>
            </a:br>
            <a:r>
              <a:rPr lang="pt-BR" dirty="0"/>
              <a:t/>
            </a:r>
            <a:br>
              <a:rPr lang="pt-BR" dirty="0"/>
            </a:br>
            <a:endParaRPr lang="pt-BR" dirty="0"/>
          </a:p>
        </p:txBody>
      </p:sp>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Lista Encadeada - Exclusão</a:t>
            </a:r>
            <a:endParaRPr lang="pt-BR" sz="3600" dirty="0">
              <a:solidFill>
                <a:schemeClr val="bg1"/>
              </a:solidFill>
              <a:latin typeface="Century Gothic" panose="020B0502020202020204" pitchFamily="34" charset="0"/>
            </a:endParaRPr>
          </a:p>
        </p:txBody>
      </p:sp>
      <p:cxnSp>
        <p:nvCxnSpPr>
          <p:cNvPr id="10" name="Conector em curva 9"/>
          <p:cNvCxnSpPr/>
          <p:nvPr/>
        </p:nvCxnSpPr>
        <p:spPr>
          <a:xfrm flipV="1">
            <a:off x="2604985" y="4446135"/>
            <a:ext cx="988738" cy="322995"/>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Retângulo 10"/>
          <p:cNvSpPr/>
          <p:nvPr/>
        </p:nvSpPr>
        <p:spPr>
          <a:xfrm>
            <a:off x="4814218" y="4188016"/>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3</a:t>
            </a:r>
          </a:p>
        </p:txBody>
      </p:sp>
      <p:sp>
        <p:nvSpPr>
          <p:cNvPr id="12" name="Retângulo 11"/>
          <p:cNvSpPr/>
          <p:nvPr/>
        </p:nvSpPr>
        <p:spPr>
          <a:xfrm>
            <a:off x="5232167" y="4197230"/>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3594280" y="4196272"/>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5</a:t>
            </a:r>
            <a:endParaRPr lang="pt-BR" sz="1600" dirty="0"/>
          </a:p>
        </p:txBody>
      </p:sp>
      <p:sp>
        <p:nvSpPr>
          <p:cNvPr id="14" name="Retângulo 13"/>
          <p:cNvSpPr/>
          <p:nvPr/>
        </p:nvSpPr>
        <p:spPr>
          <a:xfrm>
            <a:off x="3952853" y="4193611"/>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Elipse 14"/>
          <p:cNvSpPr/>
          <p:nvPr/>
        </p:nvSpPr>
        <p:spPr>
          <a:xfrm>
            <a:off x="4137432" y="4391185"/>
            <a:ext cx="64888" cy="648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de seta reta 15"/>
          <p:cNvCxnSpPr/>
          <p:nvPr/>
        </p:nvCxnSpPr>
        <p:spPr>
          <a:xfrm>
            <a:off x="4213949" y="4423097"/>
            <a:ext cx="545344" cy="6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tângulo 16"/>
          <p:cNvSpPr/>
          <p:nvPr/>
        </p:nvSpPr>
        <p:spPr>
          <a:xfrm>
            <a:off x="7335219" y="4182055"/>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1</a:t>
            </a:r>
            <a:endParaRPr lang="pt-BR" sz="1600" dirty="0"/>
          </a:p>
        </p:txBody>
      </p:sp>
      <p:sp>
        <p:nvSpPr>
          <p:cNvPr id="18" name="Retângulo 17"/>
          <p:cNvSpPr/>
          <p:nvPr/>
        </p:nvSpPr>
        <p:spPr>
          <a:xfrm>
            <a:off x="7788793" y="4179394"/>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9" name="Grupo 18"/>
          <p:cNvGrpSpPr/>
          <p:nvPr/>
        </p:nvGrpSpPr>
        <p:grpSpPr>
          <a:xfrm>
            <a:off x="7926122" y="4366213"/>
            <a:ext cx="503872" cy="506129"/>
            <a:chOff x="2760844" y="4844780"/>
            <a:chExt cx="540437" cy="542858"/>
          </a:xfrm>
        </p:grpSpPr>
        <p:grpSp>
          <p:nvGrpSpPr>
            <p:cNvPr id="20" name="Grupo 19"/>
            <p:cNvGrpSpPr/>
            <p:nvPr/>
          </p:nvGrpSpPr>
          <p:grpSpPr>
            <a:xfrm>
              <a:off x="2869281" y="5276936"/>
              <a:ext cx="432000" cy="110702"/>
              <a:chOff x="7740339" y="5950722"/>
              <a:chExt cx="432000" cy="110702"/>
            </a:xfrm>
          </p:grpSpPr>
          <p:cxnSp>
            <p:nvCxnSpPr>
              <p:cNvPr id="24" name="Conector reto 23"/>
              <p:cNvCxnSpPr/>
              <p:nvPr/>
            </p:nvCxnSpPr>
            <p:spPr>
              <a:xfrm>
                <a:off x="7740339" y="5950722"/>
                <a:ext cx="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reto 24"/>
              <p:cNvCxnSpPr/>
              <p:nvPr/>
            </p:nvCxnSpPr>
            <p:spPr>
              <a:xfrm>
                <a:off x="7796094" y="6006479"/>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a:off x="7885302" y="6061424"/>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Conector de seta reta 20"/>
            <p:cNvCxnSpPr/>
            <p:nvPr/>
          </p:nvCxnSpPr>
          <p:spPr>
            <a:xfrm>
              <a:off x="3099083" y="4896453"/>
              <a:ext cx="0" cy="380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Elipse 21"/>
            <p:cNvSpPr/>
            <p:nvPr/>
          </p:nvSpPr>
          <p:spPr>
            <a:xfrm>
              <a:off x="2760844" y="4844780"/>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3" name="Conector reto 22"/>
            <p:cNvCxnSpPr>
              <a:stCxn id="22" idx="6"/>
            </p:cNvCxnSpPr>
            <p:nvPr/>
          </p:nvCxnSpPr>
          <p:spPr>
            <a:xfrm>
              <a:off x="2857023" y="4894961"/>
              <a:ext cx="24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Elipse 26"/>
          <p:cNvSpPr/>
          <p:nvPr/>
        </p:nvSpPr>
        <p:spPr>
          <a:xfrm>
            <a:off x="5389825" y="4391628"/>
            <a:ext cx="64888" cy="648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8" name="Conector de seta reta 27"/>
          <p:cNvCxnSpPr/>
          <p:nvPr/>
        </p:nvCxnSpPr>
        <p:spPr>
          <a:xfrm flipV="1">
            <a:off x="5470417" y="4434081"/>
            <a:ext cx="576000" cy="1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CaixaDeTexto 28"/>
          <p:cNvSpPr txBox="1"/>
          <p:nvPr/>
        </p:nvSpPr>
        <p:spPr>
          <a:xfrm>
            <a:off x="1895098" y="4583233"/>
            <a:ext cx="696024" cy="369332"/>
          </a:xfrm>
          <a:prstGeom prst="rect">
            <a:avLst/>
          </a:prstGeom>
          <a:noFill/>
        </p:spPr>
        <p:txBody>
          <a:bodyPr wrap="none" rtlCol="0">
            <a:spAutoFit/>
          </a:bodyPr>
          <a:lstStyle/>
          <a:p>
            <a:r>
              <a:rPr lang="pt-BR" b="1" dirty="0" smtClean="0"/>
              <a:t>inicio</a:t>
            </a:r>
            <a:endParaRPr lang="pt-BR" b="1" dirty="0"/>
          </a:p>
        </p:txBody>
      </p:sp>
      <p:grpSp>
        <p:nvGrpSpPr>
          <p:cNvPr id="2" name="Grupo 1"/>
          <p:cNvGrpSpPr/>
          <p:nvPr/>
        </p:nvGrpSpPr>
        <p:grpSpPr>
          <a:xfrm>
            <a:off x="2660068" y="3468580"/>
            <a:ext cx="927957" cy="639660"/>
            <a:chOff x="2660068" y="3468580"/>
            <a:chExt cx="927957" cy="639660"/>
          </a:xfrm>
        </p:grpSpPr>
        <p:cxnSp>
          <p:nvCxnSpPr>
            <p:cNvPr id="30" name="Conector de seta reta 29"/>
            <p:cNvCxnSpPr/>
            <p:nvPr/>
          </p:nvCxnSpPr>
          <p:spPr>
            <a:xfrm>
              <a:off x="3176556" y="3805194"/>
              <a:ext cx="411469" cy="3030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2660068" y="3468580"/>
              <a:ext cx="527709" cy="369332"/>
            </a:xfrm>
            <a:prstGeom prst="rect">
              <a:avLst/>
            </a:prstGeom>
            <a:noFill/>
          </p:spPr>
          <p:txBody>
            <a:bodyPr wrap="none" rtlCol="0">
              <a:spAutoFit/>
            </a:bodyPr>
            <a:lstStyle/>
            <a:p>
              <a:r>
                <a:rPr lang="pt-BR" b="1" dirty="0" err="1" smtClean="0"/>
                <a:t>aux</a:t>
              </a:r>
              <a:endParaRPr lang="pt-BR" b="1" dirty="0"/>
            </a:p>
          </p:txBody>
        </p:sp>
      </p:grpSp>
      <p:grpSp>
        <p:nvGrpSpPr>
          <p:cNvPr id="32" name="Grupo 31"/>
          <p:cNvGrpSpPr/>
          <p:nvPr/>
        </p:nvGrpSpPr>
        <p:grpSpPr>
          <a:xfrm>
            <a:off x="1665817" y="3468580"/>
            <a:ext cx="1835919" cy="727692"/>
            <a:chOff x="1665817" y="3468580"/>
            <a:chExt cx="1835919" cy="727692"/>
          </a:xfrm>
        </p:grpSpPr>
        <p:sp>
          <p:nvSpPr>
            <p:cNvPr id="7" name="CaixaDeTexto 6"/>
            <p:cNvSpPr txBox="1"/>
            <p:nvPr/>
          </p:nvSpPr>
          <p:spPr>
            <a:xfrm>
              <a:off x="1665817" y="3468580"/>
              <a:ext cx="958404" cy="369332"/>
            </a:xfrm>
            <a:prstGeom prst="rect">
              <a:avLst/>
            </a:prstGeom>
            <a:noFill/>
          </p:spPr>
          <p:txBody>
            <a:bodyPr wrap="none" rtlCol="0">
              <a:spAutoFit/>
            </a:bodyPr>
            <a:lstStyle/>
            <a:p>
              <a:r>
                <a:rPr lang="pt-BR" b="1" dirty="0" err="1" smtClean="0"/>
                <a:t>aux_ant</a:t>
              </a:r>
              <a:endParaRPr lang="pt-BR" b="1" dirty="0"/>
            </a:p>
          </p:txBody>
        </p:sp>
        <p:cxnSp>
          <p:nvCxnSpPr>
            <p:cNvPr id="9" name="Conector de seta reta 8"/>
            <p:cNvCxnSpPr/>
            <p:nvPr/>
          </p:nvCxnSpPr>
          <p:spPr>
            <a:xfrm>
              <a:off x="2493818" y="3837912"/>
              <a:ext cx="1007918" cy="3583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3" name="Retângulo 32"/>
          <p:cNvSpPr/>
          <p:nvPr/>
        </p:nvSpPr>
        <p:spPr>
          <a:xfrm>
            <a:off x="6071187" y="4179394"/>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p>
        </p:txBody>
      </p:sp>
      <p:sp>
        <p:nvSpPr>
          <p:cNvPr id="34" name="Retângulo 33"/>
          <p:cNvSpPr/>
          <p:nvPr/>
        </p:nvSpPr>
        <p:spPr>
          <a:xfrm>
            <a:off x="6489136" y="4188608"/>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Elipse 34"/>
          <p:cNvSpPr/>
          <p:nvPr/>
        </p:nvSpPr>
        <p:spPr>
          <a:xfrm>
            <a:off x="6646794" y="4383006"/>
            <a:ext cx="64888" cy="648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Conector de seta reta 35"/>
          <p:cNvCxnSpPr/>
          <p:nvPr/>
        </p:nvCxnSpPr>
        <p:spPr>
          <a:xfrm flipV="1">
            <a:off x="6727386" y="4425459"/>
            <a:ext cx="576000" cy="1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em curva 37"/>
          <p:cNvCxnSpPr>
            <a:endCxn id="17" idx="2"/>
          </p:cNvCxnSpPr>
          <p:nvPr/>
        </p:nvCxnSpPr>
        <p:spPr>
          <a:xfrm>
            <a:off x="5454713" y="4456073"/>
            <a:ext cx="2106736" cy="184954"/>
          </a:xfrm>
          <a:prstGeom prst="curvedConnector4">
            <a:avLst>
              <a:gd name="adj1" fmla="val 17997"/>
              <a:gd name="adj2" fmla="val 2235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83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4.81481E-6 L 0.16059 -4.81481E-6 " pathEditMode="relative" rAng="0" ptsTypes="AA">
                                      <p:cBhvr>
                                        <p:cTn id="6" dur="2000" fill="hold"/>
                                        <p:tgtEl>
                                          <p:spTgt spid="2"/>
                                        </p:tgtEl>
                                        <p:attrNameLst>
                                          <p:attrName>ppt_x</p:attrName>
                                          <p:attrName>ppt_y</p:attrName>
                                        </p:attrNameLst>
                                      </p:cBhvr>
                                      <p:rCtr x="8021"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4.72222E-6 3.7037E-6 L 0.14131 3.7037E-6 " pathEditMode="relative" rAng="0" ptsTypes="AA">
                                      <p:cBhvr>
                                        <p:cTn id="10" dur="2000" fill="hold"/>
                                        <p:tgtEl>
                                          <p:spTgt spid="32"/>
                                        </p:tgtEl>
                                        <p:attrNameLst>
                                          <p:attrName>ppt_x</p:attrName>
                                          <p:attrName>ppt_y</p:attrName>
                                        </p:attrNameLst>
                                      </p:cBhvr>
                                      <p:rCtr x="7066" y="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0.16059 -4.81481E-6 L 0.30955 0.00255 " pathEditMode="relative" rAng="0" ptsTypes="AA">
                                      <p:cBhvr>
                                        <p:cTn id="14" dur="2000" fill="hold"/>
                                        <p:tgtEl>
                                          <p:spTgt spid="2"/>
                                        </p:tgtEl>
                                        <p:attrNameLst>
                                          <p:attrName>ppt_x</p:attrName>
                                          <p:attrName>ppt_y</p:attrName>
                                        </p:attrNameLst>
                                      </p:cBhvr>
                                      <p:rCtr x="7448" y="116"/>
                                    </p:animMotion>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28"/>
                                        </p:tgtEl>
                                      </p:cBhvr>
                                    </p:animEffect>
                                    <p:set>
                                      <p:cBhvr>
                                        <p:cTn id="19" dur="1" fill="hold">
                                          <p:stCondLst>
                                            <p:cond delay="499"/>
                                          </p:stCondLst>
                                        </p:cTn>
                                        <p:tgtEl>
                                          <p:spTgt spid="2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75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1000"/>
                                        <p:tgtEl>
                                          <p:spTgt spid="2"/>
                                        </p:tgtEl>
                                      </p:cBhvr>
                                    </p:animEffect>
                                    <p:set>
                                      <p:cBhvr>
                                        <p:cTn id="29" dur="1" fill="hold">
                                          <p:stCondLst>
                                            <p:cond delay="999"/>
                                          </p:stCondLst>
                                        </p:cTn>
                                        <p:tgtEl>
                                          <p:spTgt spid="2"/>
                                        </p:tgtEl>
                                        <p:attrNameLst>
                                          <p:attrName>style.visibility</p:attrName>
                                        </p:attrNameLst>
                                      </p:cBhvr>
                                      <p:to>
                                        <p:strVal val="hidden"/>
                                      </p:to>
                                    </p:set>
                                  </p:childTnLst>
                                </p:cTn>
                              </p:par>
                              <p:par>
                                <p:cTn id="30" presetID="9" presetClass="exit" presetSubtype="0" fill="hold" grpId="0" nodeType="withEffect">
                                  <p:stCondLst>
                                    <p:cond delay="0"/>
                                  </p:stCondLst>
                                  <p:childTnLst>
                                    <p:animEffect transition="out" filter="dissolve">
                                      <p:cBhvr>
                                        <p:cTn id="31" dur="1000"/>
                                        <p:tgtEl>
                                          <p:spTgt spid="33"/>
                                        </p:tgtEl>
                                      </p:cBhvr>
                                    </p:animEffect>
                                    <p:set>
                                      <p:cBhvr>
                                        <p:cTn id="32" dur="1" fill="hold">
                                          <p:stCondLst>
                                            <p:cond delay="999"/>
                                          </p:stCondLst>
                                        </p:cTn>
                                        <p:tgtEl>
                                          <p:spTgt spid="33"/>
                                        </p:tgtEl>
                                        <p:attrNameLst>
                                          <p:attrName>style.visibility</p:attrName>
                                        </p:attrNameLst>
                                      </p:cBhvr>
                                      <p:to>
                                        <p:strVal val="hidden"/>
                                      </p:to>
                                    </p:set>
                                  </p:childTnLst>
                                </p:cTn>
                              </p:par>
                              <p:par>
                                <p:cTn id="33" presetID="9" presetClass="exit" presetSubtype="0" fill="hold" grpId="0" nodeType="withEffect">
                                  <p:stCondLst>
                                    <p:cond delay="0"/>
                                  </p:stCondLst>
                                  <p:childTnLst>
                                    <p:animEffect transition="out" filter="dissolve">
                                      <p:cBhvr>
                                        <p:cTn id="34" dur="1000"/>
                                        <p:tgtEl>
                                          <p:spTgt spid="34"/>
                                        </p:tgtEl>
                                      </p:cBhvr>
                                    </p:animEffect>
                                    <p:set>
                                      <p:cBhvr>
                                        <p:cTn id="35" dur="1" fill="hold">
                                          <p:stCondLst>
                                            <p:cond delay="999"/>
                                          </p:stCondLst>
                                        </p:cTn>
                                        <p:tgtEl>
                                          <p:spTgt spid="34"/>
                                        </p:tgtEl>
                                        <p:attrNameLst>
                                          <p:attrName>style.visibility</p:attrName>
                                        </p:attrNameLst>
                                      </p:cBhvr>
                                      <p:to>
                                        <p:strVal val="hidden"/>
                                      </p:to>
                                    </p:set>
                                  </p:childTnLst>
                                </p:cTn>
                              </p:par>
                              <p:par>
                                <p:cTn id="36" presetID="9" presetClass="exit" presetSubtype="0" fill="hold" grpId="0" nodeType="withEffect">
                                  <p:stCondLst>
                                    <p:cond delay="0"/>
                                  </p:stCondLst>
                                  <p:childTnLst>
                                    <p:animEffect transition="out" filter="dissolve">
                                      <p:cBhvr>
                                        <p:cTn id="37" dur="1000"/>
                                        <p:tgtEl>
                                          <p:spTgt spid="35"/>
                                        </p:tgtEl>
                                      </p:cBhvr>
                                    </p:animEffect>
                                    <p:set>
                                      <p:cBhvr>
                                        <p:cTn id="38" dur="1" fill="hold">
                                          <p:stCondLst>
                                            <p:cond delay="999"/>
                                          </p:stCondLst>
                                        </p:cTn>
                                        <p:tgtEl>
                                          <p:spTgt spid="35"/>
                                        </p:tgtEl>
                                        <p:attrNameLst>
                                          <p:attrName>style.visibility</p:attrName>
                                        </p:attrNameLst>
                                      </p:cBhvr>
                                      <p:to>
                                        <p:strVal val="hidden"/>
                                      </p:to>
                                    </p:set>
                                  </p:childTnLst>
                                </p:cTn>
                              </p:par>
                              <p:par>
                                <p:cTn id="39" presetID="9" presetClass="exit" presetSubtype="0" fill="hold" nodeType="withEffect">
                                  <p:stCondLst>
                                    <p:cond delay="0"/>
                                  </p:stCondLst>
                                  <p:childTnLst>
                                    <p:animEffect transition="out" filter="dissolve">
                                      <p:cBhvr>
                                        <p:cTn id="40" dur="1000"/>
                                        <p:tgtEl>
                                          <p:spTgt spid="36"/>
                                        </p:tgtEl>
                                      </p:cBhvr>
                                    </p:animEffect>
                                    <p:set>
                                      <p:cBhvr>
                                        <p:cTn id="41" dur="1" fill="hold">
                                          <p:stCondLst>
                                            <p:cond delay="9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1043001" y="5808518"/>
            <a:ext cx="1241714" cy="238991"/>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684807" y="1518100"/>
            <a:ext cx="7439857" cy="5047536"/>
          </a:xfrm>
          <a:prstGeom prst="rect">
            <a:avLst/>
          </a:prstGeom>
          <a:noFill/>
          <a:ln>
            <a:solidFill>
              <a:schemeClr val="bg1">
                <a:lumMod val="85000"/>
              </a:schemeClr>
            </a:solidFill>
          </a:ln>
        </p:spPr>
        <p:txBody>
          <a:bodyPr wrap="none" rtlCol="0">
            <a:spAutoFit/>
          </a:bodyPr>
          <a:lstStyle/>
          <a:p>
            <a:r>
              <a:rPr lang="pt-BR" sz="1400" b="1" dirty="0">
                <a:latin typeface="Consolas" panose="020B0609020204030204" pitchFamily="49" charset="0"/>
                <a:cs typeface="Consolas" panose="020B0609020204030204" pitchFamily="49" charset="0"/>
              </a:rPr>
              <a:t>No *excluir(No *inicio, </a:t>
            </a:r>
            <a:r>
              <a:rPr lang="pt-BR" sz="1400" b="1" dirty="0" err="1">
                <a:latin typeface="Consolas" panose="020B0609020204030204" pitchFamily="49" charset="0"/>
                <a:cs typeface="Consolas" panose="020B0609020204030204" pitchFamily="49" charset="0"/>
              </a:rPr>
              <a:t>int</a:t>
            </a:r>
            <a:r>
              <a:rPr lang="pt-BR" sz="1400" b="1" dirty="0">
                <a:latin typeface="Consolas" panose="020B0609020204030204" pitchFamily="49" charset="0"/>
                <a:cs typeface="Consolas" panose="020B0609020204030204" pitchFamily="49" charset="0"/>
              </a:rPr>
              <a:t> num</a:t>
            </a:r>
            <a:r>
              <a:rPr lang="pt-BR" sz="1400" b="1" dirty="0" smtClean="0">
                <a:latin typeface="Consolas" panose="020B0609020204030204" pitchFamily="49" charset="0"/>
                <a:cs typeface="Consolas" panose="020B0609020204030204" pitchFamily="49" charset="0"/>
              </a:rPr>
              <a:t>){</a:t>
            </a:r>
            <a:endParaRPr lang="pt-BR" sz="1400" b="1" dirty="0">
              <a:latin typeface="Consolas" panose="020B0609020204030204" pitchFamily="49" charset="0"/>
              <a:cs typeface="Consolas" panose="020B0609020204030204" pitchFamily="49" charset="0"/>
            </a:endParaRPr>
          </a:p>
          <a:p>
            <a:r>
              <a:rPr lang="pt-BR" sz="1400" b="1" dirty="0">
                <a:latin typeface="Consolas" panose="020B0609020204030204" pitchFamily="49" charset="0"/>
                <a:cs typeface="Consolas" panose="020B0609020204030204" pitchFamily="49" charset="0"/>
              </a:rPr>
              <a:t>    </a:t>
            </a:r>
            <a:r>
              <a:rPr lang="pt-BR" sz="1400" b="1" dirty="0" smtClean="0">
                <a:latin typeface="Consolas" panose="020B0609020204030204" pitchFamily="49" charset="0"/>
                <a:cs typeface="Consolas" panose="020B0609020204030204" pitchFamily="49" charset="0"/>
              </a:rPr>
              <a:t>No </a:t>
            </a:r>
            <a:r>
              <a:rPr lang="pt-BR" sz="1400" b="1" dirty="0">
                <a:latin typeface="Consolas" panose="020B0609020204030204" pitchFamily="49" charset="0"/>
                <a:cs typeface="Consolas" panose="020B0609020204030204" pitchFamily="49" charset="0"/>
              </a:rPr>
              <a:t>*</a:t>
            </a:r>
            <a:r>
              <a:rPr lang="pt-BR" sz="1400" b="1" dirty="0" err="1">
                <a:latin typeface="Consolas" panose="020B0609020204030204" pitchFamily="49" charset="0"/>
                <a:cs typeface="Consolas" panose="020B0609020204030204" pitchFamily="49" charset="0"/>
              </a:rPr>
              <a:t>aux</a:t>
            </a:r>
            <a:r>
              <a:rPr lang="pt-BR" sz="1400" b="1" dirty="0">
                <a:latin typeface="Consolas" panose="020B0609020204030204" pitchFamily="49" charset="0"/>
                <a:cs typeface="Consolas" panose="020B0609020204030204" pitchFamily="49" charset="0"/>
              </a:rPr>
              <a:t>, *</a:t>
            </a:r>
            <a:r>
              <a:rPr lang="pt-BR" sz="1400" b="1" dirty="0" err="1">
                <a:latin typeface="Consolas" panose="020B0609020204030204" pitchFamily="49" charset="0"/>
                <a:cs typeface="Consolas" panose="020B0609020204030204" pitchFamily="49" charset="0"/>
              </a:rPr>
              <a:t>aux_ant</a:t>
            </a:r>
            <a:r>
              <a:rPr lang="pt-BR" sz="1400" b="1" dirty="0">
                <a:latin typeface="Consolas" panose="020B0609020204030204" pitchFamily="49" charset="0"/>
                <a:cs typeface="Consolas" panose="020B0609020204030204" pitchFamily="49" charset="0"/>
              </a:rPr>
              <a:t>;</a:t>
            </a:r>
          </a:p>
          <a:p>
            <a:endParaRPr lang="pt-BR" sz="1400" b="1" dirty="0">
              <a:latin typeface="Consolas" panose="020B0609020204030204" pitchFamily="49" charset="0"/>
              <a:cs typeface="Consolas" panose="020B0609020204030204" pitchFamily="49" charset="0"/>
            </a:endParaRPr>
          </a:p>
          <a:p>
            <a:r>
              <a:rPr lang="pt-BR" sz="1400" b="1" dirty="0">
                <a:latin typeface="Consolas" panose="020B0609020204030204" pitchFamily="49" charset="0"/>
                <a:cs typeface="Consolas" panose="020B0609020204030204" pitchFamily="49" charset="0"/>
              </a:rPr>
              <a:t>   </a:t>
            </a:r>
            <a:r>
              <a:rPr lang="pt-BR" sz="1400" b="1" dirty="0" smtClean="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 </a:t>
            </a:r>
            <a:r>
              <a:rPr lang="pt-BR" sz="1400" b="1" dirty="0">
                <a:latin typeface="Consolas" panose="020B0609020204030204" pitchFamily="49" charset="0"/>
                <a:cs typeface="Consolas" panose="020B0609020204030204" pitchFamily="49" charset="0"/>
              </a:rPr>
              <a:t>= inicio;</a:t>
            </a:r>
          </a:p>
          <a:p>
            <a:r>
              <a:rPr lang="pt-BR" sz="1400" b="1" dirty="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aux_ant</a:t>
            </a:r>
            <a:r>
              <a:rPr lang="pt-BR" sz="1400" b="1" dirty="0" smtClean="0">
                <a:latin typeface="Consolas" panose="020B0609020204030204" pitchFamily="49" charset="0"/>
                <a:cs typeface="Consolas" panose="020B0609020204030204" pitchFamily="49" charset="0"/>
              </a:rPr>
              <a:t> </a:t>
            </a:r>
            <a:r>
              <a:rPr lang="pt-BR" sz="1400" b="1" dirty="0">
                <a:latin typeface="Consolas" panose="020B0609020204030204" pitchFamily="49" charset="0"/>
                <a:cs typeface="Consolas" panose="020B0609020204030204" pitchFamily="49" charset="0"/>
              </a:rPr>
              <a:t>= NULL</a:t>
            </a:r>
            <a:r>
              <a:rPr lang="pt-BR" sz="1400" b="1" dirty="0" smtClean="0">
                <a:latin typeface="Consolas" panose="020B0609020204030204" pitchFamily="49" charset="0"/>
                <a:cs typeface="Consolas" panose="020B0609020204030204" pitchFamily="49" charset="0"/>
              </a:rPr>
              <a:t>;</a:t>
            </a:r>
          </a:p>
          <a:p>
            <a:endParaRPr lang="pt-BR" sz="1400" b="1" dirty="0">
              <a:latin typeface="Consolas" panose="020B0609020204030204" pitchFamily="49" charset="0"/>
              <a:cs typeface="Consolas" panose="020B0609020204030204" pitchFamily="49" charset="0"/>
            </a:endParaRPr>
          </a:p>
          <a:p>
            <a:r>
              <a:rPr lang="pt-BR" sz="1400" b="1" dirty="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while</a:t>
            </a:r>
            <a:r>
              <a:rPr lang="pt-BR" sz="1400" b="1" dirty="0" smtClean="0">
                <a:latin typeface="Consolas" panose="020B0609020204030204" pitchFamily="49" charset="0"/>
                <a:cs typeface="Consolas" panose="020B0609020204030204" pitchFamily="49" charset="0"/>
              </a:rPr>
              <a:t>(</a:t>
            </a:r>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 </a:t>
            </a:r>
            <a:r>
              <a:rPr lang="pt-BR" sz="1400" b="1" dirty="0">
                <a:latin typeface="Consolas" panose="020B0609020204030204" pitchFamily="49" charset="0"/>
                <a:cs typeface="Consolas" panose="020B0609020204030204" pitchFamily="49" charset="0"/>
              </a:rPr>
              <a:t>!= NULL &amp;&amp; </a:t>
            </a:r>
            <a:r>
              <a:rPr lang="pt-BR" sz="1400" b="1" dirty="0" err="1">
                <a:latin typeface="Consolas" panose="020B0609020204030204" pitchFamily="49" charset="0"/>
                <a:cs typeface="Consolas" panose="020B0609020204030204" pitchFamily="49" charset="0"/>
              </a:rPr>
              <a:t>aux</a:t>
            </a:r>
            <a:r>
              <a:rPr lang="pt-BR" sz="1400" b="1" dirty="0">
                <a:latin typeface="Consolas" panose="020B0609020204030204" pitchFamily="49" charset="0"/>
                <a:cs typeface="Consolas" panose="020B0609020204030204" pitchFamily="49" charset="0"/>
              </a:rPr>
              <a:t>-&gt;</a:t>
            </a:r>
            <a:r>
              <a:rPr lang="pt-BR" sz="1400" b="1" dirty="0" err="1">
                <a:latin typeface="Consolas" panose="020B0609020204030204" pitchFamily="49" charset="0"/>
                <a:cs typeface="Consolas" panose="020B0609020204030204" pitchFamily="49" charset="0"/>
              </a:rPr>
              <a:t>info</a:t>
            </a:r>
            <a:r>
              <a:rPr lang="pt-BR" sz="1400" b="1" dirty="0">
                <a:latin typeface="Consolas" panose="020B0609020204030204" pitchFamily="49" charset="0"/>
                <a:cs typeface="Consolas" panose="020B0609020204030204" pitchFamily="49" charset="0"/>
              </a:rPr>
              <a:t> != num</a:t>
            </a:r>
            <a:r>
              <a:rPr lang="pt-BR" sz="1400" b="1" dirty="0" smtClean="0">
                <a:latin typeface="Consolas" panose="020B0609020204030204" pitchFamily="49" charset="0"/>
                <a:cs typeface="Consolas" panose="020B0609020204030204" pitchFamily="49" charset="0"/>
              </a:rPr>
              <a:t>){ </a:t>
            </a:r>
            <a:r>
              <a:rPr lang="pt-BR" sz="1400" b="1" dirty="0" smtClean="0">
                <a:solidFill>
                  <a:schemeClr val="accent6">
                    <a:lumMod val="75000"/>
                  </a:schemeClr>
                </a:solidFill>
                <a:latin typeface="Consolas" panose="020B0609020204030204" pitchFamily="49" charset="0"/>
                <a:cs typeface="Consolas" panose="020B0609020204030204" pitchFamily="49" charset="0"/>
              </a:rPr>
              <a:t>//procurar nó a ser excluído</a:t>
            </a:r>
            <a:endParaRPr lang="pt-BR" sz="1400" b="1" dirty="0">
              <a:solidFill>
                <a:schemeClr val="accent6">
                  <a:lumMod val="75000"/>
                </a:schemeClr>
              </a:solidFill>
              <a:latin typeface="Consolas" panose="020B0609020204030204" pitchFamily="49" charset="0"/>
              <a:cs typeface="Consolas" panose="020B0609020204030204" pitchFamily="49" charset="0"/>
            </a:endParaRPr>
          </a:p>
          <a:p>
            <a:r>
              <a:rPr lang="pt-BR" sz="1400" b="1" dirty="0">
                <a:latin typeface="Consolas" panose="020B0609020204030204" pitchFamily="49" charset="0"/>
                <a:cs typeface="Consolas" panose="020B0609020204030204" pitchFamily="49" charset="0"/>
              </a:rPr>
              <a:t>    </a:t>
            </a:r>
            <a:r>
              <a:rPr lang="pt-BR" sz="1400" b="1" dirty="0" smtClean="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aux_ant</a:t>
            </a:r>
            <a:r>
              <a:rPr lang="pt-BR" sz="1400" b="1" dirty="0" smtClean="0">
                <a:latin typeface="Consolas" panose="020B0609020204030204" pitchFamily="49" charset="0"/>
                <a:cs typeface="Consolas" panose="020B0609020204030204" pitchFamily="49" charset="0"/>
              </a:rPr>
              <a:t> </a:t>
            </a:r>
            <a:r>
              <a:rPr lang="pt-BR" sz="1400" b="1" dirty="0">
                <a:latin typeface="Consolas" panose="020B0609020204030204" pitchFamily="49" charset="0"/>
                <a:cs typeface="Consolas" panose="020B0609020204030204" pitchFamily="49" charset="0"/>
              </a:rPr>
              <a:t>= </a:t>
            </a:r>
            <a:r>
              <a:rPr lang="pt-BR" sz="1400" b="1" dirty="0" err="1">
                <a:latin typeface="Consolas" panose="020B0609020204030204" pitchFamily="49" charset="0"/>
                <a:cs typeface="Consolas" panose="020B0609020204030204" pitchFamily="49" charset="0"/>
              </a:rPr>
              <a:t>aux</a:t>
            </a:r>
            <a:r>
              <a:rPr lang="pt-BR" sz="1400" b="1" dirty="0">
                <a:latin typeface="Consolas" panose="020B0609020204030204" pitchFamily="49" charset="0"/>
                <a:cs typeface="Consolas" panose="020B0609020204030204" pitchFamily="49" charset="0"/>
              </a:rPr>
              <a:t>;</a:t>
            </a:r>
          </a:p>
          <a:p>
            <a:r>
              <a:rPr lang="pt-BR" sz="1400" b="1" dirty="0">
                <a:latin typeface="Consolas" panose="020B0609020204030204" pitchFamily="49" charset="0"/>
                <a:cs typeface="Consolas" panose="020B0609020204030204" pitchFamily="49" charset="0"/>
              </a:rPr>
              <a:t>    </a:t>
            </a:r>
            <a:r>
              <a:rPr lang="pt-BR" sz="1400" b="1" dirty="0" smtClean="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 </a:t>
            </a:r>
            <a:r>
              <a:rPr lang="pt-BR" sz="1400" b="1" dirty="0">
                <a:latin typeface="Consolas" panose="020B0609020204030204" pitchFamily="49" charset="0"/>
                <a:cs typeface="Consolas" panose="020B0609020204030204" pitchFamily="49" charset="0"/>
              </a:rPr>
              <a:t>= </a:t>
            </a:r>
            <a:r>
              <a:rPr lang="pt-BR" sz="1400" b="1" dirty="0" err="1">
                <a:latin typeface="Consolas" panose="020B0609020204030204" pitchFamily="49" charset="0"/>
                <a:cs typeface="Consolas" panose="020B0609020204030204" pitchFamily="49" charset="0"/>
              </a:rPr>
              <a:t>aux</a:t>
            </a:r>
            <a:r>
              <a:rPr lang="pt-BR" sz="1400" b="1" dirty="0">
                <a:latin typeface="Consolas" panose="020B0609020204030204" pitchFamily="49" charset="0"/>
                <a:cs typeface="Consolas" panose="020B0609020204030204" pitchFamily="49" charset="0"/>
              </a:rPr>
              <a:t>-&gt;</a:t>
            </a:r>
            <a:r>
              <a:rPr lang="pt-BR" sz="1400" b="1" dirty="0" err="1">
                <a:latin typeface="Consolas" panose="020B0609020204030204" pitchFamily="49" charset="0"/>
                <a:cs typeface="Consolas" panose="020B0609020204030204" pitchFamily="49" charset="0"/>
              </a:rPr>
              <a:t>prox</a:t>
            </a:r>
            <a:r>
              <a:rPr lang="pt-BR" sz="1400" b="1" dirty="0">
                <a:latin typeface="Consolas" panose="020B0609020204030204" pitchFamily="49" charset="0"/>
                <a:cs typeface="Consolas" panose="020B0609020204030204" pitchFamily="49" charset="0"/>
              </a:rPr>
              <a:t>;</a:t>
            </a:r>
          </a:p>
          <a:p>
            <a:r>
              <a:rPr lang="pt-BR" sz="1400" b="1" dirty="0">
                <a:latin typeface="Consolas" panose="020B0609020204030204" pitchFamily="49" charset="0"/>
                <a:cs typeface="Consolas" panose="020B0609020204030204" pitchFamily="49" charset="0"/>
              </a:rPr>
              <a:t>    </a:t>
            </a:r>
            <a:r>
              <a:rPr lang="pt-BR" sz="1400" b="1" dirty="0" smtClean="0">
                <a:latin typeface="Consolas" panose="020B0609020204030204" pitchFamily="49" charset="0"/>
                <a:cs typeface="Consolas" panose="020B0609020204030204" pitchFamily="49" charset="0"/>
              </a:rPr>
              <a:t>}</a:t>
            </a:r>
          </a:p>
          <a:p>
            <a:r>
              <a:rPr lang="pt-BR" sz="1400" b="1" dirty="0" smtClean="0">
                <a:latin typeface="Consolas" panose="020B0609020204030204" pitchFamily="49" charset="0"/>
                <a:cs typeface="Consolas" panose="020B0609020204030204" pitchFamily="49" charset="0"/>
              </a:rPr>
              <a:t>    </a:t>
            </a:r>
            <a:r>
              <a:rPr lang="pt-BR" sz="1400" b="1" dirty="0" err="1">
                <a:latin typeface="Consolas" panose="020B0609020204030204" pitchFamily="49" charset="0"/>
                <a:cs typeface="Consolas" panose="020B0609020204030204" pitchFamily="49" charset="0"/>
              </a:rPr>
              <a:t>if</a:t>
            </a:r>
            <a:r>
              <a:rPr lang="pt-BR" sz="1400" b="1" dirty="0">
                <a:latin typeface="Consolas" panose="020B0609020204030204" pitchFamily="49" charset="0"/>
                <a:cs typeface="Consolas" panose="020B0609020204030204" pitchFamily="49" charset="0"/>
              </a:rPr>
              <a:t>(</a:t>
            </a:r>
            <a:r>
              <a:rPr lang="pt-BR" sz="1400" b="1" dirty="0" err="1">
                <a:latin typeface="Consolas" panose="020B0609020204030204" pitchFamily="49" charset="0"/>
                <a:cs typeface="Consolas" panose="020B0609020204030204" pitchFamily="49" charset="0"/>
              </a:rPr>
              <a:t>aux</a:t>
            </a:r>
            <a:r>
              <a:rPr lang="pt-BR" sz="1400" b="1" dirty="0">
                <a:latin typeface="Consolas" panose="020B0609020204030204" pitchFamily="49" charset="0"/>
                <a:cs typeface="Consolas" panose="020B0609020204030204" pitchFamily="49" charset="0"/>
              </a:rPr>
              <a:t> == NULL)</a:t>
            </a:r>
          </a:p>
          <a:p>
            <a:r>
              <a:rPr lang="pt-BR" sz="1400" b="1" dirty="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return</a:t>
            </a:r>
            <a:r>
              <a:rPr lang="pt-BR" sz="1400" b="1" dirty="0" smtClean="0">
                <a:latin typeface="Consolas" panose="020B0609020204030204" pitchFamily="49" charset="0"/>
                <a:cs typeface="Consolas" panose="020B0609020204030204" pitchFamily="49" charset="0"/>
              </a:rPr>
              <a:t> </a:t>
            </a:r>
            <a:r>
              <a:rPr lang="pt-BR" sz="1400" b="1" dirty="0">
                <a:latin typeface="Consolas" panose="020B0609020204030204" pitchFamily="49" charset="0"/>
                <a:cs typeface="Consolas" panose="020B0609020204030204" pitchFamily="49" charset="0"/>
              </a:rPr>
              <a:t>inicio; </a:t>
            </a:r>
            <a:r>
              <a:rPr lang="pt-BR" sz="1400" b="1" dirty="0">
                <a:solidFill>
                  <a:schemeClr val="accent6">
                    <a:lumMod val="75000"/>
                  </a:schemeClr>
                </a:solidFill>
                <a:latin typeface="Consolas" panose="020B0609020204030204" pitchFamily="49" charset="0"/>
                <a:cs typeface="Consolas" panose="020B0609020204030204" pitchFamily="49" charset="0"/>
              </a:rPr>
              <a:t>//</a:t>
            </a:r>
            <a:r>
              <a:rPr lang="pt-BR" sz="1400" b="1" dirty="0" err="1">
                <a:solidFill>
                  <a:schemeClr val="accent6">
                    <a:lumMod val="75000"/>
                  </a:schemeClr>
                </a:solidFill>
                <a:latin typeface="Consolas" panose="020B0609020204030204" pitchFamily="49" charset="0"/>
                <a:cs typeface="Consolas" panose="020B0609020204030204" pitchFamily="49" charset="0"/>
              </a:rPr>
              <a:t>nao</a:t>
            </a:r>
            <a:r>
              <a:rPr lang="pt-BR" sz="1400" b="1" dirty="0">
                <a:solidFill>
                  <a:schemeClr val="accent6">
                    <a:lumMod val="75000"/>
                  </a:schemeClr>
                </a:solidFill>
                <a:latin typeface="Consolas" panose="020B0609020204030204" pitchFamily="49" charset="0"/>
                <a:cs typeface="Consolas" panose="020B0609020204030204" pitchFamily="49" charset="0"/>
              </a:rPr>
              <a:t> encontrou o elemento. </a:t>
            </a:r>
            <a:r>
              <a:rPr lang="pt-BR" sz="1400" b="1" dirty="0" smtClean="0">
                <a:solidFill>
                  <a:schemeClr val="accent6">
                    <a:lumMod val="75000"/>
                  </a:schemeClr>
                </a:solidFill>
                <a:latin typeface="Consolas" panose="020B0609020204030204" pitchFamily="49" charset="0"/>
                <a:cs typeface="Consolas" panose="020B0609020204030204" pitchFamily="49" charset="0"/>
              </a:rPr>
              <a:t>Início </a:t>
            </a:r>
            <a:r>
              <a:rPr lang="pt-BR" sz="1400" b="1" dirty="0">
                <a:solidFill>
                  <a:schemeClr val="accent6">
                    <a:lumMod val="75000"/>
                  </a:schemeClr>
                </a:solidFill>
                <a:latin typeface="Consolas" panose="020B0609020204030204" pitchFamily="49" charset="0"/>
                <a:cs typeface="Consolas" panose="020B0609020204030204" pitchFamily="49" charset="0"/>
              </a:rPr>
              <a:t>permanece o mesmo</a:t>
            </a:r>
          </a:p>
          <a:p>
            <a:endParaRPr lang="pt-BR" sz="1400" b="1" dirty="0">
              <a:latin typeface="Consolas" panose="020B0609020204030204" pitchFamily="49" charset="0"/>
              <a:cs typeface="Consolas" panose="020B0609020204030204" pitchFamily="49" charset="0"/>
            </a:endParaRPr>
          </a:p>
          <a:p>
            <a:r>
              <a:rPr lang="pt-BR" sz="1400" b="1" dirty="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if</a:t>
            </a:r>
            <a:r>
              <a:rPr lang="pt-BR" sz="1400" b="1" dirty="0" smtClean="0">
                <a:latin typeface="Consolas" panose="020B0609020204030204" pitchFamily="49" charset="0"/>
                <a:cs typeface="Consolas" panose="020B0609020204030204" pitchFamily="49" charset="0"/>
              </a:rPr>
              <a:t>(</a:t>
            </a:r>
            <a:r>
              <a:rPr lang="pt-BR" sz="1400" b="1" dirty="0" err="1" smtClean="0">
                <a:latin typeface="Consolas" panose="020B0609020204030204" pitchFamily="49" charset="0"/>
                <a:cs typeface="Consolas" panose="020B0609020204030204" pitchFamily="49" charset="0"/>
              </a:rPr>
              <a:t>aux_ant</a:t>
            </a:r>
            <a:r>
              <a:rPr lang="pt-BR" sz="1400" b="1" dirty="0" smtClean="0">
                <a:latin typeface="Consolas" panose="020B0609020204030204" pitchFamily="49" charset="0"/>
                <a:cs typeface="Consolas" panose="020B0609020204030204" pitchFamily="49" charset="0"/>
              </a:rPr>
              <a:t> </a:t>
            </a:r>
            <a:r>
              <a:rPr lang="pt-BR" sz="1400" b="1" dirty="0">
                <a:latin typeface="Consolas" panose="020B0609020204030204" pitchFamily="49" charset="0"/>
                <a:cs typeface="Consolas" panose="020B0609020204030204" pitchFamily="49" charset="0"/>
              </a:rPr>
              <a:t>== NULL</a:t>
            </a:r>
            <a:r>
              <a:rPr lang="pt-BR" sz="1400" b="1" dirty="0" smtClean="0">
                <a:latin typeface="Consolas" panose="020B0609020204030204" pitchFamily="49" charset="0"/>
                <a:cs typeface="Consolas" panose="020B0609020204030204" pitchFamily="49" charset="0"/>
              </a:rPr>
              <a:t>){  </a:t>
            </a:r>
            <a:r>
              <a:rPr lang="pt-BR" sz="1400" b="1" dirty="0" smtClean="0">
                <a:solidFill>
                  <a:schemeClr val="accent6">
                    <a:lumMod val="75000"/>
                  </a:schemeClr>
                </a:solidFill>
                <a:latin typeface="Consolas" panose="020B0609020204030204" pitchFamily="49" charset="0"/>
                <a:cs typeface="Consolas" panose="020B0609020204030204" pitchFamily="49" charset="0"/>
              </a:rPr>
              <a:t>//</a:t>
            </a:r>
            <a:r>
              <a:rPr lang="pt-BR" sz="1400" b="1" dirty="0">
                <a:solidFill>
                  <a:schemeClr val="accent6">
                    <a:lumMod val="75000"/>
                  </a:schemeClr>
                </a:solidFill>
                <a:latin typeface="Consolas" panose="020B0609020204030204" pitchFamily="49" charset="0"/>
                <a:cs typeface="Consolas" panose="020B0609020204030204" pitchFamily="49" charset="0"/>
              </a:rPr>
              <a:t>Excluir primeiro No</a:t>
            </a:r>
          </a:p>
          <a:p>
            <a:r>
              <a:rPr lang="pt-BR" sz="1400" b="1" dirty="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 </a:t>
            </a:r>
            <a:r>
              <a:rPr lang="pt-BR" sz="1400" b="1" dirty="0">
                <a:latin typeface="Consolas" panose="020B0609020204030204" pitchFamily="49" charset="0"/>
                <a:cs typeface="Consolas" panose="020B0609020204030204" pitchFamily="49" charset="0"/>
              </a:rPr>
              <a:t>= </a:t>
            </a:r>
            <a:r>
              <a:rPr lang="pt-BR" sz="1400" b="1" dirty="0" err="1">
                <a:latin typeface="Consolas" panose="020B0609020204030204" pitchFamily="49" charset="0"/>
                <a:cs typeface="Consolas" panose="020B0609020204030204" pitchFamily="49" charset="0"/>
              </a:rPr>
              <a:t>aux</a:t>
            </a:r>
            <a:r>
              <a:rPr lang="pt-BR" sz="1400" b="1" dirty="0">
                <a:latin typeface="Consolas" panose="020B0609020204030204" pitchFamily="49" charset="0"/>
                <a:cs typeface="Consolas" panose="020B0609020204030204" pitchFamily="49" charset="0"/>
              </a:rPr>
              <a:t>-&gt;</a:t>
            </a:r>
            <a:r>
              <a:rPr lang="pt-BR" sz="1400" b="1" dirty="0" err="1">
                <a:latin typeface="Consolas" panose="020B0609020204030204" pitchFamily="49" charset="0"/>
                <a:cs typeface="Consolas" panose="020B0609020204030204" pitchFamily="49" charset="0"/>
              </a:rPr>
              <a:t>prox</a:t>
            </a:r>
            <a:r>
              <a:rPr lang="pt-BR" sz="1400" b="1" dirty="0">
                <a:latin typeface="Consolas" panose="020B0609020204030204" pitchFamily="49" charset="0"/>
                <a:cs typeface="Consolas" panose="020B0609020204030204" pitchFamily="49" charset="0"/>
              </a:rPr>
              <a:t>;</a:t>
            </a:r>
          </a:p>
          <a:p>
            <a:r>
              <a:rPr lang="pt-BR" sz="1400" b="1" dirty="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return</a:t>
            </a:r>
            <a:r>
              <a:rPr lang="pt-BR" sz="1400" b="1" dirty="0" smtClean="0">
                <a:latin typeface="Consolas" panose="020B0609020204030204" pitchFamily="49" charset="0"/>
                <a:cs typeface="Consolas" panose="020B0609020204030204" pitchFamily="49" charset="0"/>
              </a:rPr>
              <a:t> </a:t>
            </a:r>
            <a:r>
              <a:rPr lang="pt-BR" sz="1400" b="1" dirty="0" err="1">
                <a:latin typeface="Consolas" panose="020B0609020204030204" pitchFamily="49" charset="0"/>
                <a:cs typeface="Consolas" panose="020B0609020204030204" pitchFamily="49" charset="0"/>
              </a:rPr>
              <a:t>aux</a:t>
            </a:r>
            <a:r>
              <a:rPr lang="pt-BR" sz="1400" b="1" dirty="0">
                <a:latin typeface="Consolas" panose="020B0609020204030204" pitchFamily="49" charset="0"/>
                <a:cs typeface="Consolas" panose="020B0609020204030204" pitchFamily="49" charset="0"/>
              </a:rPr>
              <a:t>;</a:t>
            </a:r>
          </a:p>
          <a:p>
            <a:r>
              <a:rPr lang="pt-BR" sz="1400" b="1" dirty="0">
                <a:latin typeface="Consolas" panose="020B0609020204030204" pitchFamily="49" charset="0"/>
                <a:cs typeface="Consolas" panose="020B0609020204030204" pitchFamily="49" charset="0"/>
              </a:rPr>
              <a:t>    </a:t>
            </a:r>
            <a:r>
              <a:rPr lang="pt-BR" sz="1400" b="1" dirty="0" smtClean="0">
                <a:latin typeface="Consolas" panose="020B0609020204030204" pitchFamily="49" charset="0"/>
                <a:cs typeface="Consolas" panose="020B0609020204030204" pitchFamily="49" charset="0"/>
              </a:rPr>
              <a:t>}</a:t>
            </a:r>
            <a:endParaRPr lang="pt-BR" sz="1400" b="1" dirty="0">
              <a:latin typeface="Consolas" panose="020B0609020204030204" pitchFamily="49" charset="0"/>
              <a:cs typeface="Consolas" panose="020B0609020204030204" pitchFamily="49" charset="0"/>
            </a:endParaRPr>
          </a:p>
          <a:p>
            <a:r>
              <a:rPr lang="pt-BR" sz="1400" b="1" dirty="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else</a:t>
            </a:r>
            <a:r>
              <a:rPr lang="pt-BR" sz="1400" b="1" dirty="0" smtClean="0">
                <a:latin typeface="Consolas" panose="020B0609020204030204" pitchFamily="49" charset="0"/>
                <a:cs typeface="Consolas" panose="020B0609020204030204" pitchFamily="49" charset="0"/>
              </a:rPr>
              <a:t>{ </a:t>
            </a:r>
            <a:r>
              <a:rPr lang="pt-BR" sz="1400" b="1" dirty="0" smtClean="0">
                <a:solidFill>
                  <a:schemeClr val="accent6">
                    <a:lumMod val="75000"/>
                  </a:schemeClr>
                </a:solidFill>
                <a:latin typeface="Consolas" panose="020B0609020204030204" pitchFamily="49" charset="0"/>
                <a:cs typeface="Consolas" panose="020B0609020204030204" pitchFamily="49" charset="0"/>
              </a:rPr>
              <a:t>//Excluir No que não seja o início</a:t>
            </a:r>
          </a:p>
          <a:p>
            <a:r>
              <a:rPr lang="pt-BR" sz="1400" b="1" dirty="0" smtClean="0">
                <a:latin typeface="Consolas" panose="020B0609020204030204" pitchFamily="49" charset="0"/>
                <a:cs typeface="Consolas" panose="020B0609020204030204" pitchFamily="49" charset="0"/>
              </a:rPr>
              <a:t>         </a:t>
            </a:r>
            <a:r>
              <a:rPr lang="pt-BR" sz="1400" b="1" dirty="0" err="1">
                <a:latin typeface="Consolas" panose="020B0609020204030204" pitchFamily="49" charset="0"/>
                <a:cs typeface="Consolas" panose="020B0609020204030204" pitchFamily="49" charset="0"/>
              </a:rPr>
              <a:t>aux_ant</a:t>
            </a:r>
            <a:r>
              <a:rPr lang="pt-BR" sz="1400" b="1" dirty="0">
                <a:latin typeface="Consolas" panose="020B0609020204030204" pitchFamily="49" charset="0"/>
                <a:cs typeface="Consolas" panose="020B0609020204030204" pitchFamily="49" charset="0"/>
              </a:rPr>
              <a:t>-&gt;</a:t>
            </a:r>
            <a:r>
              <a:rPr lang="pt-BR" sz="1400" b="1" dirty="0" err="1">
                <a:latin typeface="Consolas" panose="020B0609020204030204" pitchFamily="49" charset="0"/>
                <a:cs typeface="Consolas" panose="020B0609020204030204" pitchFamily="49" charset="0"/>
              </a:rPr>
              <a:t>prox</a:t>
            </a:r>
            <a:r>
              <a:rPr lang="pt-BR" sz="1400" b="1" dirty="0">
                <a:latin typeface="Consolas" panose="020B0609020204030204" pitchFamily="49" charset="0"/>
                <a:cs typeface="Consolas" panose="020B0609020204030204" pitchFamily="49" charset="0"/>
              </a:rPr>
              <a:t> = </a:t>
            </a:r>
            <a:r>
              <a:rPr lang="pt-BR" sz="1400" b="1" dirty="0" err="1">
                <a:latin typeface="Consolas" panose="020B0609020204030204" pitchFamily="49" charset="0"/>
                <a:cs typeface="Consolas" panose="020B0609020204030204" pitchFamily="49" charset="0"/>
              </a:rPr>
              <a:t>aux</a:t>
            </a:r>
            <a:r>
              <a:rPr lang="pt-BR" sz="1400" b="1" dirty="0">
                <a:latin typeface="Consolas" panose="020B0609020204030204" pitchFamily="49" charset="0"/>
                <a:cs typeface="Consolas" panose="020B0609020204030204" pitchFamily="49" charset="0"/>
              </a:rPr>
              <a:t>-&gt;</a:t>
            </a:r>
            <a:r>
              <a:rPr lang="pt-BR" sz="1400" b="1" dirty="0" err="1">
                <a:latin typeface="Consolas" panose="020B0609020204030204" pitchFamily="49" charset="0"/>
                <a:cs typeface="Consolas" panose="020B0609020204030204" pitchFamily="49" charset="0"/>
              </a:rPr>
              <a:t>prox</a:t>
            </a:r>
            <a:r>
              <a:rPr lang="pt-BR" sz="1400" b="1" dirty="0">
                <a:latin typeface="Consolas" panose="020B0609020204030204" pitchFamily="49" charset="0"/>
                <a:cs typeface="Consolas" panose="020B0609020204030204" pitchFamily="49" charset="0"/>
              </a:rPr>
              <a:t>;</a:t>
            </a:r>
          </a:p>
          <a:p>
            <a:r>
              <a:rPr lang="pt-BR" sz="1400" b="1" dirty="0">
                <a:latin typeface="Consolas" panose="020B0609020204030204" pitchFamily="49" charset="0"/>
                <a:cs typeface="Consolas" panose="020B0609020204030204" pitchFamily="49" charset="0"/>
              </a:rPr>
              <a:t>    </a:t>
            </a:r>
            <a:r>
              <a:rPr lang="pt-BR" sz="1400" b="1" dirty="0" smtClean="0">
                <a:latin typeface="Consolas" panose="020B0609020204030204" pitchFamily="49" charset="0"/>
                <a:cs typeface="Consolas" panose="020B0609020204030204" pitchFamily="49" charset="0"/>
              </a:rPr>
              <a:t>}</a:t>
            </a:r>
            <a:endParaRPr lang="pt-BR" sz="1400" b="1" dirty="0">
              <a:latin typeface="Consolas" panose="020B0609020204030204" pitchFamily="49" charset="0"/>
              <a:cs typeface="Consolas" panose="020B0609020204030204" pitchFamily="49" charset="0"/>
            </a:endParaRPr>
          </a:p>
          <a:p>
            <a:r>
              <a:rPr lang="pt-BR" sz="1400" b="1" dirty="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free</a:t>
            </a:r>
            <a:r>
              <a:rPr lang="pt-BR" sz="1400" b="1" dirty="0" smtClean="0">
                <a:latin typeface="Consolas" panose="020B0609020204030204" pitchFamily="49" charset="0"/>
                <a:cs typeface="Consolas" panose="020B0609020204030204" pitchFamily="49" charset="0"/>
              </a:rPr>
              <a:t>(</a:t>
            </a:r>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a:t>
            </a:r>
            <a:endParaRPr lang="pt-BR" sz="1400" b="1" dirty="0">
              <a:latin typeface="Consolas" panose="020B0609020204030204" pitchFamily="49" charset="0"/>
              <a:cs typeface="Consolas" panose="020B0609020204030204" pitchFamily="49" charset="0"/>
            </a:endParaRPr>
          </a:p>
          <a:p>
            <a:r>
              <a:rPr lang="pt-BR" sz="1400" b="1" dirty="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return</a:t>
            </a:r>
            <a:r>
              <a:rPr lang="pt-BR" sz="1400" b="1" dirty="0" smtClean="0">
                <a:latin typeface="Consolas" panose="020B0609020204030204" pitchFamily="49" charset="0"/>
                <a:cs typeface="Consolas" panose="020B0609020204030204" pitchFamily="49" charset="0"/>
              </a:rPr>
              <a:t> </a:t>
            </a:r>
            <a:r>
              <a:rPr lang="pt-BR" sz="1400" b="1" dirty="0">
                <a:latin typeface="Consolas" panose="020B0609020204030204" pitchFamily="49" charset="0"/>
                <a:cs typeface="Consolas" panose="020B0609020204030204" pitchFamily="49" charset="0"/>
              </a:rPr>
              <a:t>inicio; //se chegou aqui </a:t>
            </a:r>
            <a:r>
              <a:rPr lang="pt-BR" sz="1400" b="1" dirty="0" err="1">
                <a:latin typeface="Consolas" panose="020B0609020204030204" pitchFamily="49" charset="0"/>
                <a:cs typeface="Consolas" panose="020B0609020204030204" pitchFamily="49" charset="0"/>
              </a:rPr>
              <a:t>nao</a:t>
            </a:r>
            <a:r>
              <a:rPr lang="pt-BR" sz="1400" b="1" dirty="0">
                <a:latin typeface="Consolas" panose="020B0609020204030204" pitchFamily="49" charset="0"/>
                <a:cs typeface="Consolas" panose="020B0609020204030204" pitchFamily="49" charset="0"/>
              </a:rPr>
              <a:t> alterou o No </a:t>
            </a:r>
            <a:r>
              <a:rPr lang="pt-BR" sz="1400" b="1" dirty="0" smtClean="0">
                <a:latin typeface="Consolas" panose="020B0609020204030204" pitchFamily="49" charset="0"/>
                <a:cs typeface="Consolas" panose="020B0609020204030204" pitchFamily="49" charset="0"/>
              </a:rPr>
              <a:t>inicio</a:t>
            </a:r>
          </a:p>
          <a:p>
            <a:r>
              <a:rPr lang="pt-BR" sz="1400" b="1" dirty="0" smtClean="0">
                <a:latin typeface="Consolas" panose="020B0609020204030204" pitchFamily="49" charset="0"/>
                <a:cs typeface="Consolas" panose="020B0609020204030204" pitchFamily="49" charset="0"/>
              </a:rPr>
              <a:t>}</a:t>
            </a:r>
            <a:endParaRPr lang="pt-BR" sz="1400" b="1" dirty="0">
              <a:latin typeface="Consolas" panose="020B0609020204030204" pitchFamily="49" charset="0"/>
              <a:cs typeface="Consolas" panose="020B0609020204030204" pitchFamily="49" charset="0"/>
            </a:endParaRPr>
          </a:p>
        </p:txBody>
      </p:sp>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Lista Encadeada - Exclusão</a:t>
            </a:r>
            <a:endParaRPr lang="pt-BR" sz="3600" dirty="0">
              <a:solidFill>
                <a:schemeClr val="bg1"/>
              </a:solidFill>
              <a:latin typeface="Century Gothic" panose="020B0502020202020204" pitchFamily="34" charset="0"/>
            </a:endParaRPr>
          </a:p>
        </p:txBody>
      </p:sp>
      <p:cxnSp>
        <p:nvCxnSpPr>
          <p:cNvPr id="10" name="Conector de seta reta 9"/>
          <p:cNvCxnSpPr>
            <a:stCxn id="8" idx="3"/>
          </p:cNvCxnSpPr>
          <p:nvPr/>
        </p:nvCxnSpPr>
        <p:spPr>
          <a:xfrm>
            <a:off x="2284715" y="5928014"/>
            <a:ext cx="4896000" cy="519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7260330" y="5576948"/>
            <a:ext cx="1705993" cy="584775"/>
          </a:xfrm>
          <a:prstGeom prst="rect">
            <a:avLst/>
          </a:prstGeom>
          <a:noFill/>
        </p:spPr>
        <p:txBody>
          <a:bodyPr wrap="square" rtlCol="0">
            <a:spAutoFit/>
          </a:bodyPr>
          <a:lstStyle/>
          <a:p>
            <a:pPr algn="ctr"/>
            <a:r>
              <a:rPr lang="pt-BR" sz="1600" b="1" dirty="0" err="1" smtClean="0"/>
              <a:t>Desaloca</a:t>
            </a:r>
            <a:r>
              <a:rPr lang="pt-BR" sz="1600" b="1" dirty="0" smtClean="0"/>
              <a:t> o No apontado por </a:t>
            </a:r>
            <a:r>
              <a:rPr lang="pt-BR" sz="1600" b="1" dirty="0" err="1" smtClean="0"/>
              <a:t>aux</a:t>
            </a:r>
            <a:endParaRPr lang="pt-BR" sz="1600" b="1" dirty="0"/>
          </a:p>
        </p:txBody>
      </p:sp>
      <p:sp>
        <p:nvSpPr>
          <p:cNvPr id="9" name="CaixaDeTexto 8"/>
          <p:cNvSpPr txBox="1"/>
          <p:nvPr/>
        </p:nvSpPr>
        <p:spPr>
          <a:xfrm>
            <a:off x="335977" y="1503933"/>
            <a:ext cx="367473" cy="5047536"/>
          </a:xfrm>
          <a:prstGeom prst="rect">
            <a:avLst/>
          </a:prstGeom>
          <a:solidFill>
            <a:schemeClr val="accent4">
              <a:lumMod val="60000"/>
              <a:lumOff val="40000"/>
            </a:schemeClr>
          </a:solidFill>
        </p:spPr>
        <p:txBody>
          <a:bodyPr wrap="none" rtlCol="0">
            <a:spAutoFit/>
          </a:bodyPr>
          <a:lstStyle/>
          <a:p>
            <a:pPr algn="r"/>
            <a:r>
              <a:rPr lang="pt-BR" sz="1400" dirty="0" smtClean="0"/>
              <a:t>1</a:t>
            </a:r>
          </a:p>
          <a:p>
            <a:pPr algn="r"/>
            <a:r>
              <a:rPr lang="pt-BR" sz="1400" dirty="0" smtClean="0"/>
              <a:t>2</a:t>
            </a:r>
          </a:p>
          <a:p>
            <a:pPr algn="r"/>
            <a:r>
              <a:rPr lang="pt-BR" sz="1400" dirty="0" smtClean="0"/>
              <a:t>3</a:t>
            </a:r>
          </a:p>
          <a:p>
            <a:pPr algn="r"/>
            <a:r>
              <a:rPr lang="pt-BR" sz="1400" dirty="0" smtClean="0"/>
              <a:t>4</a:t>
            </a:r>
          </a:p>
          <a:p>
            <a:pPr algn="r"/>
            <a:r>
              <a:rPr lang="pt-BR" sz="1400" dirty="0" smtClean="0"/>
              <a:t>5</a:t>
            </a:r>
          </a:p>
          <a:p>
            <a:pPr algn="r"/>
            <a:r>
              <a:rPr lang="pt-BR" sz="1400" dirty="0" smtClean="0"/>
              <a:t>6</a:t>
            </a:r>
          </a:p>
          <a:p>
            <a:pPr algn="r"/>
            <a:r>
              <a:rPr lang="pt-BR" sz="1400" dirty="0" smtClean="0"/>
              <a:t>7</a:t>
            </a:r>
          </a:p>
          <a:p>
            <a:pPr algn="r"/>
            <a:r>
              <a:rPr lang="pt-BR" sz="1400" dirty="0" smtClean="0"/>
              <a:t>8</a:t>
            </a:r>
          </a:p>
          <a:p>
            <a:pPr algn="r"/>
            <a:r>
              <a:rPr lang="pt-BR" sz="1400" dirty="0" smtClean="0"/>
              <a:t>9</a:t>
            </a:r>
          </a:p>
          <a:p>
            <a:pPr algn="r"/>
            <a:r>
              <a:rPr lang="pt-BR" sz="1400" dirty="0" smtClean="0"/>
              <a:t>10</a:t>
            </a:r>
          </a:p>
          <a:p>
            <a:pPr algn="r"/>
            <a:r>
              <a:rPr lang="pt-BR" sz="1400" dirty="0" smtClean="0"/>
              <a:t>11</a:t>
            </a:r>
          </a:p>
          <a:p>
            <a:pPr algn="r"/>
            <a:r>
              <a:rPr lang="pt-BR" sz="1400" dirty="0" smtClean="0"/>
              <a:t>12</a:t>
            </a:r>
          </a:p>
          <a:p>
            <a:pPr algn="r"/>
            <a:r>
              <a:rPr lang="pt-BR" sz="1400" dirty="0" smtClean="0"/>
              <a:t>13</a:t>
            </a:r>
          </a:p>
          <a:p>
            <a:pPr algn="r"/>
            <a:r>
              <a:rPr lang="pt-BR" sz="1400" dirty="0" smtClean="0"/>
              <a:t>14</a:t>
            </a:r>
          </a:p>
          <a:p>
            <a:pPr algn="r"/>
            <a:r>
              <a:rPr lang="pt-BR" sz="1400" dirty="0" smtClean="0"/>
              <a:t>15</a:t>
            </a:r>
          </a:p>
          <a:p>
            <a:pPr algn="r"/>
            <a:r>
              <a:rPr lang="pt-BR" sz="1400" dirty="0" smtClean="0"/>
              <a:t>16</a:t>
            </a:r>
          </a:p>
          <a:p>
            <a:pPr algn="r"/>
            <a:r>
              <a:rPr lang="pt-BR" sz="1400" dirty="0" smtClean="0"/>
              <a:t>17</a:t>
            </a:r>
          </a:p>
          <a:p>
            <a:pPr algn="r"/>
            <a:r>
              <a:rPr lang="pt-BR" sz="1400" dirty="0" smtClean="0"/>
              <a:t>18</a:t>
            </a:r>
          </a:p>
          <a:p>
            <a:pPr algn="r"/>
            <a:r>
              <a:rPr lang="pt-BR" sz="1400" dirty="0" smtClean="0"/>
              <a:t>19</a:t>
            </a:r>
          </a:p>
          <a:p>
            <a:pPr algn="r"/>
            <a:r>
              <a:rPr lang="pt-BR" sz="1400" dirty="0" smtClean="0"/>
              <a:t>20</a:t>
            </a:r>
          </a:p>
          <a:p>
            <a:pPr algn="r"/>
            <a:r>
              <a:rPr lang="pt-BR" sz="1400" dirty="0" smtClean="0"/>
              <a:t>21</a:t>
            </a:r>
          </a:p>
          <a:p>
            <a:pPr algn="r"/>
            <a:r>
              <a:rPr lang="pt-BR" sz="1400" dirty="0" smtClean="0"/>
              <a:t>22</a:t>
            </a:r>
          </a:p>
          <a:p>
            <a:pPr algn="r"/>
            <a:r>
              <a:rPr lang="pt-BR" sz="1400" dirty="0" smtClean="0"/>
              <a:t>23</a:t>
            </a:r>
            <a:endParaRPr lang="pt-BR" sz="1400" dirty="0"/>
          </a:p>
        </p:txBody>
      </p:sp>
    </p:spTree>
    <p:extLst>
      <p:ext uri="{BB962C8B-B14F-4D97-AF65-F5344CB8AC3E}">
        <p14:creationId xmlns:p14="http://schemas.microsoft.com/office/powerpoint/2010/main" val="2859814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28650" y="1549020"/>
            <a:ext cx="7886700" cy="4627943"/>
          </a:xfrm>
        </p:spPr>
        <p:txBody>
          <a:bodyPr>
            <a:normAutofit/>
          </a:bodyPr>
          <a:lstStyle/>
          <a:p>
            <a:r>
              <a:rPr lang="pt-BR" dirty="0"/>
              <a:t>Nesta aula</a:t>
            </a:r>
          </a:p>
          <a:p>
            <a:pPr lvl="1"/>
            <a:r>
              <a:rPr lang="pt-BR" dirty="0" smtClean="0"/>
              <a:t>Revisão sobre ponteiros;</a:t>
            </a:r>
            <a:br>
              <a:rPr lang="pt-BR" dirty="0" smtClean="0"/>
            </a:br>
            <a:endParaRPr lang="pt-BR" dirty="0"/>
          </a:p>
          <a:p>
            <a:pPr lvl="1"/>
            <a:r>
              <a:rPr lang="pt-BR" dirty="0" smtClean="0"/>
              <a:t>Diferenças </a:t>
            </a:r>
            <a:r>
              <a:rPr lang="pt-BR" dirty="0"/>
              <a:t>entre estruturas de dados estáticas e dinâmicas</a:t>
            </a:r>
            <a:r>
              <a:rPr lang="pt-BR" dirty="0" smtClean="0"/>
              <a:t>;</a:t>
            </a:r>
            <a:br>
              <a:rPr lang="pt-BR" dirty="0" smtClean="0"/>
            </a:br>
            <a:endParaRPr lang="pt-BR" dirty="0" smtClean="0"/>
          </a:p>
          <a:p>
            <a:pPr lvl="1"/>
            <a:r>
              <a:rPr lang="pt-BR" dirty="0"/>
              <a:t>Conceitos e implementação de listas encadeadas</a:t>
            </a:r>
            <a:r>
              <a:rPr lang="pt-BR" dirty="0" smtClean="0"/>
              <a:t>;</a:t>
            </a:r>
            <a:br>
              <a:rPr lang="pt-BR" dirty="0" smtClean="0"/>
            </a:br>
            <a:endParaRPr lang="pt-BR" dirty="0"/>
          </a:p>
          <a:p>
            <a:pPr lvl="1"/>
            <a:r>
              <a:rPr lang="pt-BR" dirty="0"/>
              <a:t>Manipulação dos elementos que compõe a lista </a:t>
            </a:r>
            <a:r>
              <a:rPr lang="pt-BR" dirty="0" smtClean="0"/>
              <a:t>encadeada.</a:t>
            </a:r>
          </a:p>
          <a:p>
            <a:endParaRPr lang="pt-BR" dirty="0"/>
          </a:p>
        </p:txBody>
      </p:sp>
      <p:sp>
        <p:nvSpPr>
          <p:cNvPr id="5" name="Retângulo 4"/>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Estrutura de dados dinâmicos</a:t>
            </a:r>
            <a:endParaRPr lang="pt-BR" sz="3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206442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a:spLocks noGrp="1"/>
          </p:cNvSpPr>
          <p:nvPr>
            <p:ph type="title"/>
          </p:nvPr>
        </p:nvSpPr>
        <p:spPr>
          <a:xfrm>
            <a:off x="628650" y="81788"/>
            <a:ext cx="7886700" cy="1325563"/>
          </a:xfrm>
        </p:spPr>
        <p:txBody>
          <a:bodyPr>
            <a:normAutofit/>
          </a:bodyPr>
          <a:lstStyle/>
          <a:p>
            <a:pPr algn="ctr"/>
            <a:r>
              <a:rPr lang="pt-BR" sz="3600" dirty="0" smtClean="0">
                <a:solidFill>
                  <a:schemeClr val="bg1"/>
                </a:solidFill>
                <a:latin typeface="Century Gothic" panose="020B0502020202020204" pitchFamily="34" charset="0"/>
              </a:rPr>
              <a:t>Lista Encadeada:</a:t>
            </a:r>
            <a:br>
              <a:rPr lang="pt-BR" sz="3600" dirty="0" smtClean="0">
                <a:solidFill>
                  <a:schemeClr val="bg1"/>
                </a:solidFill>
                <a:latin typeface="Century Gothic" panose="020B0502020202020204" pitchFamily="34" charset="0"/>
              </a:rPr>
            </a:br>
            <a:r>
              <a:rPr lang="pt-BR" sz="3600" dirty="0" smtClean="0">
                <a:solidFill>
                  <a:schemeClr val="bg1"/>
                </a:solidFill>
                <a:latin typeface="Century Gothic" panose="020B0502020202020204" pitchFamily="34" charset="0"/>
              </a:rPr>
              <a:t>Liberar memória alocada</a:t>
            </a:r>
            <a:endParaRPr lang="pt-BR" sz="3600" dirty="0">
              <a:solidFill>
                <a:schemeClr val="bg1"/>
              </a:solidFill>
              <a:latin typeface="Century Gothic" panose="020B0502020202020204" pitchFamily="34" charset="0"/>
            </a:endParaRPr>
          </a:p>
        </p:txBody>
      </p:sp>
      <p:sp>
        <p:nvSpPr>
          <p:cNvPr id="6" name="CaixaDeTexto 5"/>
          <p:cNvSpPr txBox="1"/>
          <p:nvPr/>
        </p:nvSpPr>
        <p:spPr>
          <a:xfrm>
            <a:off x="2975174" y="1549020"/>
            <a:ext cx="3329758" cy="2031325"/>
          </a:xfrm>
          <a:prstGeom prst="rect">
            <a:avLst/>
          </a:prstGeom>
          <a:noFill/>
          <a:ln>
            <a:solidFill>
              <a:schemeClr val="bg1">
                <a:lumMod val="85000"/>
              </a:schemeClr>
            </a:solidFill>
          </a:ln>
        </p:spPr>
        <p:txBody>
          <a:bodyPr wrap="none" rtlCol="0">
            <a:spAutoFit/>
          </a:bodyPr>
          <a:lstStyle/>
          <a:p>
            <a:r>
              <a:rPr lang="pt-BR" sz="1400" b="1" dirty="0" err="1">
                <a:latin typeface="Consolas" panose="020B0609020204030204" pitchFamily="49" charset="0"/>
                <a:cs typeface="Consolas" panose="020B0609020204030204" pitchFamily="49" charset="0"/>
              </a:rPr>
              <a:t>v</a:t>
            </a:r>
            <a:r>
              <a:rPr lang="pt-BR" sz="1400" b="1" dirty="0" err="1" smtClean="0">
                <a:latin typeface="Consolas" panose="020B0609020204030204" pitchFamily="49" charset="0"/>
                <a:cs typeface="Consolas" panose="020B0609020204030204" pitchFamily="49" charset="0"/>
              </a:rPr>
              <a:t>oid</a:t>
            </a:r>
            <a:r>
              <a:rPr lang="pt-BR" sz="1400" b="1" dirty="0" smtClean="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desalocar</a:t>
            </a:r>
            <a:r>
              <a:rPr lang="pt-BR" sz="1400" b="1" dirty="0" smtClean="0">
                <a:latin typeface="Consolas" panose="020B0609020204030204" pitchFamily="49" charset="0"/>
                <a:cs typeface="Consolas" panose="020B0609020204030204" pitchFamily="49" charset="0"/>
              </a:rPr>
              <a:t>(No </a:t>
            </a:r>
            <a:r>
              <a:rPr lang="pt-BR" sz="1400" b="1" dirty="0">
                <a:latin typeface="Consolas" panose="020B0609020204030204" pitchFamily="49" charset="0"/>
                <a:cs typeface="Consolas" panose="020B0609020204030204" pitchFamily="49" charset="0"/>
              </a:rPr>
              <a:t>*</a:t>
            </a:r>
            <a:r>
              <a:rPr lang="pt-BR" sz="1400" b="1" dirty="0" smtClean="0">
                <a:latin typeface="Consolas" panose="020B0609020204030204" pitchFamily="49" charset="0"/>
                <a:cs typeface="Consolas" panose="020B0609020204030204" pitchFamily="49" charset="0"/>
              </a:rPr>
              <a:t>inicio){</a:t>
            </a:r>
          </a:p>
          <a:p>
            <a:pPr lvl="1"/>
            <a:r>
              <a:rPr lang="pt-BR" sz="1400" b="1" dirty="0" smtClean="0">
                <a:latin typeface="Consolas" panose="020B0609020204030204" pitchFamily="49" charset="0"/>
                <a:cs typeface="Consolas" panose="020B0609020204030204" pitchFamily="49" charset="0"/>
              </a:rPr>
              <a:t>No</a:t>
            </a:r>
            <a:r>
              <a:rPr lang="pt-BR" sz="1400" b="1" dirty="0">
                <a:latin typeface="Consolas" panose="020B0609020204030204" pitchFamily="49" charset="0"/>
                <a:cs typeface="Consolas" panose="020B0609020204030204" pitchFamily="49" charset="0"/>
              </a:rPr>
              <a:t>* </a:t>
            </a:r>
            <a:r>
              <a:rPr lang="pt-BR" sz="1400" b="1" dirty="0" err="1">
                <a:latin typeface="Consolas" panose="020B0609020204030204" pitchFamily="49" charset="0"/>
                <a:cs typeface="Consolas" panose="020B0609020204030204" pitchFamily="49" charset="0"/>
              </a:rPr>
              <a:t>aux</a:t>
            </a:r>
            <a:r>
              <a:rPr lang="pt-BR" sz="1400" b="1" dirty="0">
                <a:latin typeface="Consolas" panose="020B0609020204030204" pitchFamily="49" charset="0"/>
                <a:cs typeface="Consolas" panose="020B0609020204030204" pitchFamily="49" charset="0"/>
              </a:rPr>
              <a:t>;</a:t>
            </a:r>
          </a:p>
          <a:p>
            <a:pPr lvl="1"/>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 </a:t>
            </a:r>
            <a:r>
              <a:rPr lang="pt-BR" sz="1400" b="1" dirty="0">
                <a:latin typeface="Consolas" panose="020B0609020204030204" pitchFamily="49" charset="0"/>
                <a:cs typeface="Consolas" panose="020B0609020204030204" pitchFamily="49" charset="0"/>
              </a:rPr>
              <a:t>= inicio;</a:t>
            </a:r>
          </a:p>
          <a:p>
            <a:pPr lvl="1"/>
            <a:r>
              <a:rPr lang="pt-BR" sz="1400" b="1" dirty="0" err="1" smtClean="0">
                <a:latin typeface="Consolas" panose="020B0609020204030204" pitchFamily="49" charset="0"/>
                <a:cs typeface="Consolas" panose="020B0609020204030204" pitchFamily="49" charset="0"/>
              </a:rPr>
              <a:t>while</a:t>
            </a:r>
            <a:r>
              <a:rPr lang="pt-BR" sz="1400" b="1" dirty="0" smtClean="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 != NULL){</a:t>
            </a:r>
            <a:endParaRPr lang="pt-BR" sz="1400" b="1" dirty="0">
              <a:latin typeface="Consolas" panose="020B0609020204030204" pitchFamily="49" charset="0"/>
              <a:cs typeface="Consolas" panose="020B0609020204030204" pitchFamily="49" charset="0"/>
            </a:endParaRPr>
          </a:p>
          <a:p>
            <a:pPr lvl="1"/>
            <a:r>
              <a:rPr lang="pt-BR" sz="1400" b="1" dirty="0">
                <a:latin typeface="Consolas" panose="020B0609020204030204" pitchFamily="49" charset="0"/>
                <a:cs typeface="Consolas" panose="020B0609020204030204" pitchFamily="49" charset="0"/>
              </a:rPr>
              <a:t>     </a:t>
            </a:r>
            <a:r>
              <a:rPr lang="pt-BR" sz="1400" b="1" dirty="0" smtClean="0">
                <a:latin typeface="Consolas" panose="020B0609020204030204" pitchFamily="49" charset="0"/>
                <a:cs typeface="Consolas" panose="020B0609020204030204" pitchFamily="49" charset="0"/>
              </a:rPr>
              <a:t>inicio </a:t>
            </a:r>
            <a:r>
              <a:rPr lang="pt-BR" sz="1400" b="1" dirty="0">
                <a:latin typeface="Consolas" panose="020B0609020204030204" pitchFamily="49" charset="0"/>
                <a:cs typeface="Consolas" panose="020B0609020204030204" pitchFamily="49" charset="0"/>
              </a:rPr>
              <a:t>= inicio-&gt;</a:t>
            </a:r>
            <a:r>
              <a:rPr lang="pt-BR" sz="1400" b="1" dirty="0" err="1">
                <a:latin typeface="Consolas" panose="020B0609020204030204" pitchFamily="49" charset="0"/>
                <a:cs typeface="Consolas" panose="020B0609020204030204" pitchFamily="49" charset="0"/>
              </a:rPr>
              <a:t>prox</a:t>
            </a:r>
            <a:r>
              <a:rPr lang="pt-BR" sz="1400" b="1" dirty="0">
                <a:latin typeface="Consolas" panose="020B0609020204030204" pitchFamily="49" charset="0"/>
                <a:cs typeface="Consolas" panose="020B0609020204030204" pitchFamily="49" charset="0"/>
              </a:rPr>
              <a:t>;</a:t>
            </a:r>
          </a:p>
          <a:p>
            <a:pPr lvl="1"/>
            <a:r>
              <a:rPr lang="pt-BR" sz="1400" b="1" dirty="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free</a:t>
            </a:r>
            <a:r>
              <a:rPr lang="pt-BR" sz="1400" b="1" dirty="0" smtClean="0">
                <a:latin typeface="Consolas" panose="020B0609020204030204" pitchFamily="49" charset="0"/>
                <a:cs typeface="Consolas" panose="020B0609020204030204" pitchFamily="49" charset="0"/>
              </a:rPr>
              <a:t>(</a:t>
            </a:r>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a:t>
            </a:r>
            <a:endParaRPr lang="pt-BR" sz="1400" b="1" dirty="0">
              <a:latin typeface="Consolas" panose="020B0609020204030204" pitchFamily="49" charset="0"/>
              <a:cs typeface="Consolas" panose="020B0609020204030204" pitchFamily="49" charset="0"/>
            </a:endParaRPr>
          </a:p>
          <a:p>
            <a:pPr lvl="1"/>
            <a:r>
              <a:rPr lang="pt-BR" sz="1400" b="1" dirty="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 </a:t>
            </a:r>
            <a:r>
              <a:rPr lang="pt-BR" sz="1400" b="1" dirty="0">
                <a:latin typeface="Consolas" panose="020B0609020204030204" pitchFamily="49" charset="0"/>
                <a:cs typeface="Consolas" panose="020B0609020204030204" pitchFamily="49" charset="0"/>
              </a:rPr>
              <a:t>= inicio;</a:t>
            </a:r>
          </a:p>
          <a:p>
            <a:pPr lvl="1"/>
            <a:r>
              <a:rPr lang="pt-BR" sz="1400" b="1" dirty="0" smtClean="0">
                <a:latin typeface="Consolas" panose="020B0609020204030204" pitchFamily="49" charset="0"/>
                <a:cs typeface="Consolas" panose="020B0609020204030204" pitchFamily="49" charset="0"/>
              </a:rPr>
              <a:t>}    </a:t>
            </a:r>
          </a:p>
          <a:p>
            <a:r>
              <a:rPr lang="pt-BR" sz="1400" b="1" dirty="0" smtClean="0">
                <a:latin typeface="Consolas" panose="020B0609020204030204" pitchFamily="49" charset="0"/>
                <a:cs typeface="Consolas" panose="020B0609020204030204" pitchFamily="49" charset="0"/>
              </a:rPr>
              <a:t>}</a:t>
            </a:r>
            <a:endParaRPr lang="pt-BR" sz="1400" b="1" dirty="0">
              <a:latin typeface="Consolas" panose="020B0609020204030204" pitchFamily="49" charset="0"/>
              <a:cs typeface="Consolas" panose="020B0609020204030204" pitchFamily="49" charset="0"/>
            </a:endParaRPr>
          </a:p>
        </p:txBody>
      </p:sp>
      <p:sp>
        <p:nvSpPr>
          <p:cNvPr id="9" name="CaixaDeTexto 8"/>
          <p:cNvSpPr txBox="1"/>
          <p:nvPr/>
        </p:nvSpPr>
        <p:spPr>
          <a:xfrm>
            <a:off x="2699136" y="1575373"/>
            <a:ext cx="276038" cy="2031325"/>
          </a:xfrm>
          <a:prstGeom prst="rect">
            <a:avLst/>
          </a:prstGeom>
          <a:solidFill>
            <a:schemeClr val="accent4">
              <a:lumMod val="60000"/>
              <a:lumOff val="40000"/>
            </a:schemeClr>
          </a:solidFill>
        </p:spPr>
        <p:txBody>
          <a:bodyPr wrap="none" rtlCol="0">
            <a:spAutoFit/>
          </a:bodyPr>
          <a:lstStyle/>
          <a:p>
            <a:pPr algn="r"/>
            <a:r>
              <a:rPr lang="pt-BR" sz="1400" dirty="0" smtClean="0"/>
              <a:t>1</a:t>
            </a:r>
          </a:p>
          <a:p>
            <a:pPr algn="r"/>
            <a:r>
              <a:rPr lang="pt-BR" sz="1400" dirty="0" smtClean="0"/>
              <a:t>2</a:t>
            </a:r>
          </a:p>
          <a:p>
            <a:pPr algn="r"/>
            <a:r>
              <a:rPr lang="pt-BR" sz="1400" dirty="0" smtClean="0"/>
              <a:t>3</a:t>
            </a:r>
          </a:p>
          <a:p>
            <a:pPr algn="r"/>
            <a:r>
              <a:rPr lang="pt-BR" sz="1400" dirty="0" smtClean="0"/>
              <a:t>4</a:t>
            </a:r>
          </a:p>
          <a:p>
            <a:pPr algn="r"/>
            <a:r>
              <a:rPr lang="pt-BR" sz="1400" dirty="0" smtClean="0"/>
              <a:t>5</a:t>
            </a:r>
          </a:p>
          <a:p>
            <a:pPr algn="r"/>
            <a:r>
              <a:rPr lang="pt-BR" sz="1400" dirty="0" smtClean="0"/>
              <a:t>6</a:t>
            </a:r>
          </a:p>
          <a:p>
            <a:pPr algn="r"/>
            <a:r>
              <a:rPr lang="pt-BR" sz="1400" dirty="0" smtClean="0"/>
              <a:t>7</a:t>
            </a:r>
          </a:p>
          <a:p>
            <a:pPr algn="r"/>
            <a:r>
              <a:rPr lang="pt-BR" sz="1400" dirty="0" smtClean="0"/>
              <a:t>8</a:t>
            </a:r>
          </a:p>
          <a:p>
            <a:pPr algn="r"/>
            <a:r>
              <a:rPr lang="pt-BR" sz="1400" dirty="0" smtClean="0"/>
              <a:t>9</a:t>
            </a:r>
          </a:p>
        </p:txBody>
      </p:sp>
      <p:cxnSp>
        <p:nvCxnSpPr>
          <p:cNvPr id="12" name="Conector em curva 11"/>
          <p:cNvCxnSpPr/>
          <p:nvPr/>
        </p:nvCxnSpPr>
        <p:spPr>
          <a:xfrm flipV="1">
            <a:off x="1962038" y="5460557"/>
            <a:ext cx="988738" cy="322995"/>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Retângulo 12"/>
          <p:cNvSpPr/>
          <p:nvPr/>
        </p:nvSpPr>
        <p:spPr>
          <a:xfrm>
            <a:off x="4171271" y="5202438"/>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3</a:t>
            </a:r>
          </a:p>
        </p:txBody>
      </p:sp>
      <p:sp>
        <p:nvSpPr>
          <p:cNvPr id="14" name="Retângulo 13"/>
          <p:cNvSpPr/>
          <p:nvPr/>
        </p:nvSpPr>
        <p:spPr>
          <a:xfrm>
            <a:off x="4589220" y="5211652"/>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p:nvSpPr>
        <p:spPr>
          <a:xfrm>
            <a:off x="2951333" y="5210694"/>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5</a:t>
            </a:r>
            <a:endParaRPr lang="pt-BR" sz="1600" dirty="0"/>
          </a:p>
        </p:txBody>
      </p:sp>
      <p:sp>
        <p:nvSpPr>
          <p:cNvPr id="16" name="Retângulo 15"/>
          <p:cNvSpPr/>
          <p:nvPr/>
        </p:nvSpPr>
        <p:spPr>
          <a:xfrm>
            <a:off x="3309906" y="5208033"/>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Elipse 16"/>
          <p:cNvSpPr/>
          <p:nvPr/>
        </p:nvSpPr>
        <p:spPr>
          <a:xfrm>
            <a:off x="3494485" y="5405607"/>
            <a:ext cx="64888" cy="648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de seta reta 17"/>
          <p:cNvCxnSpPr/>
          <p:nvPr/>
        </p:nvCxnSpPr>
        <p:spPr>
          <a:xfrm>
            <a:off x="3571002" y="5437519"/>
            <a:ext cx="545344" cy="6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6692272" y="5196477"/>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1</a:t>
            </a:r>
            <a:endParaRPr lang="pt-BR" sz="1600" dirty="0"/>
          </a:p>
        </p:txBody>
      </p:sp>
      <p:sp>
        <p:nvSpPr>
          <p:cNvPr id="20" name="Retângulo 19"/>
          <p:cNvSpPr/>
          <p:nvPr/>
        </p:nvSpPr>
        <p:spPr>
          <a:xfrm>
            <a:off x="7145846" y="5193816"/>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21" name="Grupo 20"/>
          <p:cNvGrpSpPr/>
          <p:nvPr/>
        </p:nvGrpSpPr>
        <p:grpSpPr>
          <a:xfrm>
            <a:off x="7283175" y="5380635"/>
            <a:ext cx="503872" cy="506129"/>
            <a:chOff x="2760844" y="4844780"/>
            <a:chExt cx="540437" cy="542858"/>
          </a:xfrm>
        </p:grpSpPr>
        <p:grpSp>
          <p:nvGrpSpPr>
            <p:cNvPr id="22" name="Grupo 21"/>
            <p:cNvGrpSpPr/>
            <p:nvPr/>
          </p:nvGrpSpPr>
          <p:grpSpPr>
            <a:xfrm>
              <a:off x="2869281" y="5276936"/>
              <a:ext cx="432000" cy="110702"/>
              <a:chOff x="7740339" y="5950722"/>
              <a:chExt cx="432000" cy="110702"/>
            </a:xfrm>
          </p:grpSpPr>
          <p:cxnSp>
            <p:nvCxnSpPr>
              <p:cNvPr id="26" name="Conector reto 25"/>
              <p:cNvCxnSpPr/>
              <p:nvPr/>
            </p:nvCxnSpPr>
            <p:spPr>
              <a:xfrm>
                <a:off x="7740339" y="5950722"/>
                <a:ext cx="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a:off x="7796094" y="6006479"/>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a:off x="7885302" y="6061424"/>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Conector de seta reta 22"/>
            <p:cNvCxnSpPr/>
            <p:nvPr/>
          </p:nvCxnSpPr>
          <p:spPr>
            <a:xfrm>
              <a:off x="3099083" y="4896453"/>
              <a:ext cx="0" cy="380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Elipse 23"/>
            <p:cNvSpPr/>
            <p:nvPr/>
          </p:nvSpPr>
          <p:spPr>
            <a:xfrm>
              <a:off x="2760844" y="4844780"/>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5" name="Conector reto 24"/>
            <p:cNvCxnSpPr>
              <a:stCxn id="24" idx="6"/>
            </p:cNvCxnSpPr>
            <p:nvPr/>
          </p:nvCxnSpPr>
          <p:spPr>
            <a:xfrm>
              <a:off x="2857023" y="4894961"/>
              <a:ext cx="24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Elipse 28"/>
          <p:cNvSpPr/>
          <p:nvPr/>
        </p:nvSpPr>
        <p:spPr>
          <a:xfrm>
            <a:off x="4746878" y="5406050"/>
            <a:ext cx="64888" cy="648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0" name="Conector de seta reta 29"/>
          <p:cNvCxnSpPr/>
          <p:nvPr/>
        </p:nvCxnSpPr>
        <p:spPr>
          <a:xfrm flipV="1">
            <a:off x="4827470" y="5448503"/>
            <a:ext cx="576000" cy="1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1252151" y="5597655"/>
            <a:ext cx="696024" cy="369332"/>
          </a:xfrm>
          <a:prstGeom prst="rect">
            <a:avLst/>
          </a:prstGeom>
          <a:noFill/>
        </p:spPr>
        <p:txBody>
          <a:bodyPr wrap="none" rtlCol="0">
            <a:spAutoFit/>
          </a:bodyPr>
          <a:lstStyle/>
          <a:p>
            <a:r>
              <a:rPr lang="pt-BR" b="1" dirty="0" smtClean="0"/>
              <a:t>inicio</a:t>
            </a:r>
            <a:endParaRPr lang="pt-BR" b="1" dirty="0"/>
          </a:p>
        </p:txBody>
      </p:sp>
      <p:sp>
        <p:nvSpPr>
          <p:cNvPr id="38" name="Retângulo 37"/>
          <p:cNvSpPr/>
          <p:nvPr/>
        </p:nvSpPr>
        <p:spPr>
          <a:xfrm>
            <a:off x="5428240" y="5193816"/>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p>
        </p:txBody>
      </p:sp>
      <p:sp>
        <p:nvSpPr>
          <p:cNvPr id="39" name="Retângulo 38"/>
          <p:cNvSpPr/>
          <p:nvPr/>
        </p:nvSpPr>
        <p:spPr>
          <a:xfrm>
            <a:off x="5846189" y="5203030"/>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Elipse 39"/>
          <p:cNvSpPr/>
          <p:nvPr/>
        </p:nvSpPr>
        <p:spPr>
          <a:xfrm>
            <a:off x="6003847" y="5397428"/>
            <a:ext cx="64888" cy="648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1" name="Conector de seta reta 40"/>
          <p:cNvCxnSpPr/>
          <p:nvPr/>
        </p:nvCxnSpPr>
        <p:spPr>
          <a:xfrm flipV="1">
            <a:off x="6084439" y="5439881"/>
            <a:ext cx="576000" cy="1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de seta reta 6"/>
          <p:cNvCxnSpPr/>
          <p:nvPr/>
        </p:nvCxnSpPr>
        <p:spPr>
          <a:xfrm>
            <a:off x="2343147" y="4743447"/>
            <a:ext cx="521901" cy="350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aixaDeTexto 42"/>
          <p:cNvSpPr txBox="1"/>
          <p:nvPr/>
        </p:nvSpPr>
        <p:spPr>
          <a:xfrm>
            <a:off x="1826659" y="4374115"/>
            <a:ext cx="516488" cy="369332"/>
          </a:xfrm>
          <a:prstGeom prst="rect">
            <a:avLst/>
          </a:prstGeom>
          <a:noFill/>
        </p:spPr>
        <p:txBody>
          <a:bodyPr wrap="none" rtlCol="0">
            <a:spAutoFit/>
          </a:bodyPr>
          <a:lstStyle/>
          <a:p>
            <a:r>
              <a:rPr lang="pt-BR" dirty="0" err="1" smtClean="0"/>
              <a:t>aux</a:t>
            </a:r>
            <a:endParaRPr lang="pt-BR" dirty="0"/>
          </a:p>
        </p:txBody>
      </p:sp>
      <p:cxnSp>
        <p:nvCxnSpPr>
          <p:cNvPr id="45" name="Conector de seta reta 44"/>
          <p:cNvCxnSpPr/>
          <p:nvPr/>
        </p:nvCxnSpPr>
        <p:spPr>
          <a:xfrm flipV="1">
            <a:off x="4116346" y="5783552"/>
            <a:ext cx="212767" cy="183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96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up)">
                                      <p:cBhvr>
                                        <p:cTn id="7" dur="500"/>
                                        <p:tgtEl>
                                          <p:spTgt spid="43"/>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grpId="0" nodeType="clickEffect">
                                  <p:stCondLst>
                                    <p:cond delay="0"/>
                                  </p:stCondLst>
                                  <p:childTnLst>
                                    <p:animMotion origin="layout" path="M 0 4.44444E-6 L 0.24219 0.0537 " pathEditMode="relative" rAng="0" ptsTypes="AA">
                                      <p:cBhvr>
                                        <p:cTn id="19" dur="2000" fill="hold"/>
                                        <p:tgtEl>
                                          <p:spTgt spid="31"/>
                                        </p:tgtEl>
                                        <p:attrNameLst>
                                          <p:attrName>ppt_x</p:attrName>
                                          <p:attrName>ppt_y</p:attrName>
                                        </p:attrNameLst>
                                      </p:cBhvr>
                                      <p:rCtr x="12101" y="2685"/>
                                    </p:animMotion>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down)">
                                      <p:cBhvr>
                                        <p:cTn id="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a:spLocks noGrp="1"/>
          </p:cNvSpPr>
          <p:nvPr>
            <p:ph type="title"/>
          </p:nvPr>
        </p:nvSpPr>
        <p:spPr>
          <a:xfrm>
            <a:off x="628650" y="81788"/>
            <a:ext cx="7886700" cy="1325563"/>
          </a:xfrm>
        </p:spPr>
        <p:txBody>
          <a:bodyPr>
            <a:normAutofit/>
          </a:bodyPr>
          <a:lstStyle/>
          <a:p>
            <a:pPr algn="ctr"/>
            <a:r>
              <a:rPr lang="pt-BR" sz="3600" dirty="0" smtClean="0">
                <a:solidFill>
                  <a:schemeClr val="bg1"/>
                </a:solidFill>
                <a:latin typeface="Century Gothic" panose="020B0502020202020204" pitchFamily="34" charset="0"/>
              </a:rPr>
              <a:t>Lista Encadeada:</a:t>
            </a:r>
            <a:br>
              <a:rPr lang="pt-BR" sz="3600" dirty="0" smtClean="0">
                <a:solidFill>
                  <a:schemeClr val="bg1"/>
                </a:solidFill>
                <a:latin typeface="Century Gothic" panose="020B0502020202020204" pitchFamily="34" charset="0"/>
              </a:rPr>
            </a:br>
            <a:r>
              <a:rPr lang="pt-BR" sz="3600" dirty="0" smtClean="0">
                <a:solidFill>
                  <a:schemeClr val="bg1"/>
                </a:solidFill>
                <a:latin typeface="Century Gothic" panose="020B0502020202020204" pitchFamily="34" charset="0"/>
              </a:rPr>
              <a:t>Liberar memória alocada</a:t>
            </a:r>
            <a:endParaRPr lang="pt-BR" sz="3600" dirty="0">
              <a:solidFill>
                <a:schemeClr val="bg1"/>
              </a:solidFill>
              <a:latin typeface="Century Gothic" panose="020B0502020202020204" pitchFamily="34" charset="0"/>
            </a:endParaRPr>
          </a:p>
        </p:txBody>
      </p:sp>
      <p:sp>
        <p:nvSpPr>
          <p:cNvPr id="6" name="CaixaDeTexto 5"/>
          <p:cNvSpPr txBox="1"/>
          <p:nvPr/>
        </p:nvSpPr>
        <p:spPr>
          <a:xfrm>
            <a:off x="2975174" y="1549020"/>
            <a:ext cx="3329758" cy="2031325"/>
          </a:xfrm>
          <a:prstGeom prst="rect">
            <a:avLst/>
          </a:prstGeom>
          <a:noFill/>
          <a:ln>
            <a:solidFill>
              <a:schemeClr val="bg1">
                <a:lumMod val="85000"/>
              </a:schemeClr>
            </a:solidFill>
          </a:ln>
        </p:spPr>
        <p:txBody>
          <a:bodyPr wrap="none" rtlCol="0">
            <a:spAutoFit/>
          </a:bodyPr>
          <a:lstStyle/>
          <a:p>
            <a:r>
              <a:rPr lang="pt-BR" sz="1400" b="1" dirty="0" err="1">
                <a:latin typeface="Consolas" panose="020B0609020204030204" pitchFamily="49" charset="0"/>
                <a:cs typeface="Consolas" panose="020B0609020204030204" pitchFamily="49" charset="0"/>
              </a:rPr>
              <a:t>v</a:t>
            </a:r>
            <a:r>
              <a:rPr lang="pt-BR" sz="1400" b="1" dirty="0" err="1" smtClean="0">
                <a:latin typeface="Consolas" panose="020B0609020204030204" pitchFamily="49" charset="0"/>
                <a:cs typeface="Consolas" panose="020B0609020204030204" pitchFamily="49" charset="0"/>
              </a:rPr>
              <a:t>oid</a:t>
            </a:r>
            <a:r>
              <a:rPr lang="pt-BR" sz="1400" b="1" dirty="0" smtClean="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desalocar</a:t>
            </a:r>
            <a:r>
              <a:rPr lang="pt-BR" sz="1400" b="1" dirty="0" smtClean="0">
                <a:latin typeface="Consolas" panose="020B0609020204030204" pitchFamily="49" charset="0"/>
                <a:cs typeface="Consolas" panose="020B0609020204030204" pitchFamily="49" charset="0"/>
              </a:rPr>
              <a:t>(No </a:t>
            </a:r>
            <a:r>
              <a:rPr lang="pt-BR" sz="1400" b="1" dirty="0">
                <a:latin typeface="Consolas" panose="020B0609020204030204" pitchFamily="49" charset="0"/>
                <a:cs typeface="Consolas" panose="020B0609020204030204" pitchFamily="49" charset="0"/>
              </a:rPr>
              <a:t>*</a:t>
            </a:r>
            <a:r>
              <a:rPr lang="pt-BR" sz="1400" b="1" dirty="0" smtClean="0">
                <a:latin typeface="Consolas" panose="020B0609020204030204" pitchFamily="49" charset="0"/>
                <a:cs typeface="Consolas" panose="020B0609020204030204" pitchFamily="49" charset="0"/>
              </a:rPr>
              <a:t>inicio){</a:t>
            </a:r>
          </a:p>
          <a:p>
            <a:pPr lvl="1"/>
            <a:r>
              <a:rPr lang="pt-BR" sz="1400" b="1" dirty="0" smtClean="0">
                <a:latin typeface="Consolas" panose="020B0609020204030204" pitchFamily="49" charset="0"/>
                <a:cs typeface="Consolas" panose="020B0609020204030204" pitchFamily="49" charset="0"/>
              </a:rPr>
              <a:t>No</a:t>
            </a:r>
            <a:r>
              <a:rPr lang="pt-BR" sz="1400" b="1" dirty="0">
                <a:latin typeface="Consolas" panose="020B0609020204030204" pitchFamily="49" charset="0"/>
                <a:cs typeface="Consolas" panose="020B0609020204030204" pitchFamily="49" charset="0"/>
              </a:rPr>
              <a:t>* </a:t>
            </a:r>
            <a:r>
              <a:rPr lang="pt-BR" sz="1400" b="1" dirty="0" err="1">
                <a:latin typeface="Consolas" panose="020B0609020204030204" pitchFamily="49" charset="0"/>
                <a:cs typeface="Consolas" panose="020B0609020204030204" pitchFamily="49" charset="0"/>
              </a:rPr>
              <a:t>aux</a:t>
            </a:r>
            <a:r>
              <a:rPr lang="pt-BR" sz="1400" b="1" dirty="0">
                <a:latin typeface="Consolas" panose="020B0609020204030204" pitchFamily="49" charset="0"/>
                <a:cs typeface="Consolas" panose="020B0609020204030204" pitchFamily="49" charset="0"/>
              </a:rPr>
              <a:t>;</a:t>
            </a:r>
          </a:p>
          <a:p>
            <a:pPr lvl="1"/>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 </a:t>
            </a:r>
            <a:r>
              <a:rPr lang="pt-BR" sz="1400" b="1" dirty="0">
                <a:latin typeface="Consolas" panose="020B0609020204030204" pitchFamily="49" charset="0"/>
                <a:cs typeface="Consolas" panose="020B0609020204030204" pitchFamily="49" charset="0"/>
              </a:rPr>
              <a:t>= inicio;</a:t>
            </a:r>
          </a:p>
          <a:p>
            <a:pPr lvl="1"/>
            <a:r>
              <a:rPr lang="pt-BR" sz="1400" b="1" dirty="0" err="1" smtClean="0">
                <a:latin typeface="Consolas" panose="020B0609020204030204" pitchFamily="49" charset="0"/>
                <a:cs typeface="Consolas" panose="020B0609020204030204" pitchFamily="49" charset="0"/>
              </a:rPr>
              <a:t>while</a:t>
            </a:r>
            <a:r>
              <a:rPr lang="pt-BR" sz="1400" b="1" dirty="0" smtClean="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 != NULL){</a:t>
            </a:r>
            <a:endParaRPr lang="pt-BR" sz="1400" b="1" dirty="0">
              <a:latin typeface="Consolas" panose="020B0609020204030204" pitchFamily="49" charset="0"/>
              <a:cs typeface="Consolas" panose="020B0609020204030204" pitchFamily="49" charset="0"/>
            </a:endParaRPr>
          </a:p>
          <a:p>
            <a:pPr lvl="1"/>
            <a:r>
              <a:rPr lang="pt-BR" sz="1400" b="1" dirty="0">
                <a:latin typeface="Consolas" panose="020B0609020204030204" pitchFamily="49" charset="0"/>
                <a:cs typeface="Consolas" panose="020B0609020204030204" pitchFamily="49" charset="0"/>
              </a:rPr>
              <a:t>     </a:t>
            </a:r>
            <a:r>
              <a:rPr lang="pt-BR" sz="1400" b="1" dirty="0" smtClean="0">
                <a:latin typeface="Consolas" panose="020B0609020204030204" pitchFamily="49" charset="0"/>
                <a:cs typeface="Consolas" panose="020B0609020204030204" pitchFamily="49" charset="0"/>
              </a:rPr>
              <a:t>inicio </a:t>
            </a:r>
            <a:r>
              <a:rPr lang="pt-BR" sz="1400" b="1" dirty="0">
                <a:latin typeface="Consolas" panose="020B0609020204030204" pitchFamily="49" charset="0"/>
                <a:cs typeface="Consolas" panose="020B0609020204030204" pitchFamily="49" charset="0"/>
              </a:rPr>
              <a:t>= inicio-&gt;</a:t>
            </a:r>
            <a:r>
              <a:rPr lang="pt-BR" sz="1400" b="1" dirty="0" err="1">
                <a:latin typeface="Consolas" panose="020B0609020204030204" pitchFamily="49" charset="0"/>
                <a:cs typeface="Consolas" panose="020B0609020204030204" pitchFamily="49" charset="0"/>
              </a:rPr>
              <a:t>prox</a:t>
            </a:r>
            <a:r>
              <a:rPr lang="pt-BR" sz="1400" b="1" dirty="0">
                <a:latin typeface="Consolas" panose="020B0609020204030204" pitchFamily="49" charset="0"/>
                <a:cs typeface="Consolas" panose="020B0609020204030204" pitchFamily="49" charset="0"/>
              </a:rPr>
              <a:t>;</a:t>
            </a:r>
          </a:p>
          <a:p>
            <a:pPr lvl="1"/>
            <a:r>
              <a:rPr lang="pt-BR" sz="1400" b="1" dirty="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free</a:t>
            </a:r>
            <a:r>
              <a:rPr lang="pt-BR" sz="1400" b="1" dirty="0" smtClean="0">
                <a:latin typeface="Consolas" panose="020B0609020204030204" pitchFamily="49" charset="0"/>
                <a:cs typeface="Consolas" panose="020B0609020204030204" pitchFamily="49" charset="0"/>
              </a:rPr>
              <a:t>(</a:t>
            </a:r>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a:t>
            </a:r>
            <a:endParaRPr lang="pt-BR" sz="1400" b="1" dirty="0">
              <a:latin typeface="Consolas" panose="020B0609020204030204" pitchFamily="49" charset="0"/>
              <a:cs typeface="Consolas" panose="020B0609020204030204" pitchFamily="49" charset="0"/>
            </a:endParaRPr>
          </a:p>
          <a:p>
            <a:pPr lvl="1"/>
            <a:r>
              <a:rPr lang="pt-BR" sz="1400" b="1" dirty="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 </a:t>
            </a:r>
            <a:r>
              <a:rPr lang="pt-BR" sz="1400" b="1" dirty="0">
                <a:latin typeface="Consolas" panose="020B0609020204030204" pitchFamily="49" charset="0"/>
                <a:cs typeface="Consolas" panose="020B0609020204030204" pitchFamily="49" charset="0"/>
              </a:rPr>
              <a:t>= inicio;</a:t>
            </a:r>
          </a:p>
          <a:p>
            <a:pPr lvl="1"/>
            <a:r>
              <a:rPr lang="pt-BR" sz="1400" b="1" dirty="0" smtClean="0">
                <a:latin typeface="Consolas" panose="020B0609020204030204" pitchFamily="49" charset="0"/>
                <a:cs typeface="Consolas" panose="020B0609020204030204" pitchFamily="49" charset="0"/>
              </a:rPr>
              <a:t>}    </a:t>
            </a:r>
          </a:p>
          <a:p>
            <a:r>
              <a:rPr lang="pt-BR" sz="1400" b="1" dirty="0" smtClean="0">
                <a:latin typeface="Consolas" panose="020B0609020204030204" pitchFamily="49" charset="0"/>
                <a:cs typeface="Consolas" panose="020B0609020204030204" pitchFamily="49" charset="0"/>
              </a:rPr>
              <a:t>}</a:t>
            </a:r>
            <a:endParaRPr lang="pt-BR" sz="1400" b="1" dirty="0">
              <a:latin typeface="Consolas" panose="020B0609020204030204" pitchFamily="49" charset="0"/>
              <a:cs typeface="Consolas" panose="020B0609020204030204" pitchFamily="49" charset="0"/>
            </a:endParaRPr>
          </a:p>
        </p:txBody>
      </p:sp>
      <p:sp>
        <p:nvSpPr>
          <p:cNvPr id="9" name="CaixaDeTexto 8"/>
          <p:cNvSpPr txBox="1"/>
          <p:nvPr/>
        </p:nvSpPr>
        <p:spPr>
          <a:xfrm>
            <a:off x="2699136" y="1575373"/>
            <a:ext cx="276038" cy="2031325"/>
          </a:xfrm>
          <a:prstGeom prst="rect">
            <a:avLst/>
          </a:prstGeom>
          <a:solidFill>
            <a:schemeClr val="accent4">
              <a:lumMod val="60000"/>
              <a:lumOff val="40000"/>
            </a:schemeClr>
          </a:solidFill>
        </p:spPr>
        <p:txBody>
          <a:bodyPr wrap="none" rtlCol="0">
            <a:spAutoFit/>
          </a:bodyPr>
          <a:lstStyle/>
          <a:p>
            <a:pPr algn="r"/>
            <a:r>
              <a:rPr lang="pt-BR" sz="1400" dirty="0" smtClean="0"/>
              <a:t>1</a:t>
            </a:r>
          </a:p>
          <a:p>
            <a:pPr algn="r"/>
            <a:r>
              <a:rPr lang="pt-BR" sz="1400" dirty="0" smtClean="0"/>
              <a:t>2</a:t>
            </a:r>
          </a:p>
          <a:p>
            <a:pPr algn="r"/>
            <a:r>
              <a:rPr lang="pt-BR" sz="1400" dirty="0" smtClean="0"/>
              <a:t>3</a:t>
            </a:r>
          </a:p>
          <a:p>
            <a:pPr algn="r"/>
            <a:r>
              <a:rPr lang="pt-BR" sz="1400" dirty="0" smtClean="0"/>
              <a:t>4</a:t>
            </a:r>
          </a:p>
          <a:p>
            <a:pPr algn="r"/>
            <a:r>
              <a:rPr lang="pt-BR" sz="1400" dirty="0" smtClean="0"/>
              <a:t>5</a:t>
            </a:r>
          </a:p>
          <a:p>
            <a:pPr algn="r"/>
            <a:r>
              <a:rPr lang="pt-BR" sz="1400" dirty="0" smtClean="0"/>
              <a:t>6</a:t>
            </a:r>
          </a:p>
          <a:p>
            <a:pPr algn="r"/>
            <a:r>
              <a:rPr lang="pt-BR" sz="1400" dirty="0" smtClean="0"/>
              <a:t>7</a:t>
            </a:r>
          </a:p>
          <a:p>
            <a:pPr algn="r"/>
            <a:r>
              <a:rPr lang="pt-BR" sz="1400" dirty="0" smtClean="0"/>
              <a:t>8</a:t>
            </a:r>
          </a:p>
          <a:p>
            <a:pPr algn="r"/>
            <a:r>
              <a:rPr lang="pt-BR" sz="1400" dirty="0" smtClean="0"/>
              <a:t>9</a:t>
            </a:r>
          </a:p>
        </p:txBody>
      </p:sp>
      <p:cxnSp>
        <p:nvCxnSpPr>
          <p:cNvPr id="12" name="Conector em curva 11"/>
          <p:cNvCxnSpPr/>
          <p:nvPr/>
        </p:nvCxnSpPr>
        <p:spPr>
          <a:xfrm flipV="1">
            <a:off x="1962038" y="5460557"/>
            <a:ext cx="988738" cy="322995"/>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Retângulo 12"/>
          <p:cNvSpPr/>
          <p:nvPr/>
        </p:nvSpPr>
        <p:spPr>
          <a:xfrm>
            <a:off x="4171271" y="5202438"/>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3</a:t>
            </a:r>
          </a:p>
        </p:txBody>
      </p:sp>
      <p:sp>
        <p:nvSpPr>
          <p:cNvPr id="14" name="Retângulo 13"/>
          <p:cNvSpPr/>
          <p:nvPr/>
        </p:nvSpPr>
        <p:spPr>
          <a:xfrm>
            <a:off x="4589220" y="5211652"/>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p:nvSpPr>
        <p:spPr>
          <a:xfrm>
            <a:off x="2951333" y="5210694"/>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5</a:t>
            </a:r>
            <a:endParaRPr lang="pt-BR" sz="1600" dirty="0"/>
          </a:p>
        </p:txBody>
      </p:sp>
      <p:sp>
        <p:nvSpPr>
          <p:cNvPr id="16" name="Retângulo 15"/>
          <p:cNvSpPr/>
          <p:nvPr/>
        </p:nvSpPr>
        <p:spPr>
          <a:xfrm>
            <a:off x="3309906" y="5208033"/>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Elipse 16"/>
          <p:cNvSpPr/>
          <p:nvPr/>
        </p:nvSpPr>
        <p:spPr>
          <a:xfrm>
            <a:off x="3494485" y="5405607"/>
            <a:ext cx="64888" cy="648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de seta reta 17"/>
          <p:cNvCxnSpPr/>
          <p:nvPr/>
        </p:nvCxnSpPr>
        <p:spPr>
          <a:xfrm>
            <a:off x="3571002" y="5437519"/>
            <a:ext cx="545344" cy="6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6692272" y="5196477"/>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1</a:t>
            </a:r>
            <a:endParaRPr lang="pt-BR" sz="1600" dirty="0"/>
          </a:p>
        </p:txBody>
      </p:sp>
      <p:sp>
        <p:nvSpPr>
          <p:cNvPr id="20" name="Retângulo 19"/>
          <p:cNvSpPr/>
          <p:nvPr/>
        </p:nvSpPr>
        <p:spPr>
          <a:xfrm>
            <a:off x="7145846" y="5193816"/>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21" name="Grupo 20"/>
          <p:cNvGrpSpPr/>
          <p:nvPr/>
        </p:nvGrpSpPr>
        <p:grpSpPr>
          <a:xfrm>
            <a:off x="7283175" y="5380635"/>
            <a:ext cx="503872" cy="506129"/>
            <a:chOff x="2760844" y="4844780"/>
            <a:chExt cx="540437" cy="542858"/>
          </a:xfrm>
        </p:grpSpPr>
        <p:grpSp>
          <p:nvGrpSpPr>
            <p:cNvPr id="22" name="Grupo 21"/>
            <p:cNvGrpSpPr/>
            <p:nvPr/>
          </p:nvGrpSpPr>
          <p:grpSpPr>
            <a:xfrm>
              <a:off x="2869281" y="5276936"/>
              <a:ext cx="432000" cy="110702"/>
              <a:chOff x="7740339" y="5950722"/>
              <a:chExt cx="432000" cy="110702"/>
            </a:xfrm>
          </p:grpSpPr>
          <p:cxnSp>
            <p:nvCxnSpPr>
              <p:cNvPr id="26" name="Conector reto 25"/>
              <p:cNvCxnSpPr/>
              <p:nvPr/>
            </p:nvCxnSpPr>
            <p:spPr>
              <a:xfrm>
                <a:off x="7740339" y="5950722"/>
                <a:ext cx="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a:off x="7796094" y="6006479"/>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a:off x="7885302" y="6061424"/>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Conector de seta reta 22"/>
            <p:cNvCxnSpPr/>
            <p:nvPr/>
          </p:nvCxnSpPr>
          <p:spPr>
            <a:xfrm>
              <a:off x="3099083" y="4896453"/>
              <a:ext cx="0" cy="380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Elipse 23"/>
            <p:cNvSpPr/>
            <p:nvPr/>
          </p:nvSpPr>
          <p:spPr>
            <a:xfrm>
              <a:off x="2760844" y="4844780"/>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5" name="Conector reto 24"/>
            <p:cNvCxnSpPr>
              <a:stCxn id="24" idx="6"/>
            </p:cNvCxnSpPr>
            <p:nvPr/>
          </p:nvCxnSpPr>
          <p:spPr>
            <a:xfrm>
              <a:off x="2857023" y="4894961"/>
              <a:ext cx="24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Elipse 28"/>
          <p:cNvSpPr/>
          <p:nvPr/>
        </p:nvSpPr>
        <p:spPr>
          <a:xfrm>
            <a:off x="4746878" y="5406050"/>
            <a:ext cx="64888" cy="648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0" name="Conector de seta reta 29"/>
          <p:cNvCxnSpPr/>
          <p:nvPr/>
        </p:nvCxnSpPr>
        <p:spPr>
          <a:xfrm flipV="1">
            <a:off x="4827470" y="5448503"/>
            <a:ext cx="576000" cy="1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1252151" y="5597655"/>
            <a:ext cx="696024" cy="369332"/>
          </a:xfrm>
          <a:prstGeom prst="rect">
            <a:avLst/>
          </a:prstGeom>
          <a:noFill/>
        </p:spPr>
        <p:txBody>
          <a:bodyPr wrap="none" rtlCol="0">
            <a:spAutoFit/>
          </a:bodyPr>
          <a:lstStyle/>
          <a:p>
            <a:r>
              <a:rPr lang="pt-BR" b="1" dirty="0" smtClean="0"/>
              <a:t>inicio</a:t>
            </a:r>
            <a:endParaRPr lang="pt-BR" b="1" dirty="0"/>
          </a:p>
        </p:txBody>
      </p:sp>
      <p:sp>
        <p:nvSpPr>
          <p:cNvPr id="38" name="Retângulo 37"/>
          <p:cNvSpPr/>
          <p:nvPr/>
        </p:nvSpPr>
        <p:spPr>
          <a:xfrm>
            <a:off x="5428240" y="5193816"/>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p>
        </p:txBody>
      </p:sp>
      <p:sp>
        <p:nvSpPr>
          <p:cNvPr id="39" name="Retângulo 38"/>
          <p:cNvSpPr/>
          <p:nvPr/>
        </p:nvSpPr>
        <p:spPr>
          <a:xfrm>
            <a:off x="5846189" y="5203030"/>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Elipse 39"/>
          <p:cNvSpPr/>
          <p:nvPr/>
        </p:nvSpPr>
        <p:spPr>
          <a:xfrm>
            <a:off x="6003847" y="5397428"/>
            <a:ext cx="64888" cy="648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1" name="Conector de seta reta 40"/>
          <p:cNvCxnSpPr/>
          <p:nvPr/>
        </p:nvCxnSpPr>
        <p:spPr>
          <a:xfrm flipV="1">
            <a:off x="6084439" y="5439881"/>
            <a:ext cx="576000" cy="1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de seta reta 6"/>
          <p:cNvCxnSpPr/>
          <p:nvPr/>
        </p:nvCxnSpPr>
        <p:spPr>
          <a:xfrm>
            <a:off x="2343147" y="4743447"/>
            <a:ext cx="521901" cy="350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aixaDeTexto 42"/>
          <p:cNvSpPr txBox="1"/>
          <p:nvPr/>
        </p:nvSpPr>
        <p:spPr>
          <a:xfrm>
            <a:off x="1826659" y="4374115"/>
            <a:ext cx="516488" cy="369332"/>
          </a:xfrm>
          <a:prstGeom prst="rect">
            <a:avLst/>
          </a:prstGeom>
          <a:noFill/>
        </p:spPr>
        <p:txBody>
          <a:bodyPr wrap="none" rtlCol="0">
            <a:spAutoFit/>
          </a:bodyPr>
          <a:lstStyle/>
          <a:p>
            <a:r>
              <a:rPr lang="pt-BR" dirty="0" err="1" smtClean="0"/>
              <a:t>aux</a:t>
            </a:r>
            <a:endParaRPr lang="pt-BR" dirty="0"/>
          </a:p>
        </p:txBody>
      </p:sp>
      <p:cxnSp>
        <p:nvCxnSpPr>
          <p:cNvPr id="45" name="Conector de seta reta 44"/>
          <p:cNvCxnSpPr/>
          <p:nvPr/>
        </p:nvCxnSpPr>
        <p:spPr>
          <a:xfrm flipV="1">
            <a:off x="4116346" y="5783552"/>
            <a:ext cx="212767" cy="183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51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up)">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grpId="0" nodeType="clickEffect">
                                  <p:stCondLst>
                                    <p:cond delay="0"/>
                                  </p:stCondLst>
                                  <p:childTnLst>
                                    <p:animMotion origin="layout" path="M 0 4.44444E-6 L 0.24219 0.0537 " pathEditMode="relative" rAng="0" ptsTypes="AA">
                                      <p:cBhvr>
                                        <p:cTn id="21" dur="2000" fill="hold"/>
                                        <p:tgtEl>
                                          <p:spTgt spid="31"/>
                                        </p:tgtEl>
                                        <p:attrNameLst>
                                          <p:attrName>ppt_x</p:attrName>
                                          <p:attrName>ppt_y</p:attrName>
                                        </p:attrNameLst>
                                      </p:cBhvr>
                                      <p:rCtr x="12101" y="2685"/>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down)">
                                      <p:cBhvr>
                                        <p:cTn id="26" dur="5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0" nodeType="clickEffect">
                                  <p:stCondLst>
                                    <p:cond delay="0"/>
                                  </p:stCondLst>
                                  <p:childTnLst>
                                    <p:animEffect transition="out" filter="dissolve">
                                      <p:cBhvr>
                                        <p:cTn id="30" dur="500"/>
                                        <p:tgtEl>
                                          <p:spTgt spid="15"/>
                                        </p:tgtEl>
                                      </p:cBhvr>
                                    </p:animEffect>
                                    <p:set>
                                      <p:cBhvr>
                                        <p:cTn id="31" dur="1" fill="hold">
                                          <p:stCondLst>
                                            <p:cond delay="499"/>
                                          </p:stCondLst>
                                        </p:cTn>
                                        <p:tgtEl>
                                          <p:spTgt spid="15"/>
                                        </p:tgtEl>
                                        <p:attrNameLst>
                                          <p:attrName>style.visibility</p:attrName>
                                        </p:attrNameLst>
                                      </p:cBhvr>
                                      <p:to>
                                        <p:strVal val="hidden"/>
                                      </p:to>
                                    </p:set>
                                  </p:childTnLst>
                                </p:cTn>
                              </p:par>
                              <p:par>
                                <p:cTn id="32" presetID="9" presetClass="exit" presetSubtype="0" fill="hold" grpId="0" nodeType="withEffect">
                                  <p:stCondLst>
                                    <p:cond delay="0"/>
                                  </p:stCondLst>
                                  <p:childTnLst>
                                    <p:animEffect transition="out" filter="dissolve">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par>
                                <p:cTn id="35" presetID="9" presetClass="exit" presetSubtype="0" fill="hold" nodeType="withEffect">
                                  <p:stCondLst>
                                    <p:cond delay="0"/>
                                  </p:stCondLst>
                                  <p:childTnLst>
                                    <p:animEffect transition="out" filter="dissolve">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par>
                                <p:cTn id="38" presetID="9" presetClass="exit" presetSubtype="0" fill="hold" grpId="0" nodeType="withEffect">
                                  <p:stCondLst>
                                    <p:cond delay="0"/>
                                  </p:stCondLst>
                                  <p:childTnLst>
                                    <p:animEffect transition="out" filter="dissolve">
                                      <p:cBhvr>
                                        <p:cTn id="39" dur="500"/>
                                        <p:tgtEl>
                                          <p:spTgt spid="17"/>
                                        </p:tgtEl>
                                      </p:cBhvr>
                                    </p:animEffect>
                                    <p:set>
                                      <p:cBhvr>
                                        <p:cTn id="40" dur="1" fill="hold">
                                          <p:stCondLst>
                                            <p:cond delay="499"/>
                                          </p:stCondLst>
                                        </p:cTn>
                                        <p:tgtEl>
                                          <p:spTgt spid="1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63" presetClass="path" presetSubtype="0" accel="50000" decel="50000" fill="hold" grpId="1" nodeType="clickEffect">
                                  <p:stCondLst>
                                    <p:cond delay="0"/>
                                  </p:stCondLst>
                                  <p:childTnLst>
                                    <p:animMotion origin="layout" path="M -1.38889E-6 -3.33333E-6 L 0.18924 -0.00162 " pathEditMode="relative" rAng="0" ptsTypes="AA">
                                      <p:cBhvr>
                                        <p:cTn id="44" dur="2000" fill="hold"/>
                                        <p:tgtEl>
                                          <p:spTgt spid="43"/>
                                        </p:tgtEl>
                                        <p:attrNameLst>
                                          <p:attrName>ppt_x</p:attrName>
                                          <p:attrName>ppt_y</p:attrName>
                                        </p:attrNameLst>
                                      </p:cBhvr>
                                      <p:rCtr x="9462" y="-93"/>
                                    </p:animMotion>
                                  </p:childTnLst>
                                </p:cTn>
                              </p:par>
                              <p:par>
                                <p:cTn id="45" presetID="63" presetClass="path" presetSubtype="0" accel="50000" decel="50000" fill="hold" nodeType="withEffect">
                                  <p:stCondLst>
                                    <p:cond delay="0"/>
                                  </p:stCondLst>
                                  <p:childTnLst>
                                    <p:animMotion origin="layout" path="M -2.22222E-6 3.7037E-7 L 0.17153 0.00903 " pathEditMode="relative" rAng="0" ptsTypes="AA">
                                      <p:cBhvr>
                                        <p:cTn id="46" dur="2000" fill="hold"/>
                                        <p:tgtEl>
                                          <p:spTgt spid="7"/>
                                        </p:tgtEl>
                                        <p:attrNameLst>
                                          <p:attrName>ppt_x</p:attrName>
                                          <p:attrName>ppt_y</p:attrName>
                                        </p:attrNameLst>
                                      </p:cBhvr>
                                      <p:rCtr x="8576" y="440"/>
                                    </p:animMotion>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grpId="1" nodeType="clickEffect">
                                  <p:stCondLst>
                                    <p:cond delay="0"/>
                                  </p:stCondLst>
                                  <p:childTnLst>
                                    <p:animMotion origin="layout" path="M 0.24219 0.05371 L 0.3658 0.0449 " pathEditMode="relative" rAng="0" ptsTypes="AA">
                                      <p:cBhvr>
                                        <p:cTn id="50" dur="2000" fill="hold"/>
                                        <p:tgtEl>
                                          <p:spTgt spid="31"/>
                                        </p:tgtEl>
                                        <p:attrNameLst>
                                          <p:attrName>ppt_x</p:attrName>
                                          <p:attrName>ppt_y</p:attrName>
                                        </p:attrNameLst>
                                      </p:cBhvr>
                                      <p:rCtr x="6997" y="-810"/>
                                    </p:animMotion>
                                  </p:childTnLst>
                                </p:cTn>
                              </p:par>
                              <p:par>
                                <p:cTn id="51" presetID="63" presetClass="path" presetSubtype="0" accel="50000" decel="50000" fill="hold" nodeType="withEffect">
                                  <p:stCondLst>
                                    <p:cond delay="0"/>
                                  </p:stCondLst>
                                  <p:childTnLst>
                                    <p:animMotion origin="layout" path="M 4.44444E-6 -2.96296E-6 L 0.12916 -0.00139 " pathEditMode="relative" rAng="0" ptsTypes="AA">
                                      <p:cBhvr>
                                        <p:cTn id="52" dur="2000" fill="hold"/>
                                        <p:tgtEl>
                                          <p:spTgt spid="45"/>
                                        </p:tgtEl>
                                        <p:attrNameLst>
                                          <p:attrName>ppt_x</p:attrName>
                                          <p:attrName>ppt_y</p:attrName>
                                        </p:attrNameLst>
                                      </p:cBhvr>
                                      <p:rCtr x="6458" y="-69"/>
                                    </p:animMotion>
                                  </p:childTnLst>
                                </p:cTn>
                              </p:par>
                            </p:childTnLst>
                          </p:cTn>
                        </p:par>
                      </p:childTnLst>
                    </p:cTn>
                  </p:par>
                  <p:par>
                    <p:cTn id="53" fill="hold">
                      <p:stCondLst>
                        <p:cond delay="indefinite"/>
                      </p:stCondLst>
                      <p:childTnLst>
                        <p:par>
                          <p:cTn id="54" fill="hold">
                            <p:stCondLst>
                              <p:cond delay="0"/>
                            </p:stCondLst>
                            <p:childTnLst>
                              <p:par>
                                <p:cTn id="55" presetID="9" presetClass="exit" presetSubtype="0" fill="hold" grpId="0" nodeType="clickEffect">
                                  <p:stCondLst>
                                    <p:cond delay="0"/>
                                  </p:stCondLst>
                                  <p:childTnLst>
                                    <p:animEffect transition="out" filter="dissolv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9" presetClass="exit" presetSubtype="0" fill="hold" grpId="0" nodeType="withEffect">
                                  <p:stCondLst>
                                    <p:cond delay="0"/>
                                  </p:stCondLst>
                                  <p:childTnLst>
                                    <p:animEffect transition="out" filter="dissolve">
                                      <p:cBhvr>
                                        <p:cTn id="59" dur="500"/>
                                        <p:tgtEl>
                                          <p:spTgt spid="14"/>
                                        </p:tgtEl>
                                      </p:cBhvr>
                                    </p:animEffect>
                                    <p:set>
                                      <p:cBhvr>
                                        <p:cTn id="60" dur="1" fill="hold">
                                          <p:stCondLst>
                                            <p:cond delay="499"/>
                                          </p:stCondLst>
                                        </p:cTn>
                                        <p:tgtEl>
                                          <p:spTgt spid="14"/>
                                        </p:tgtEl>
                                        <p:attrNameLst>
                                          <p:attrName>style.visibility</p:attrName>
                                        </p:attrNameLst>
                                      </p:cBhvr>
                                      <p:to>
                                        <p:strVal val="hidden"/>
                                      </p:to>
                                    </p:set>
                                  </p:childTnLst>
                                </p:cTn>
                              </p:par>
                              <p:par>
                                <p:cTn id="61" presetID="9" presetClass="exit" presetSubtype="0" fill="hold" nodeType="withEffect">
                                  <p:stCondLst>
                                    <p:cond delay="0"/>
                                  </p:stCondLst>
                                  <p:childTnLst>
                                    <p:animEffect transition="out" filter="dissolve">
                                      <p:cBhvr>
                                        <p:cTn id="62" dur="500"/>
                                        <p:tgtEl>
                                          <p:spTgt spid="30"/>
                                        </p:tgtEl>
                                      </p:cBhvr>
                                    </p:animEffect>
                                    <p:set>
                                      <p:cBhvr>
                                        <p:cTn id="63" dur="1" fill="hold">
                                          <p:stCondLst>
                                            <p:cond delay="499"/>
                                          </p:stCondLst>
                                        </p:cTn>
                                        <p:tgtEl>
                                          <p:spTgt spid="30"/>
                                        </p:tgtEl>
                                        <p:attrNameLst>
                                          <p:attrName>style.visibility</p:attrName>
                                        </p:attrNameLst>
                                      </p:cBhvr>
                                      <p:to>
                                        <p:strVal val="hidden"/>
                                      </p:to>
                                    </p:set>
                                  </p:childTnLst>
                                </p:cTn>
                              </p:par>
                              <p:par>
                                <p:cTn id="64" presetID="9" presetClass="exit" presetSubtype="0" fill="hold" grpId="0" nodeType="withEffect">
                                  <p:stCondLst>
                                    <p:cond delay="0"/>
                                  </p:stCondLst>
                                  <p:childTnLst>
                                    <p:animEffect transition="out" filter="dissolve">
                                      <p:cBhvr>
                                        <p:cTn id="65" dur="500"/>
                                        <p:tgtEl>
                                          <p:spTgt spid="29"/>
                                        </p:tgtEl>
                                      </p:cBhvr>
                                    </p:animEffect>
                                    <p:set>
                                      <p:cBhvr>
                                        <p:cTn id="66" dur="1" fill="hold">
                                          <p:stCondLst>
                                            <p:cond delay="499"/>
                                          </p:stCondLst>
                                        </p:cTn>
                                        <p:tgtEl>
                                          <p:spTgt spid="2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63" presetClass="path" presetSubtype="0" accel="50000" decel="50000" fill="hold" grpId="2" nodeType="clickEffect">
                                  <p:stCondLst>
                                    <p:cond delay="0"/>
                                  </p:stCondLst>
                                  <p:childTnLst>
                                    <p:animMotion origin="layout" path="M 0.18924 -0.00162 L 0.33924 -0.00208 " pathEditMode="relative" rAng="0" ptsTypes="AA">
                                      <p:cBhvr>
                                        <p:cTn id="70" dur="2000" fill="hold"/>
                                        <p:tgtEl>
                                          <p:spTgt spid="43"/>
                                        </p:tgtEl>
                                        <p:attrNameLst>
                                          <p:attrName>ppt_x</p:attrName>
                                          <p:attrName>ppt_y</p:attrName>
                                        </p:attrNameLst>
                                      </p:cBhvr>
                                      <p:rCtr x="6875" y="-2407"/>
                                    </p:animMotion>
                                  </p:childTnLst>
                                </p:cTn>
                              </p:par>
                              <p:par>
                                <p:cTn id="71" presetID="63" presetClass="path" presetSubtype="0" accel="50000" decel="50000" fill="hold" nodeType="withEffect">
                                  <p:stCondLst>
                                    <p:cond delay="0"/>
                                  </p:stCondLst>
                                  <p:childTnLst>
                                    <p:animMotion origin="layout" path="M 0.17153 0.00903 L 0.30625 0.00903 " pathEditMode="relative" rAng="0" ptsTypes="AA">
                                      <p:cBhvr>
                                        <p:cTn id="72" dur="2000" fill="hold"/>
                                        <p:tgtEl>
                                          <p:spTgt spid="7"/>
                                        </p:tgtEl>
                                        <p:attrNameLst>
                                          <p:attrName>ppt_x</p:attrName>
                                          <p:attrName>ppt_y</p:attrName>
                                        </p:attrNameLst>
                                      </p:cBhvr>
                                      <p:rCtr x="4740" y="1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29" grpId="0" animBg="1"/>
      <p:bldP spid="31" grpId="0"/>
      <p:bldP spid="31" grpId="1"/>
      <p:bldP spid="43" grpId="0"/>
      <p:bldP spid="43" grpId="1"/>
      <p:bldP spid="43" grpId="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a:spLocks noGrp="1"/>
          </p:cNvSpPr>
          <p:nvPr>
            <p:ph type="title"/>
          </p:nvPr>
        </p:nvSpPr>
        <p:spPr>
          <a:xfrm>
            <a:off x="628650" y="81788"/>
            <a:ext cx="7886700" cy="1325563"/>
          </a:xfrm>
        </p:spPr>
        <p:txBody>
          <a:bodyPr>
            <a:normAutofit/>
          </a:bodyPr>
          <a:lstStyle/>
          <a:p>
            <a:pPr algn="ctr"/>
            <a:r>
              <a:rPr lang="pt-BR" sz="3600" dirty="0" smtClean="0">
                <a:solidFill>
                  <a:schemeClr val="bg1"/>
                </a:solidFill>
                <a:latin typeface="Century Gothic" panose="020B0502020202020204" pitchFamily="34" charset="0"/>
              </a:rPr>
              <a:t>Lista Encadeada:</a:t>
            </a:r>
            <a:br>
              <a:rPr lang="pt-BR" sz="3600" dirty="0" smtClean="0">
                <a:solidFill>
                  <a:schemeClr val="bg1"/>
                </a:solidFill>
                <a:latin typeface="Century Gothic" panose="020B0502020202020204" pitchFamily="34" charset="0"/>
              </a:rPr>
            </a:br>
            <a:r>
              <a:rPr lang="pt-BR" sz="3600" dirty="0" smtClean="0">
                <a:solidFill>
                  <a:schemeClr val="bg1"/>
                </a:solidFill>
                <a:latin typeface="Century Gothic" panose="020B0502020202020204" pitchFamily="34" charset="0"/>
              </a:rPr>
              <a:t>Liberar memória alocada</a:t>
            </a:r>
            <a:endParaRPr lang="pt-BR" sz="3600" dirty="0">
              <a:solidFill>
                <a:schemeClr val="bg1"/>
              </a:solidFill>
              <a:latin typeface="Century Gothic" panose="020B0502020202020204" pitchFamily="34" charset="0"/>
            </a:endParaRPr>
          </a:p>
        </p:txBody>
      </p:sp>
      <p:sp>
        <p:nvSpPr>
          <p:cNvPr id="6" name="CaixaDeTexto 5"/>
          <p:cNvSpPr txBox="1"/>
          <p:nvPr/>
        </p:nvSpPr>
        <p:spPr>
          <a:xfrm>
            <a:off x="2975174" y="1549020"/>
            <a:ext cx="3329758" cy="2031325"/>
          </a:xfrm>
          <a:prstGeom prst="rect">
            <a:avLst/>
          </a:prstGeom>
          <a:noFill/>
          <a:ln>
            <a:solidFill>
              <a:schemeClr val="bg1">
                <a:lumMod val="85000"/>
              </a:schemeClr>
            </a:solidFill>
          </a:ln>
        </p:spPr>
        <p:txBody>
          <a:bodyPr wrap="none" rtlCol="0">
            <a:spAutoFit/>
          </a:bodyPr>
          <a:lstStyle/>
          <a:p>
            <a:r>
              <a:rPr lang="pt-BR" sz="1400" b="1" dirty="0" err="1">
                <a:latin typeface="Consolas" panose="020B0609020204030204" pitchFamily="49" charset="0"/>
                <a:cs typeface="Consolas" panose="020B0609020204030204" pitchFamily="49" charset="0"/>
              </a:rPr>
              <a:t>v</a:t>
            </a:r>
            <a:r>
              <a:rPr lang="pt-BR" sz="1400" b="1" dirty="0" err="1" smtClean="0">
                <a:latin typeface="Consolas" panose="020B0609020204030204" pitchFamily="49" charset="0"/>
                <a:cs typeface="Consolas" panose="020B0609020204030204" pitchFamily="49" charset="0"/>
              </a:rPr>
              <a:t>oid</a:t>
            </a:r>
            <a:r>
              <a:rPr lang="pt-BR" sz="1400" b="1" dirty="0" smtClean="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desalocar</a:t>
            </a:r>
            <a:r>
              <a:rPr lang="pt-BR" sz="1400" b="1" dirty="0" smtClean="0">
                <a:latin typeface="Consolas" panose="020B0609020204030204" pitchFamily="49" charset="0"/>
                <a:cs typeface="Consolas" panose="020B0609020204030204" pitchFamily="49" charset="0"/>
              </a:rPr>
              <a:t>(No </a:t>
            </a:r>
            <a:r>
              <a:rPr lang="pt-BR" sz="1400" b="1" dirty="0">
                <a:latin typeface="Consolas" panose="020B0609020204030204" pitchFamily="49" charset="0"/>
                <a:cs typeface="Consolas" panose="020B0609020204030204" pitchFamily="49" charset="0"/>
              </a:rPr>
              <a:t>*</a:t>
            </a:r>
            <a:r>
              <a:rPr lang="pt-BR" sz="1400" b="1" dirty="0" smtClean="0">
                <a:latin typeface="Consolas" panose="020B0609020204030204" pitchFamily="49" charset="0"/>
                <a:cs typeface="Consolas" panose="020B0609020204030204" pitchFamily="49" charset="0"/>
              </a:rPr>
              <a:t>inicio){</a:t>
            </a:r>
          </a:p>
          <a:p>
            <a:pPr lvl="1"/>
            <a:r>
              <a:rPr lang="pt-BR" sz="1400" b="1" dirty="0" smtClean="0">
                <a:latin typeface="Consolas" panose="020B0609020204030204" pitchFamily="49" charset="0"/>
                <a:cs typeface="Consolas" panose="020B0609020204030204" pitchFamily="49" charset="0"/>
              </a:rPr>
              <a:t>No</a:t>
            </a:r>
            <a:r>
              <a:rPr lang="pt-BR" sz="1400" b="1" dirty="0">
                <a:latin typeface="Consolas" panose="020B0609020204030204" pitchFamily="49" charset="0"/>
                <a:cs typeface="Consolas" panose="020B0609020204030204" pitchFamily="49" charset="0"/>
              </a:rPr>
              <a:t>* </a:t>
            </a:r>
            <a:r>
              <a:rPr lang="pt-BR" sz="1400" b="1" dirty="0" err="1">
                <a:latin typeface="Consolas" panose="020B0609020204030204" pitchFamily="49" charset="0"/>
                <a:cs typeface="Consolas" panose="020B0609020204030204" pitchFamily="49" charset="0"/>
              </a:rPr>
              <a:t>aux</a:t>
            </a:r>
            <a:r>
              <a:rPr lang="pt-BR" sz="1400" b="1" dirty="0">
                <a:latin typeface="Consolas" panose="020B0609020204030204" pitchFamily="49" charset="0"/>
                <a:cs typeface="Consolas" panose="020B0609020204030204" pitchFamily="49" charset="0"/>
              </a:rPr>
              <a:t>;</a:t>
            </a:r>
          </a:p>
          <a:p>
            <a:pPr lvl="1"/>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 </a:t>
            </a:r>
            <a:r>
              <a:rPr lang="pt-BR" sz="1400" b="1" dirty="0">
                <a:latin typeface="Consolas" panose="020B0609020204030204" pitchFamily="49" charset="0"/>
                <a:cs typeface="Consolas" panose="020B0609020204030204" pitchFamily="49" charset="0"/>
              </a:rPr>
              <a:t>= inicio;</a:t>
            </a:r>
          </a:p>
          <a:p>
            <a:pPr lvl="1"/>
            <a:r>
              <a:rPr lang="pt-BR" sz="1400" b="1" dirty="0" err="1" smtClean="0">
                <a:latin typeface="Consolas" panose="020B0609020204030204" pitchFamily="49" charset="0"/>
                <a:cs typeface="Consolas" panose="020B0609020204030204" pitchFamily="49" charset="0"/>
              </a:rPr>
              <a:t>while</a:t>
            </a:r>
            <a:r>
              <a:rPr lang="pt-BR" sz="1400" b="1" dirty="0" smtClean="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 != NULL){</a:t>
            </a:r>
            <a:endParaRPr lang="pt-BR" sz="1400" b="1" dirty="0">
              <a:latin typeface="Consolas" panose="020B0609020204030204" pitchFamily="49" charset="0"/>
              <a:cs typeface="Consolas" panose="020B0609020204030204" pitchFamily="49" charset="0"/>
            </a:endParaRPr>
          </a:p>
          <a:p>
            <a:pPr lvl="1"/>
            <a:r>
              <a:rPr lang="pt-BR" sz="1400" b="1" dirty="0">
                <a:latin typeface="Consolas" panose="020B0609020204030204" pitchFamily="49" charset="0"/>
                <a:cs typeface="Consolas" panose="020B0609020204030204" pitchFamily="49" charset="0"/>
              </a:rPr>
              <a:t>     </a:t>
            </a:r>
            <a:r>
              <a:rPr lang="pt-BR" sz="1400" b="1" dirty="0" smtClean="0">
                <a:latin typeface="Consolas" panose="020B0609020204030204" pitchFamily="49" charset="0"/>
                <a:cs typeface="Consolas" panose="020B0609020204030204" pitchFamily="49" charset="0"/>
              </a:rPr>
              <a:t>inicio </a:t>
            </a:r>
            <a:r>
              <a:rPr lang="pt-BR" sz="1400" b="1" dirty="0">
                <a:latin typeface="Consolas" panose="020B0609020204030204" pitchFamily="49" charset="0"/>
                <a:cs typeface="Consolas" panose="020B0609020204030204" pitchFamily="49" charset="0"/>
              </a:rPr>
              <a:t>= inicio-&gt;</a:t>
            </a:r>
            <a:r>
              <a:rPr lang="pt-BR" sz="1400" b="1" dirty="0" err="1">
                <a:latin typeface="Consolas" panose="020B0609020204030204" pitchFamily="49" charset="0"/>
                <a:cs typeface="Consolas" panose="020B0609020204030204" pitchFamily="49" charset="0"/>
              </a:rPr>
              <a:t>prox</a:t>
            </a:r>
            <a:r>
              <a:rPr lang="pt-BR" sz="1400" b="1" dirty="0">
                <a:latin typeface="Consolas" panose="020B0609020204030204" pitchFamily="49" charset="0"/>
                <a:cs typeface="Consolas" panose="020B0609020204030204" pitchFamily="49" charset="0"/>
              </a:rPr>
              <a:t>;</a:t>
            </a:r>
          </a:p>
          <a:p>
            <a:pPr lvl="1"/>
            <a:r>
              <a:rPr lang="pt-BR" sz="1400" b="1" dirty="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free</a:t>
            </a:r>
            <a:r>
              <a:rPr lang="pt-BR" sz="1400" b="1" dirty="0" smtClean="0">
                <a:latin typeface="Consolas" panose="020B0609020204030204" pitchFamily="49" charset="0"/>
                <a:cs typeface="Consolas" panose="020B0609020204030204" pitchFamily="49" charset="0"/>
              </a:rPr>
              <a:t>(</a:t>
            </a:r>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a:t>
            </a:r>
            <a:endParaRPr lang="pt-BR" sz="1400" b="1" dirty="0">
              <a:latin typeface="Consolas" panose="020B0609020204030204" pitchFamily="49" charset="0"/>
              <a:cs typeface="Consolas" panose="020B0609020204030204" pitchFamily="49" charset="0"/>
            </a:endParaRPr>
          </a:p>
          <a:p>
            <a:pPr lvl="1"/>
            <a:r>
              <a:rPr lang="pt-BR" sz="1400" b="1" dirty="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 </a:t>
            </a:r>
            <a:r>
              <a:rPr lang="pt-BR" sz="1400" b="1" dirty="0">
                <a:latin typeface="Consolas" panose="020B0609020204030204" pitchFamily="49" charset="0"/>
                <a:cs typeface="Consolas" panose="020B0609020204030204" pitchFamily="49" charset="0"/>
              </a:rPr>
              <a:t>= inicio;</a:t>
            </a:r>
          </a:p>
          <a:p>
            <a:pPr lvl="1"/>
            <a:r>
              <a:rPr lang="pt-BR" sz="1400" b="1" dirty="0" smtClean="0">
                <a:latin typeface="Consolas" panose="020B0609020204030204" pitchFamily="49" charset="0"/>
                <a:cs typeface="Consolas" panose="020B0609020204030204" pitchFamily="49" charset="0"/>
              </a:rPr>
              <a:t>}    </a:t>
            </a:r>
          </a:p>
          <a:p>
            <a:r>
              <a:rPr lang="pt-BR" sz="1400" b="1" dirty="0" smtClean="0">
                <a:latin typeface="Consolas" panose="020B0609020204030204" pitchFamily="49" charset="0"/>
                <a:cs typeface="Consolas" panose="020B0609020204030204" pitchFamily="49" charset="0"/>
              </a:rPr>
              <a:t>}</a:t>
            </a:r>
            <a:endParaRPr lang="pt-BR" sz="1400" b="1" dirty="0">
              <a:latin typeface="Consolas" panose="020B0609020204030204" pitchFamily="49" charset="0"/>
              <a:cs typeface="Consolas" panose="020B0609020204030204" pitchFamily="49" charset="0"/>
            </a:endParaRPr>
          </a:p>
        </p:txBody>
      </p:sp>
      <p:sp>
        <p:nvSpPr>
          <p:cNvPr id="9" name="CaixaDeTexto 8"/>
          <p:cNvSpPr txBox="1"/>
          <p:nvPr/>
        </p:nvSpPr>
        <p:spPr>
          <a:xfrm>
            <a:off x="2699136" y="1575373"/>
            <a:ext cx="276038" cy="2031325"/>
          </a:xfrm>
          <a:prstGeom prst="rect">
            <a:avLst/>
          </a:prstGeom>
          <a:solidFill>
            <a:schemeClr val="accent4">
              <a:lumMod val="60000"/>
              <a:lumOff val="40000"/>
            </a:schemeClr>
          </a:solidFill>
        </p:spPr>
        <p:txBody>
          <a:bodyPr wrap="none" rtlCol="0">
            <a:spAutoFit/>
          </a:bodyPr>
          <a:lstStyle/>
          <a:p>
            <a:pPr algn="r"/>
            <a:r>
              <a:rPr lang="pt-BR" sz="1400" dirty="0" smtClean="0"/>
              <a:t>1</a:t>
            </a:r>
          </a:p>
          <a:p>
            <a:pPr algn="r"/>
            <a:r>
              <a:rPr lang="pt-BR" sz="1400" dirty="0" smtClean="0"/>
              <a:t>2</a:t>
            </a:r>
          </a:p>
          <a:p>
            <a:pPr algn="r"/>
            <a:r>
              <a:rPr lang="pt-BR" sz="1400" dirty="0" smtClean="0"/>
              <a:t>3</a:t>
            </a:r>
          </a:p>
          <a:p>
            <a:pPr algn="r"/>
            <a:r>
              <a:rPr lang="pt-BR" sz="1400" dirty="0" smtClean="0"/>
              <a:t>4</a:t>
            </a:r>
          </a:p>
          <a:p>
            <a:pPr algn="r"/>
            <a:r>
              <a:rPr lang="pt-BR" sz="1400" dirty="0" smtClean="0"/>
              <a:t>5</a:t>
            </a:r>
          </a:p>
          <a:p>
            <a:pPr algn="r"/>
            <a:r>
              <a:rPr lang="pt-BR" sz="1400" dirty="0" smtClean="0"/>
              <a:t>6</a:t>
            </a:r>
          </a:p>
          <a:p>
            <a:pPr algn="r"/>
            <a:r>
              <a:rPr lang="pt-BR" sz="1400" dirty="0" smtClean="0"/>
              <a:t>7</a:t>
            </a:r>
          </a:p>
          <a:p>
            <a:pPr algn="r"/>
            <a:r>
              <a:rPr lang="pt-BR" sz="1400" dirty="0" smtClean="0"/>
              <a:t>8</a:t>
            </a:r>
          </a:p>
          <a:p>
            <a:pPr algn="r"/>
            <a:r>
              <a:rPr lang="pt-BR" sz="1400" dirty="0" smtClean="0"/>
              <a:t>9</a:t>
            </a:r>
          </a:p>
        </p:txBody>
      </p:sp>
      <p:sp>
        <p:nvSpPr>
          <p:cNvPr id="19" name="Retângulo 18"/>
          <p:cNvSpPr/>
          <p:nvPr/>
        </p:nvSpPr>
        <p:spPr>
          <a:xfrm>
            <a:off x="6692272" y="5196477"/>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1</a:t>
            </a:r>
            <a:endParaRPr lang="pt-BR" sz="1600" dirty="0"/>
          </a:p>
        </p:txBody>
      </p:sp>
      <p:sp>
        <p:nvSpPr>
          <p:cNvPr id="20" name="Retângulo 19"/>
          <p:cNvSpPr/>
          <p:nvPr/>
        </p:nvSpPr>
        <p:spPr>
          <a:xfrm>
            <a:off x="7145846" y="5193816"/>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21" name="Grupo 20"/>
          <p:cNvGrpSpPr/>
          <p:nvPr/>
        </p:nvGrpSpPr>
        <p:grpSpPr>
          <a:xfrm>
            <a:off x="7283175" y="5380635"/>
            <a:ext cx="503872" cy="506129"/>
            <a:chOff x="2760844" y="4844780"/>
            <a:chExt cx="540437" cy="542858"/>
          </a:xfrm>
        </p:grpSpPr>
        <p:grpSp>
          <p:nvGrpSpPr>
            <p:cNvPr id="22" name="Grupo 21"/>
            <p:cNvGrpSpPr/>
            <p:nvPr/>
          </p:nvGrpSpPr>
          <p:grpSpPr>
            <a:xfrm>
              <a:off x="2869281" y="5276936"/>
              <a:ext cx="432000" cy="110702"/>
              <a:chOff x="7740339" y="5950722"/>
              <a:chExt cx="432000" cy="110702"/>
            </a:xfrm>
          </p:grpSpPr>
          <p:cxnSp>
            <p:nvCxnSpPr>
              <p:cNvPr id="26" name="Conector reto 25"/>
              <p:cNvCxnSpPr/>
              <p:nvPr/>
            </p:nvCxnSpPr>
            <p:spPr>
              <a:xfrm>
                <a:off x="7740339" y="5950722"/>
                <a:ext cx="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a:off x="7796094" y="6006479"/>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a:off x="7885302" y="6061424"/>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Conector de seta reta 22"/>
            <p:cNvCxnSpPr/>
            <p:nvPr/>
          </p:nvCxnSpPr>
          <p:spPr>
            <a:xfrm>
              <a:off x="3099083" y="4896453"/>
              <a:ext cx="0" cy="380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Elipse 23"/>
            <p:cNvSpPr/>
            <p:nvPr/>
          </p:nvSpPr>
          <p:spPr>
            <a:xfrm>
              <a:off x="2760844" y="4844780"/>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5" name="Conector reto 24"/>
            <p:cNvCxnSpPr>
              <a:stCxn id="24" idx="6"/>
            </p:cNvCxnSpPr>
            <p:nvPr/>
          </p:nvCxnSpPr>
          <p:spPr>
            <a:xfrm>
              <a:off x="2857023" y="4894961"/>
              <a:ext cx="24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Retângulo 37"/>
          <p:cNvSpPr/>
          <p:nvPr/>
        </p:nvSpPr>
        <p:spPr>
          <a:xfrm>
            <a:off x="5428240" y="5193816"/>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p>
        </p:txBody>
      </p:sp>
      <p:sp>
        <p:nvSpPr>
          <p:cNvPr id="39" name="Retângulo 38"/>
          <p:cNvSpPr/>
          <p:nvPr/>
        </p:nvSpPr>
        <p:spPr>
          <a:xfrm>
            <a:off x="5846189" y="5203030"/>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Elipse 39"/>
          <p:cNvSpPr/>
          <p:nvPr/>
        </p:nvSpPr>
        <p:spPr>
          <a:xfrm>
            <a:off x="6003847" y="5397428"/>
            <a:ext cx="64888" cy="648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1" name="Conector de seta reta 40"/>
          <p:cNvCxnSpPr/>
          <p:nvPr/>
        </p:nvCxnSpPr>
        <p:spPr>
          <a:xfrm flipV="1">
            <a:off x="6084439" y="5439881"/>
            <a:ext cx="576000" cy="1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CaixaDeTexto 1"/>
          <p:cNvSpPr txBox="1"/>
          <p:nvPr/>
        </p:nvSpPr>
        <p:spPr>
          <a:xfrm>
            <a:off x="4821532" y="4543425"/>
            <a:ext cx="516488" cy="369332"/>
          </a:xfrm>
          <a:prstGeom prst="rect">
            <a:avLst/>
          </a:prstGeom>
          <a:noFill/>
        </p:spPr>
        <p:txBody>
          <a:bodyPr wrap="none" rtlCol="0">
            <a:spAutoFit/>
          </a:bodyPr>
          <a:lstStyle/>
          <a:p>
            <a:r>
              <a:rPr lang="pt-BR" dirty="0" err="1" smtClean="0"/>
              <a:t>aux</a:t>
            </a:r>
            <a:endParaRPr lang="pt-BR" dirty="0"/>
          </a:p>
        </p:txBody>
      </p:sp>
      <p:cxnSp>
        <p:nvCxnSpPr>
          <p:cNvPr id="8" name="Conector de seta reta 7"/>
          <p:cNvCxnSpPr/>
          <p:nvPr/>
        </p:nvCxnSpPr>
        <p:spPr>
          <a:xfrm>
            <a:off x="5272088" y="4857750"/>
            <a:ext cx="271462"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4750095" y="5872154"/>
            <a:ext cx="684803" cy="369332"/>
          </a:xfrm>
          <a:prstGeom prst="rect">
            <a:avLst/>
          </a:prstGeom>
          <a:noFill/>
        </p:spPr>
        <p:txBody>
          <a:bodyPr wrap="none" rtlCol="0">
            <a:spAutoFit/>
          </a:bodyPr>
          <a:lstStyle/>
          <a:p>
            <a:r>
              <a:rPr lang="pt-BR" dirty="0" smtClean="0"/>
              <a:t>inicio</a:t>
            </a:r>
            <a:endParaRPr lang="pt-BR" dirty="0"/>
          </a:p>
        </p:txBody>
      </p:sp>
      <p:cxnSp>
        <p:nvCxnSpPr>
          <p:cNvPr id="32" name="Conector de seta reta 31"/>
          <p:cNvCxnSpPr>
            <a:stCxn id="10" idx="3"/>
          </p:cNvCxnSpPr>
          <p:nvPr/>
        </p:nvCxnSpPr>
        <p:spPr>
          <a:xfrm flipV="1">
            <a:off x="5434898" y="5783552"/>
            <a:ext cx="237240" cy="273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81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44444E-6 -1.85185E-6 L 0.14775 -1.85185E-6 " pathEditMode="relative" rAng="0" ptsTypes="AA">
                                      <p:cBhvr>
                                        <p:cTn id="6" dur="2000" fill="hold"/>
                                        <p:tgtEl>
                                          <p:spTgt spid="10"/>
                                        </p:tgtEl>
                                        <p:attrNameLst>
                                          <p:attrName>ppt_x</p:attrName>
                                          <p:attrName>ppt_y</p:attrName>
                                        </p:attrNameLst>
                                      </p:cBhvr>
                                      <p:rCtr x="7378" y="0"/>
                                    </p:animMotion>
                                  </p:childTnLst>
                                </p:cTn>
                              </p:par>
                              <p:par>
                                <p:cTn id="7" presetID="63" presetClass="path" presetSubtype="0" accel="50000" decel="50000" fill="hold" nodeType="withEffect">
                                  <p:stCondLst>
                                    <p:cond delay="0"/>
                                  </p:stCondLst>
                                  <p:childTnLst>
                                    <p:animMotion origin="layout" path="M -1.66667E-6 -4.44444E-6 L 0.13802 -0.003 " pathEditMode="relative" rAng="0" ptsTypes="AA">
                                      <p:cBhvr>
                                        <p:cTn id="8" dur="2000" fill="hold"/>
                                        <p:tgtEl>
                                          <p:spTgt spid="32"/>
                                        </p:tgtEl>
                                        <p:attrNameLst>
                                          <p:attrName>ppt_x</p:attrName>
                                          <p:attrName>ppt_y</p:attrName>
                                        </p:attrNameLst>
                                      </p:cBhvr>
                                      <p:rCtr x="6892" y="-162"/>
                                    </p:animMotion>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grpId="0" nodeType="clickEffect">
                                  <p:stCondLst>
                                    <p:cond delay="0"/>
                                  </p:stCondLst>
                                  <p:childTnLst>
                                    <p:animEffect transition="out" filter="dissolve">
                                      <p:cBhvr>
                                        <p:cTn id="12" dur="500"/>
                                        <p:tgtEl>
                                          <p:spTgt spid="38"/>
                                        </p:tgtEl>
                                      </p:cBhvr>
                                    </p:animEffect>
                                    <p:set>
                                      <p:cBhvr>
                                        <p:cTn id="13" dur="1" fill="hold">
                                          <p:stCondLst>
                                            <p:cond delay="499"/>
                                          </p:stCondLst>
                                        </p:cTn>
                                        <p:tgtEl>
                                          <p:spTgt spid="38"/>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39"/>
                                        </p:tgtEl>
                                      </p:cBhvr>
                                    </p:animEffect>
                                    <p:set>
                                      <p:cBhvr>
                                        <p:cTn id="16" dur="1" fill="hold">
                                          <p:stCondLst>
                                            <p:cond delay="499"/>
                                          </p:stCondLst>
                                        </p:cTn>
                                        <p:tgtEl>
                                          <p:spTgt spid="39"/>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41"/>
                                        </p:tgtEl>
                                      </p:cBhvr>
                                    </p:animEffect>
                                    <p:set>
                                      <p:cBhvr>
                                        <p:cTn id="19" dur="1" fill="hold">
                                          <p:stCondLst>
                                            <p:cond delay="499"/>
                                          </p:stCondLst>
                                        </p:cTn>
                                        <p:tgtEl>
                                          <p:spTgt spid="41"/>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40"/>
                                        </p:tgtEl>
                                      </p:cBhvr>
                                    </p:animEffect>
                                    <p:set>
                                      <p:cBhvr>
                                        <p:cTn id="22" dur="1" fill="hold">
                                          <p:stCondLst>
                                            <p:cond delay="499"/>
                                          </p:stCondLst>
                                        </p:cTn>
                                        <p:tgtEl>
                                          <p:spTgt spid="4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grpId="0" nodeType="clickEffect">
                                  <p:stCondLst>
                                    <p:cond delay="0"/>
                                  </p:stCondLst>
                                  <p:childTnLst>
                                    <p:animMotion origin="layout" path="M 4.44444E-6 -1.85185E-6 L 0.16007 -1.85185E-6 " pathEditMode="relative" rAng="0" ptsTypes="AA">
                                      <p:cBhvr>
                                        <p:cTn id="26" dur="2000" fill="hold"/>
                                        <p:tgtEl>
                                          <p:spTgt spid="2"/>
                                        </p:tgtEl>
                                        <p:attrNameLst>
                                          <p:attrName>ppt_x</p:attrName>
                                          <p:attrName>ppt_y</p:attrName>
                                        </p:attrNameLst>
                                      </p:cBhvr>
                                      <p:rCtr x="8003" y="0"/>
                                    </p:animMotion>
                                  </p:childTnLst>
                                </p:cTn>
                              </p:par>
                              <p:par>
                                <p:cTn id="27" presetID="63" presetClass="path" presetSubtype="0" accel="50000" decel="50000" fill="hold" nodeType="withEffect">
                                  <p:stCondLst>
                                    <p:cond delay="0"/>
                                  </p:stCondLst>
                                  <p:childTnLst>
                                    <p:animMotion origin="layout" path="M 5.55556E-7 1.11022E-16 L 0.15243 1.11022E-16 " pathEditMode="relative" rAng="0" ptsTypes="AA">
                                      <p:cBhvr>
                                        <p:cTn id="28" dur="2000" fill="hold"/>
                                        <p:tgtEl>
                                          <p:spTgt spid="8"/>
                                        </p:tgtEl>
                                        <p:attrNameLst>
                                          <p:attrName>ppt_x</p:attrName>
                                          <p:attrName>ppt_y</p:attrName>
                                        </p:attrNameLst>
                                      </p:cBhvr>
                                      <p:rCtr x="762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2"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a:spLocks noGrp="1"/>
          </p:cNvSpPr>
          <p:nvPr>
            <p:ph type="title"/>
          </p:nvPr>
        </p:nvSpPr>
        <p:spPr>
          <a:xfrm>
            <a:off x="628650" y="81788"/>
            <a:ext cx="7886700" cy="1325563"/>
          </a:xfrm>
        </p:spPr>
        <p:txBody>
          <a:bodyPr>
            <a:normAutofit/>
          </a:bodyPr>
          <a:lstStyle/>
          <a:p>
            <a:pPr algn="ctr"/>
            <a:r>
              <a:rPr lang="pt-BR" sz="3600" dirty="0" smtClean="0">
                <a:solidFill>
                  <a:schemeClr val="bg1"/>
                </a:solidFill>
                <a:latin typeface="Century Gothic" panose="020B0502020202020204" pitchFamily="34" charset="0"/>
              </a:rPr>
              <a:t>Lista Encadeada:</a:t>
            </a:r>
            <a:br>
              <a:rPr lang="pt-BR" sz="3600" dirty="0" smtClean="0">
                <a:solidFill>
                  <a:schemeClr val="bg1"/>
                </a:solidFill>
                <a:latin typeface="Century Gothic" panose="020B0502020202020204" pitchFamily="34" charset="0"/>
              </a:rPr>
            </a:br>
            <a:r>
              <a:rPr lang="pt-BR" sz="3600" dirty="0" smtClean="0">
                <a:solidFill>
                  <a:schemeClr val="bg1"/>
                </a:solidFill>
                <a:latin typeface="Century Gothic" panose="020B0502020202020204" pitchFamily="34" charset="0"/>
              </a:rPr>
              <a:t>Liberar memória alocada</a:t>
            </a:r>
            <a:endParaRPr lang="pt-BR" sz="3600" dirty="0">
              <a:solidFill>
                <a:schemeClr val="bg1"/>
              </a:solidFill>
              <a:latin typeface="Century Gothic" panose="020B0502020202020204" pitchFamily="34" charset="0"/>
            </a:endParaRPr>
          </a:p>
        </p:txBody>
      </p:sp>
      <p:sp>
        <p:nvSpPr>
          <p:cNvPr id="6" name="CaixaDeTexto 5"/>
          <p:cNvSpPr txBox="1"/>
          <p:nvPr/>
        </p:nvSpPr>
        <p:spPr>
          <a:xfrm>
            <a:off x="2975174" y="1549020"/>
            <a:ext cx="3329758" cy="2031325"/>
          </a:xfrm>
          <a:prstGeom prst="rect">
            <a:avLst/>
          </a:prstGeom>
          <a:noFill/>
          <a:ln>
            <a:solidFill>
              <a:schemeClr val="bg1">
                <a:lumMod val="85000"/>
              </a:schemeClr>
            </a:solidFill>
          </a:ln>
        </p:spPr>
        <p:txBody>
          <a:bodyPr wrap="none" rtlCol="0">
            <a:spAutoFit/>
          </a:bodyPr>
          <a:lstStyle/>
          <a:p>
            <a:r>
              <a:rPr lang="pt-BR" sz="1400" b="1" dirty="0" err="1">
                <a:latin typeface="Consolas" panose="020B0609020204030204" pitchFamily="49" charset="0"/>
                <a:cs typeface="Consolas" panose="020B0609020204030204" pitchFamily="49" charset="0"/>
              </a:rPr>
              <a:t>v</a:t>
            </a:r>
            <a:r>
              <a:rPr lang="pt-BR" sz="1400" b="1" dirty="0" err="1" smtClean="0">
                <a:latin typeface="Consolas" panose="020B0609020204030204" pitchFamily="49" charset="0"/>
                <a:cs typeface="Consolas" panose="020B0609020204030204" pitchFamily="49" charset="0"/>
              </a:rPr>
              <a:t>oid</a:t>
            </a:r>
            <a:r>
              <a:rPr lang="pt-BR" sz="1400" b="1" dirty="0" smtClean="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desalocar</a:t>
            </a:r>
            <a:r>
              <a:rPr lang="pt-BR" sz="1400" b="1" dirty="0" smtClean="0">
                <a:latin typeface="Consolas" panose="020B0609020204030204" pitchFamily="49" charset="0"/>
                <a:cs typeface="Consolas" panose="020B0609020204030204" pitchFamily="49" charset="0"/>
              </a:rPr>
              <a:t>(No </a:t>
            </a:r>
            <a:r>
              <a:rPr lang="pt-BR" sz="1400" b="1" dirty="0">
                <a:latin typeface="Consolas" panose="020B0609020204030204" pitchFamily="49" charset="0"/>
                <a:cs typeface="Consolas" panose="020B0609020204030204" pitchFamily="49" charset="0"/>
              </a:rPr>
              <a:t>*</a:t>
            </a:r>
            <a:r>
              <a:rPr lang="pt-BR" sz="1400" b="1" dirty="0" smtClean="0">
                <a:latin typeface="Consolas" panose="020B0609020204030204" pitchFamily="49" charset="0"/>
                <a:cs typeface="Consolas" panose="020B0609020204030204" pitchFamily="49" charset="0"/>
              </a:rPr>
              <a:t>inicio){</a:t>
            </a:r>
          </a:p>
          <a:p>
            <a:pPr lvl="1"/>
            <a:r>
              <a:rPr lang="pt-BR" sz="1400" b="1" dirty="0" smtClean="0">
                <a:latin typeface="Consolas" panose="020B0609020204030204" pitchFamily="49" charset="0"/>
                <a:cs typeface="Consolas" panose="020B0609020204030204" pitchFamily="49" charset="0"/>
              </a:rPr>
              <a:t>No</a:t>
            </a:r>
            <a:r>
              <a:rPr lang="pt-BR" sz="1400" b="1" dirty="0">
                <a:latin typeface="Consolas" panose="020B0609020204030204" pitchFamily="49" charset="0"/>
                <a:cs typeface="Consolas" panose="020B0609020204030204" pitchFamily="49" charset="0"/>
              </a:rPr>
              <a:t>* </a:t>
            </a:r>
            <a:r>
              <a:rPr lang="pt-BR" sz="1400" b="1" dirty="0" err="1">
                <a:latin typeface="Consolas" panose="020B0609020204030204" pitchFamily="49" charset="0"/>
                <a:cs typeface="Consolas" panose="020B0609020204030204" pitchFamily="49" charset="0"/>
              </a:rPr>
              <a:t>aux</a:t>
            </a:r>
            <a:r>
              <a:rPr lang="pt-BR" sz="1400" b="1" dirty="0">
                <a:latin typeface="Consolas" panose="020B0609020204030204" pitchFamily="49" charset="0"/>
                <a:cs typeface="Consolas" panose="020B0609020204030204" pitchFamily="49" charset="0"/>
              </a:rPr>
              <a:t>;</a:t>
            </a:r>
          </a:p>
          <a:p>
            <a:pPr lvl="1"/>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 </a:t>
            </a:r>
            <a:r>
              <a:rPr lang="pt-BR" sz="1400" b="1" dirty="0">
                <a:latin typeface="Consolas" panose="020B0609020204030204" pitchFamily="49" charset="0"/>
                <a:cs typeface="Consolas" panose="020B0609020204030204" pitchFamily="49" charset="0"/>
              </a:rPr>
              <a:t>= inicio;</a:t>
            </a:r>
          </a:p>
          <a:p>
            <a:pPr lvl="1"/>
            <a:r>
              <a:rPr lang="pt-BR" sz="1400" b="1" dirty="0" err="1" smtClean="0">
                <a:latin typeface="Consolas" panose="020B0609020204030204" pitchFamily="49" charset="0"/>
                <a:cs typeface="Consolas" panose="020B0609020204030204" pitchFamily="49" charset="0"/>
              </a:rPr>
              <a:t>while</a:t>
            </a:r>
            <a:r>
              <a:rPr lang="pt-BR" sz="1400" b="1" dirty="0" smtClean="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 != NULL){</a:t>
            </a:r>
            <a:endParaRPr lang="pt-BR" sz="1400" b="1" dirty="0">
              <a:latin typeface="Consolas" panose="020B0609020204030204" pitchFamily="49" charset="0"/>
              <a:cs typeface="Consolas" panose="020B0609020204030204" pitchFamily="49" charset="0"/>
            </a:endParaRPr>
          </a:p>
          <a:p>
            <a:pPr lvl="1"/>
            <a:r>
              <a:rPr lang="pt-BR" sz="1400" b="1" dirty="0">
                <a:latin typeface="Consolas" panose="020B0609020204030204" pitchFamily="49" charset="0"/>
                <a:cs typeface="Consolas" panose="020B0609020204030204" pitchFamily="49" charset="0"/>
              </a:rPr>
              <a:t>     </a:t>
            </a:r>
            <a:r>
              <a:rPr lang="pt-BR" sz="1400" b="1" dirty="0" smtClean="0">
                <a:latin typeface="Consolas" panose="020B0609020204030204" pitchFamily="49" charset="0"/>
                <a:cs typeface="Consolas" panose="020B0609020204030204" pitchFamily="49" charset="0"/>
              </a:rPr>
              <a:t>inicio </a:t>
            </a:r>
            <a:r>
              <a:rPr lang="pt-BR" sz="1400" b="1" dirty="0">
                <a:latin typeface="Consolas" panose="020B0609020204030204" pitchFamily="49" charset="0"/>
                <a:cs typeface="Consolas" panose="020B0609020204030204" pitchFamily="49" charset="0"/>
              </a:rPr>
              <a:t>= inicio-&gt;</a:t>
            </a:r>
            <a:r>
              <a:rPr lang="pt-BR" sz="1400" b="1" dirty="0" err="1">
                <a:latin typeface="Consolas" panose="020B0609020204030204" pitchFamily="49" charset="0"/>
                <a:cs typeface="Consolas" panose="020B0609020204030204" pitchFamily="49" charset="0"/>
              </a:rPr>
              <a:t>prox</a:t>
            </a:r>
            <a:r>
              <a:rPr lang="pt-BR" sz="1400" b="1" dirty="0">
                <a:latin typeface="Consolas" panose="020B0609020204030204" pitchFamily="49" charset="0"/>
                <a:cs typeface="Consolas" panose="020B0609020204030204" pitchFamily="49" charset="0"/>
              </a:rPr>
              <a:t>;</a:t>
            </a:r>
          </a:p>
          <a:p>
            <a:pPr lvl="1"/>
            <a:r>
              <a:rPr lang="pt-BR" sz="1400" b="1" dirty="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free</a:t>
            </a:r>
            <a:r>
              <a:rPr lang="pt-BR" sz="1400" b="1" dirty="0" smtClean="0">
                <a:latin typeface="Consolas" panose="020B0609020204030204" pitchFamily="49" charset="0"/>
                <a:cs typeface="Consolas" panose="020B0609020204030204" pitchFamily="49" charset="0"/>
              </a:rPr>
              <a:t>(</a:t>
            </a:r>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a:t>
            </a:r>
            <a:endParaRPr lang="pt-BR" sz="1400" b="1" dirty="0">
              <a:latin typeface="Consolas" panose="020B0609020204030204" pitchFamily="49" charset="0"/>
              <a:cs typeface="Consolas" panose="020B0609020204030204" pitchFamily="49" charset="0"/>
            </a:endParaRPr>
          </a:p>
          <a:p>
            <a:pPr lvl="1"/>
            <a:r>
              <a:rPr lang="pt-BR" sz="1400" b="1" dirty="0">
                <a:latin typeface="Consolas" panose="020B0609020204030204" pitchFamily="49" charset="0"/>
                <a:cs typeface="Consolas" panose="020B0609020204030204" pitchFamily="49" charset="0"/>
              </a:rPr>
              <a:t>     </a:t>
            </a:r>
            <a:r>
              <a:rPr lang="pt-BR" sz="1400" b="1" dirty="0" err="1" smtClean="0">
                <a:latin typeface="Consolas" panose="020B0609020204030204" pitchFamily="49" charset="0"/>
                <a:cs typeface="Consolas" panose="020B0609020204030204" pitchFamily="49" charset="0"/>
              </a:rPr>
              <a:t>aux</a:t>
            </a:r>
            <a:r>
              <a:rPr lang="pt-BR" sz="1400" b="1" dirty="0" smtClean="0">
                <a:latin typeface="Consolas" panose="020B0609020204030204" pitchFamily="49" charset="0"/>
                <a:cs typeface="Consolas" panose="020B0609020204030204" pitchFamily="49" charset="0"/>
              </a:rPr>
              <a:t> </a:t>
            </a:r>
            <a:r>
              <a:rPr lang="pt-BR" sz="1400" b="1" dirty="0">
                <a:latin typeface="Consolas" panose="020B0609020204030204" pitchFamily="49" charset="0"/>
                <a:cs typeface="Consolas" panose="020B0609020204030204" pitchFamily="49" charset="0"/>
              </a:rPr>
              <a:t>= inicio;</a:t>
            </a:r>
          </a:p>
          <a:p>
            <a:pPr lvl="1"/>
            <a:r>
              <a:rPr lang="pt-BR" sz="1400" b="1" dirty="0" smtClean="0">
                <a:latin typeface="Consolas" panose="020B0609020204030204" pitchFamily="49" charset="0"/>
                <a:cs typeface="Consolas" panose="020B0609020204030204" pitchFamily="49" charset="0"/>
              </a:rPr>
              <a:t>}    </a:t>
            </a:r>
          </a:p>
          <a:p>
            <a:r>
              <a:rPr lang="pt-BR" sz="1400" b="1" dirty="0" smtClean="0">
                <a:latin typeface="Consolas" panose="020B0609020204030204" pitchFamily="49" charset="0"/>
                <a:cs typeface="Consolas" panose="020B0609020204030204" pitchFamily="49" charset="0"/>
              </a:rPr>
              <a:t>}</a:t>
            </a:r>
            <a:endParaRPr lang="pt-BR" sz="1400" b="1" dirty="0">
              <a:latin typeface="Consolas" panose="020B0609020204030204" pitchFamily="49" charset="0"/>
              <a:cs typeface="Consolas" panose="020B0609020204030204" pitchFamily="49" charset="0"/>
            </a:endParaRPr>
          </a:p>
        </p:txBody>
      </p:sp>
      <p:sp>
        <p:nvSpPr>
          <p:cNvPr id="9" name="CaixaDeTexto 8"/>
          <p:cNvSpPr txBox="1"/>
          <p:nvPr/>
        </p:nvSpPr>
        <p:spPr>
          <a:xfrm>
            <a:off x="2699136" y="1575373"/>
            <a:ext cx="276038" cy="2031325"/>
          </a:xfrm>
          <a:prstGeom prst="rect">
            <a:avLst/>
          </a:prstGeom>
          <a:solidFill>
            <a:schemeClr val="accent4">
              <a:lumMod val="60000"/>
              <a:lumOff val="40000"/>
            </a:schemeClr>
          </a:solidFill>
        </p:spPr>
        <p:txBody>
          <a:bodyPr wrap="none" rtlCol="0">
            <a:spAutoFit/>
          </a:bodyPr>
          <a:lstStyle/>
          <a:p>
            <a:pPr algn="r"/>
            <a:r>
              <a:rPr lang="pt-BR" sz="1400" dirty="0" smtClean="0"/>
              <a:t>1</a:t>
            </a:r>
          </a:p>
          <a:p>
            <a:pPr algn="r"/>
            <a:r>
              <a:rPr lang="pt-BR" sz="1400" dirty="0" smtClean="0"/>
              <a:t>2</a:t>
            </a:r>
          </a:p>
          <a:p>
            <a:pPr algn="r"/>
            <a:r>
              <a:rPr lang="pt-BR" sz="1400" dirty="0" smtClean="0"/>
              <a:t>3</a:t>
            </a:r>
          </a:p>
          <a:p>
            <a:pPr algn="r"/>
            <a:r>
              <a:rPr lang="pt-BR" sz="1400" dirty="0" smtClean="0"/>
              <a:t>4</a:t>
            </a:r>
          </a:p>
          <a:p>
            <a:pPr algn="r"/>
            <a:r>
              <a:rPr lang="pt-BR" sz="1400" dirty="0" smtClean="0"/>
              <a:t>5</a:t>
            </a:r>
          </a:p>
          <a:p>
            <a:pPr algn="r"/>
            <a:r>
              <a:rPr lang="pt-BR" sz="1400" dirty="0" smtClean="0"/>
              <a:t>6</a:t>
            </a:r>
          </a:p>
          <a:p>
            <a:pPr algn="r"/>
            <a:r>
              <a:rPr lang="pt-BR" sz="1400" dirty="0" smtClean="0"/>
              <a:t>7</a:t>
            </a:r>
          </a:p>
          <a:p>
            <a:pPr algn="r"/>
            <a:r>
              <a:rPr lang="pt-BR" sz="1400" dirty="0" smtClean="0"/>
              <a:t>8</a:t>
            </a:r>
          </a:p>
          <a:p>
            <a:pPr algn="r"/>
            <a:r>
              <a:rPr lang="pt-BR" sz="1400" dirty="0" smtClean="0"/>
              <a:t>9</a:t>
            </a:r>
          </a:p>
        </p:txBody>
      </p:sp>
      <p:sp>
        <p:nvSpPr>
          <p:cNvPr id="19" name="Retângulo 18"/>
          <p:cNvSpPr/>
          <p:nvPr/>
        </p:nvSpPr>
        <p:spPr>
          <a:xfrm>
            <a:off x="6692272" y="5196477"/>
            <a:ext cx="452460"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1</a:t>
            </a:r>
            <a:endParaRPr lang="pt-BR" sz="1600" dirty="0"/>
          </a:p>
        </p:txBody>
      </p:sp>
      <p:sp>
        <p:nvSpPr>
          <p:cNvPr id="20" name="Retângulo 19"/>
          <p:cNvSpPr/>
          <p:nvPr/>
        </p:nvSpPr>
        <p:spPr>
          <a:xfrm>
            <a:off x="7145846" y="5193816"/>
            <a:ext cx="356098" cy="45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21" name="Grupo 20"/>
          <p:cNvGrpSpPr/>
          <p:nvPr/>
        </p:nvGrpSpPr>
        <p:grpSpPr>
          <a:xfrm>
            <a:off x="7283175" y="5380635"/>
            <a:ext cx="503872" cy="506129"/>
            <a:chOff x="2760844" y="4844780"/>
            <a:chExt cx="540437" cy="542858"/>
          </a:xfrm>
        </p:grpSpPr>
        <p:grpSp>
          <p:nvGrpSpPr>
            <p:cNvPr id="22" name="Grupo 21"/>
            <p:cNvGrpSpPr/>
            <p:nvPr/>
          </p:nvGrpSpPr>
          <p:grpSpPr>
            <a:xfrm>
              <a:off x="2869281" y="5276936"/>
              <a:ext cx="432000" cy="110702"/>
              <a:chOff x="7740339" y="5950722"/>
              <a:chExt cx="432000" cy="110702"/>
            </a:xfrm>
          </p:grpSpPr>
          <p:cxnSp>
            <p:nvCxnSpPr>
              <p:cNvPr id="26" name="Conector reto 25"/>
              <p:cNvCxnSpPr/>
              <p:nvPr/>
            </p:nvCxnSpPr>
            <p:spPr>
              <a:xfrm>
                <a:off x="7740339" y="5950722"/>
                <a:ext cx="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a:off x="7796094" y="6006479"/>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a:off x="7885302" y="6061424"/>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Conector de seta reta 22"/>
            <p:cNvCxnSpPr/>
            <p:nvPr/>
          </p:nvCxnSpPr>
          <p:spPr>
            <a:xfrm>
              <a:off x="3099083" y="4896453"/>
              <a:ext cx="0" cy="380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Elipse 23"/>
            <p:cNvSpPr/>
            <p:nvPr/>
          </p:nvSpPr>
          <p:spPr>
            <a:xfrm>
              <a:off x="2760844" y="4844780"/>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5" name="Conector reto 24"/>
            <p:cNvCxnSpPr>
              <a:stCxn id="24" idx="6"/>
            </p:cNvCxnSpPr>
            <p:nvPr/>
          </p:nvCxnSpPr>
          <p:spPr>
            <a:xfrm>
              <a:off x="2857023" y="4894961"/>
              <a:ext cx="24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CaixaDeTexto 1"/>
          <p:cNvSpPr txBox="1"/>
          <p:nvPr/>
        </p:nvSpPr>
        <p:spPr>
          <a:xfrm>
            <a:off x="6207421" y="4543425"/>
            <a:ext cx="516488" cy="369332"/>
          </a:xfrm>
          <a:prstGeom prst="rect">
            <a:avLst/>
          </a:prstGeom>
          <a:noFill/>
        </p:spPr>
        <p:txBody>
          <a:bodyPr wrap="none" rtlCol="0">
            <a:spAutoFit/>
          </a:bodyPr>
          <a:lstStyle/>
          <a:p>
            <a:r>
              <a:rPr lang="pt-BR" dirty="0" err="1" smtClean="0"/>
              <a:t>aux</a:t>
            </a:r>
            <a:endParaRPr lang="pt-BR" dirty="0"/>
          </a:p>
        </p:txBody>
      </p:sp>
      <p:cxnSp>
        <p:nvCxnSpPr>
          <p:cNvPr id="8" name="Conector de seta reta 7"/>
          <p:cNvCxnSpPr/>
          <p:nvPr/>
        </p:nvCxnSpPr>
        <p:spPr>
          <a:xfrm>
            <a:off x="6657977" y="4857750"/>
            <a:ext cx="271462"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6050256" y="5872154"/>
            <a:ext cx="684803" cy="369332"/>
          </a:xfrm>
          <a:prstGeom prst="rect">
            <a:avLst/>
          </a:prstGeom>
          <a:noFill/>
        </p:spPr>
        <p:txBody>
          <a:bodyPr wrap="none" rtlCol="0">
            <a:spAutoFit/>
          </a:bodyPr>
          <a:lstStyle/>
          <a:p>
            <a:r>
              <a:rPr lang="pt-BR" dirty="0" smtClean="0"/>
              <a:t>inicio</a:t>
            </a:r>
            <a:endParaRPr lang="pt-BR" dirty="0"/>
          </a:p>
        </p:txBody>
      </p:sp>
      <p:cxnSp>
        <p:nvCxnSpPr>
          <p:cNvPr id="32" name="Conector de seta reta 31"/>
          <p:cNvCxnSpPr>
            <a:stCxn id="10" idx="3"/>
          </p:cNvCxnSpPr>
          <p:nvPr/>
        </p:nvCxnSpPr>
        <p:spPr>
          <a:xfrm flipV="1">
            <a:off x="6735059" y="5783552"/>
            <a:ext cx="237240" cy="273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Grupo 28"/>
          <p:cNvGrpSpPr/>
          <p:nvPr/>
        </p:nvGrpSpPr>
        <p:grpSpPr>
          <a:xfrm>
            <a:off x="6735059" y="6020460"/>
            <a:ext cx="503872" cy="506129"/>
            <a:chOff x="2760844" y="4844780"/>
            <a:chExt cx="540437" cy="542858"/>
          </a:xfrm>
        </p:grpSpPr>
        <p:grpSp>
          <p:nvGrpSpPr>
            <p:cNvPr id="30" name="Grupo 29"/>
            <p:cNvGrpSpPr/>
            <p:nvPr/>
          </p:nvGrpSpPr>
          <p:grpSpPr>
            <a:xfrm>
              <a:off x="2869281" y="5276936"/>
              <a:ext cx="432000" cy="110702"/>
              <a:chOff x="7740339" y="5950722"/>
              <a:chExt cx="432000" cy="110702"/>
            </a:xfrm>
          </p:grpSpPr>
          <p:cxnSp>
            <p:nvCxnSpPr>
              <p:cNvPr id="35" name="Conector reto 34"/>
              <p:cNvCxnSpPr/>
              <p:nvPr/>
            </p:nvCxnSpPr>
            <p:spPr>
              <a:xfrm>
                <a:off x="7740339" y="5950722"/>
                <a:ext cx="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a:off x="7796094" y="6006479"/>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p:nvPr/>
            </p:nvCxnSpPr>
            <p:spPr>
              <a:xfrm>
                <a:off x="7885302" y="6061424"/>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 name="Conector de seta reta 30"/>
            <p:cNvCxnSpPr/>
            <p:nvPr/>
          </p:nvCxnSpPr>
          <p:spPr>
            <a:xfrm>
              <a:off x="3099083" y="4896453"/>
              <a:ext cx="0" cy="380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Elipse 32"/>
            <p:cNvSpPr/>
            <p:nvPr/>
          </p:nvSpPr>
          <p:spPr>
            <a:xfrm>
              <a:off x="2760844" y="4844780"/>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Conector reto 33"/>
            <p:cNvCxnSpPr>
              <a:stCxn id="33" idx="6"/>
            </p:cNvCxnSpPr>
            <p:nvPr/>
          </p:nvCxnSpPr>
          <p:spPr>
            <a:xfrm>
              <a:off x="2857023" y="4894961"/>
              <a:ext cx="24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 name="Conector de seta reta 6"/>
          <p:cNvCxnSpPr/>
          <p:nvPr/>
        </p:nvCxnSpPr>
        <p:spPr>
          <a:xfrm>
            <a:off x="6440282" y="4956689"/>
            <a:ext cx="291236" cy="95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16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2"/>
                                        </p:tgtEl>
                                      </p:cBhvr>
                                    </p:animEffect>
                                    <p:set>
                                      <p:cBhvr>
                                        <p:cTn id="7" dur="1" fill="hold">
                                          <p:stCondLst>
                                            <p:cond delay="499"/>
                                          </p:stCondLst>
                                        </p:cTn>
                                        <p:tgtEl>
                                          <p:spTgt spid="3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9"/>
                                        </p:tgtEl>
                                      </p:cBhvr>
                                    </p:animEffect>
                                    <p:set>
                                      <p:cBhvr>
                                        <p:cTn id="17" dur="1" fill="hold">
                                          <p:stCondLst>
                                            <p:cond delay="499"/>
                                          </p:stCondLst>
                                        </p:cTn>
                                        <p:tgtEl>
                                          <p:spTgt spid="19"/>
                                        </p:tgtEl>
                                        <p:attrNameLst>
                                          <p:attrName>style.visibility</p:attrName>
                                        </p:attrNameLst>
                                      </p:cBhvr>
                                      <p:to>
                                        <p:strVal val="hidden"/>
                                      </p:to>
                                    </p:set>
                                  </p:childTnLst>
                                </p:cTn>
                              </p:par>
                              <p:par>
                                <p:cTn id="18" presetID="9" presetClass="exit" presetSubtype="0" fill="hold" grpId="0" nodeType="withEffect">
                                  <p:stCondLst>
                                    <p:cond delay="0"/>
                                  </p:stCondLst>
                                  <p:childTnLst>
                                    <p:animEffect transition="out" filter="dissolv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par>
                                <p:cTn id="21" presetID="9" presetClass="exit" presetSubtype="0" fill="hold" nodeType="withEffect">
                                  <p:stCondLst>
                                    <p:cond delay="0"/>
                                  </p:stCondLst>
                                  <p:childTnLst>
                                    <p:animEffect transition="out" filter="dissolv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nodeType="clickEffect">
                                  <p:stCondLst>
                                    <p:cond delay="0"/>
                                  </p:stCondLst>
                                  <p:childTnLst>
                                    <p:animEffect transition="out" filter="wipe(down)">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smtClean="0"/>
              <a:t>Comparação entre estruturas estática e dinâmicas</a:t>
            </a:r>
            <a:endParaRPr lang="pt-BR" dirty="0"/>
          </a:p>
        </p:txBody>
      </p:sp>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Revisão</a:t>
            </a:r>
            <a:endParaRPr lang="pt-BR" sz="3600" dirty="0">
              <a:solidFill>
                <a:schemeClr val="bg1"/>
              </a:solidFill>
              <a:latin typeface="Century Gothic" panose="020B0502020202020204" pitchFamily="34" charset="0"/>
            </a:endParaRPr>
          </a:p>
        </p:txBody>
      </p:sp>
      <p:graphicFrame>
        <p:nvGraphicFramePr>
          <p:cNvPr id="6" name="Tabela 5"/>
          <p:cNvGraphicFramePr>
            <a:graphicFrameLocks noGrp="1"/>
          </p:cNvGraphicFramePr>
          <p:nvPr>
            <p:extLst>
              <p:ext uri="{D42A27DB-BD31-4B8C-83A1-F6EECF244321}">
                <p14:modId xmlns:p14="http://schemas.microsoft.com/office/powerpoint/2010/main" val="1626518347"/>
              </p:ext>
            </p:extLst>
          </p:nvPr>
        </p:nvGraphicFramePr>
        <p:xfrm>
          <a:off x="1055649" y="3919684"/>
          <a:ext cx="6848158" cy="1483360"/>
        </p:xfrm>
        <a:graphic>
          <a:graphicData uri="http://schemas.openxmlformats.org/drawingml/2006/table">
            <a:tbl>
              <a:tblPr firstRow="1" bandRow="1">
                <a:tableStyleId>{F2DE63D5-997A-4646-A377-4702673A728D}</a:tableStyleId>
              </a:tblPr>
              <a:tblGrid>
                <a:gridCol w="2784158"/>
                <a:gridCol w="2032000"/>
                <a:gridCol w="2032000"/>
              </a:tblGrid>
              <a:tr h="370840">
                <a:tc>
                  <a:txBody>
                    <a:bodyPr/>
                    <a:lstStyle/>
                    <a:p>
                      <a:pPr algn="ctr"/>
                      <a:endParaRPr lang="pt-BR" dirty="0"/>
                    </a:p>
                  </a:txBody>
                  <a:tcPr/>
                </a:tc>
                <a:tc>
                  <a:txBody>
                    <a:bodyPr/>
                    <a:lstStyle/>
                    <a:p>
                      <a:pPr algn="ctr"/>
                      <a:r>
                        <a:rPr lang="pt-BR" dirty="0" smtClean="0"/>
                        <a:t>Estática</a:t>
                      </a:r>
                      <a:endParaRPr lang="pt-BR" dirty="0"/>
                    </a:p>
                  </a:txBody>
                  <a:tcPr/>
                </a:tc>
                <a:tc>
                  <a:txBody>
                    <a:bodyPr/>
                    <a:lstStyle/>
                    <a:p>
                      <a:pPr algn="ctr"/>
                      <a:r>
                        <a:rPr lang="pt-BR" dirty="0" smtClean="0"/>
                        <a:t>Dinâmica</a:t>
                      </a:r>
                      <a:endParaRPr lang="pt-BR" dirty="0"/>
                    </a:p>
                  </a:txBody>
                  <a:tcPr/>
                </a:tc>
              </a:tr>
              <a:tr h="370840">
                <a:tc>
                  <a:txBody>
                    <a:bodyPr/>
                    <a:lstStyle/>
                    <a:p>
                      <a:pPr algn="l"/>
                      <a:r>
                        <a:rPr lang="pt-BR" dirty="0" smtClean="0"/>
                        <a:t>Tamanho</a:t>
                      </a:r>
                      <a:endParaRPr lang="pt-BR" dirty="0"/>
                    </a:p>
                  </a:txBody>
                  <a:tcPr/>
                </a:tc>
                <a:tc>
                  <a:txBody>
                    <a:bodyPr/>
                    <a:lstStyle/>
                    <a:p>
                      <a:pPr algn="ctr"/>
                      <a:r>
                        <a:rPr lang="pt-BR" dirty="0" smtClean="0"/>
                        <a:t>Fixo</a:t>
                      </a:r>
                      <a:endParaRPr lang="pt-BR" dirty="0"/>
                    </a:p>
                  </a:txBody>
                  <a:tcPr/>
                </a:tc>
                <a:tc>
                  <a:txBody>
                    <a:bodyPr/>
                    <a:lstStyle/>
                    <a:p>
                      <a:pPr algn="ctr"/>
                      <a:r>
                        <a:rPr lang="pt-BR" dirty="0" smtClean="0"/>
                        <a:t>Flexível</a:t>
                      </a:r>
                      <a:endParaRPr lang="pt-BR" dirty="0"/>
                    </a:p>
                  </a:txBody>
                  <a:tcPr/>
                </a:tc>
              </a:tr>
              <a:tr h="370840">
                <a:tc>
                  <a:txBody>
                    <a:bodyPr/>
                    <a:lstStyle/>
                    <a:p>
                      <a:pPr algn="l"/>
                      <a:r>
                        <a:rPr lang="pt-BR" dirty="0" smtClean="0"/>
                        <a:t>Acesso</a:t>
                      </a:r>
                      <a:r>
                        <a:rPr lang="pt-BR" baseline="0" dirty="0" smtClean="0"/>
                        <a:t> aos elementos</a:t>
                      </a:r>
                      <a:endParaRPr lang="pt-BR" dirty="0"/>
                    </a:p>
                  </a:txBody>
                  <a:tcPr/>
                </a:tc>
                <a:tc>
                  <a:txBody>
                    <a:bodyPr/>
                    <a:lstStyle/>
                    <a:p>
                      <a:pPr algn="ctr"/>
                      <a:r>
                        <a:rPr lang="pt-BR" dirty="0" smtClean="0"/>
                        <a:t>Rápido</a:t>
                      </a:r>
                      <a:endParaRPr lang="pt-BR" dirty="0"/>
                    </a:p>
                  </a:txBody>
                  <a:tcPr/>
                </a:tc>
                <a:tc>
                  <a:txBody>
                    <a:bodyPr/>
                    <a:lstStyle/>
                    <a:p>
                      <a:pPr algn="ctr"/>
                      <a:r>
                        <a:rPr lang="pt-BR" dirty="0" smtClean="0"/>
                        <a:t>Lento</a:t>
                      </a:r>
                      <a:endParaRPr lang="pt-BR" dirty="0"/>
                    </a:p>
                  </a:txBody>
                  <a:tcPr/>
                </a:tc>
              </a:tr>
              <a:tr h="370840">
                <a:tc>
                  <a:txBody>
                    <a:bodyPr/>
                    <a:lstStyle/>
                    <a:p>
                      <a:pPr algn="l"/>
                      <a:r>
                        <a:rPr lang="pt-BR" dirty="0" smtClean="0"/>
                        <a:t>Custo de inserção/remoção</a:t>
                      </a:r>
                      <a:endParaRPr lang="pt-BR" dirty="0"/>
                    </a:p>
                  </a:txBody>
                  <a:tcPr/>
                </a:tc>
                <a:tc>
                  <a:txBody>
                    <a:bodyPr/>
                    <a:lstStyle/>
                    <a:p>
                      <a:pPr algn="ctr"/>
                      <a:r>
                        <a:rPr lang="pt-BR" dirty="0" smtClean="0"/>
                        <a:t>Elevado</a:t>
                      </a:r>
                      <a:endParaRPr lang="pt-BR" dirty="0"/>
                    </a:p>
                  </a:txBody>
                  <a:tcPr/>
                </a:tc>
                <a:tc>
                  <a:txBody>
                    <a:bodyPr/>
                    <a:lstStyle/>
                    <a:p>
                      <a:pPr algn="ctr"/>
                      <a:r>
                        <a:rPr lang="pt-BR" dirty="0" smtClean="0"/>
                        <a:t>Baixo</a:t>
                      </a:r>
                      <a:endParaRPr lang="pt-BR" dirty="0"/>
                    </a:p>
                  </a:txBody>
                  <a:tcPr/>
                </a:tc>
              </a:tr>
            </a:tbl>
          </a:graphicData>
        </a:graphic>
      </p:graphicFrame>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1136" y="4340332"/>
            <a:ext cx="278781" cy="278781"/>
          </a:xfrm>
          <a:prstGeom prst="rect">
            <a:avLst/>
          </a:prstGeom>
        </p:spPr>
      </p:pic>
      <p:pic>
        <p:nvPicPr>
          <p:cNvPr id="9" name="Image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3916" y="4697171"/>
            <a:ext cx="278781" cy="278781"/>
          </a:xfrm>
          <a:prstGeom prst="rect">
            <a:avLst/>
          </a:prstGeom>
        </p:spPr>
      </p:pic>
      <p:pic>
        <p:nvPicPr>
          <p:cNvPr id="10" name="Imagem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1136" y="5087649"/>
            <a:ext cx="278781" cy="278781"/>
          </a:xfrm>
          <a:prstGeom prst="rect">
            <a:avLst/>
          </a:prstGeom>
        </p:spPr>
      </p:pic>
    </p:spTree>
    <p:extLst>
      <p:ext uri="{BB962C8B-B14F-4D97-AF65-F5344CB8AC3E}">
        <p14:creationId xmlns:p14="http://schemas.microsoft.com/office/powerpoint/2010/main" val="20202773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241" y="2039679"/>
            <a:ext cx="7469447" cy="4001896"/>
          </a:xfrm>
          <a:prstGeom prst="rect">
            <a:avLst/>
          </a:prstGeom>
        </p:spPr>
      </p:pic>
      <p:sp>
        <p:nvSpPr>
          <p:cNvPr id="6" name="Retângulo 5"/>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Exercícios</a:t>
            </a:r>
            <a:endParaRPr lang="pt-BR" sz="3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0616431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sz="2400" dirty="0" smtClean="0"/>
              <a:t>Construa uma lista encadeada, na qual cada elemento deverá conter as seguintes informações de alunos:</a:t>
            </a:r>
          </a:p>
          <a:p>
            <a:pPr lvl="1"/>
            <a:r>
              <a:rPr lang="pt-BR" sz="2000" dirty="0" smtClean="0"/>
              <a:t>Matrícula;</a:t>
            </a:r>
          </a:p>
          <a:p>
            <a:pPr lvl="1"/>
            <a:r>
              <a:rPr lang="pt-BR" sz="2000" dirty="0" smtClean="0"/>
              <a:t>Nome;</a:t>
            </a:r>
          </a:p>
          <a:p>
            <a:pPr lvl="1"/>
            <a:r>
              <a:rPr lang="pt-BR" sz="2000" dirty="0" smtClean="0"/>
              <a:t>Curso;</a:t>
            </a:r>
          </a:p>
          <a:p>
            <a:pPr lvl="1"/>
            <a:r>
              <a:rPr lang="pt-BR" sz="2000" dirty="0" smtClean="0"/>
              <a:t>Idade;</a:t>
            </a:r>
          </a:p>
          <a:p>
            <a:r>
              <a:rPr lang="pt-BR" sz="2400" dirty="0" smtClean="0"/>
              <a:t>Construa funções de manipulação:</a:t>
            </a:r>
          </a:p>
          <a:p>
            <a:pPr lvl="1"/>
            <a:r>
              <a:rPr lang="pt-BR" sz="2000" dirty="0" smtClean="0"/>
              <a:t>Inserir</a:t>
            </a:r>
          </a:p>
          <a:p>
            <a:pPr lvl="1"/>
            <a:r>
              <a:rPr lang="pt-BR" sz="2000" dirty="0" smtClean="0"/>
              <a:t>Imprimir</a:t>
            </a:r>
          </a:p>
          <a:p>
            <a:pPr lvl="1"/>
            <a:r>
              <a:rPr lang="pt-BR" sz="2000" dirty="0" smtClean="0"/>
              <a:t>Excluir </a:t>
            </a:r>
          </a:p>
          <a:p>
            <a:pPr lvl="1"/>
            <a:r>
              <a:rPr lang="pt-BR" sz="2000" dirty="0" smtClean="0"/>
              <a:t>Buscar;</a:t>
            </a:r>
          </a:p>
          <a:p>
            <a:endParaRPr lang="pt-BR" dirty="0"/>
          </a:p>
        </p:txBody>
      </p:sp>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txBox="1">
            <a:spLocks/>
          </p:cNvSpPr>
          <p:nvPr/>
        </p:nvSpPr>
        <p:spPr>
          <a:xfrm>
            <a:off x="628650" y="81788"/>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dirty="0" smtClean="0">
                <a:solidFill>
                  <a:schemeClr val="bg1"/>
                </a:solidFill>
                <a:latin typeface="Century Gothic" panose="020B0502020202020204" pitchFamily="34" charset="0"/>
              </a:rPr>
              <a:t>Exercício 1</a:t>
            </a:r>
            <a:endParaRPr lang="pt-BR" sz="3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269128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smtClean="0"/>
              <a:t>Exercício 2</a:t>
            </a:r>
          </a:p>
          <a:p>
            <a:pPr lvl="1"/>
            <a:r>
              <a:rPr lang="pt-BR" dirty="0" smtClean="0"/>
              <a:t>Implemente uma lista de inteiros que não permita a inserção de números repetidos;</a:t>
            </a:r>
          </a:p>
          <a:p>
            <a:pPr lvl="1"/>
            <a:endParaRPr lang="pt-BR" dirty="0" smtClean="0"/>
          </a:p>
          <a:p>
            <a:r>
              <a:rPr lang="pt-BR" dirty="0" smtClean="0"/>
              <a:t>Exercício 3</a:t>
            </a:r>
          </a:p>
          <a:p>
            <a:pPr lvl="1"/>
            <a:r>
              <a:rPr lang="pt-BR" dirty="0" smtClean="0"/>
              <a:t>Usando a lista anterior, crie uma função que receba dois valores inteiros, </a:t>
            </a:r>
            <a:r>
              <a:rPr lang="pt-BR" i="1" dirty="0" smtClean="0"/>
              <a:t>m</a:t>
            </a:r>
            <a:r>
              <a:rPr lang="pt-BR" dirty="0" smtClean="0"/>
              <a:t> e </a:t>
            </a:r>
            <a:r>
              <a:rPr lang="pt-BR" i="1" dirty="0" smtClean="0"/>
              <a:t>n. </a:t>
            </a:r>
            <a:r>
              <a:rPr lang="pt-BR" dirty="0" smtClean="0"/>
              <a:t>A função deve trocar a ordem na  lista dos elementos de índice </a:t>
            </a:r>
            <a:r>
              <a:rPr lang="pt-BR" i="1" dirty="0" smtClean="0"/>
              <a:t>m</a:t>
            </a:r>
            <a:r>
              <a:rPr lang="pt-BR" dirty="0" smtClean="0"/>
              <a:t> e </a:t>
            </a:r>
            <a:r>
              <a:rPr lang="pt-BR" i="1" dirty="0" smtClean="0"/>
              <a:t>n.</a:t>
            </a:r>
          </a:p>
          <a:p>
            <a:pPr marL="457200" lvl="1" indent="0">
              <a:buNone/>
            </a:pPr>
            <a:r>
              <a:rPr lang="pt-BR" i="1" dirty="0" smtClean="0"/>
              <a:t>Obs.: Considere o inicio da lista como índice 0.</a:t>
            </a:r>
            <a:endParaRPr lang="pt-BR" i="1" dirty="0"/>
          </a:p>
        </p:txBody>
      </p:sp>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txBox="1">
            <a:spLocks/>
          </p:cNvSpPr>
          <p:nvPr/>
        </p:nvSpPr>
        <p:spPr>
          <a:xfrm>
            <a:off x="628650" y="81788"/>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dirty="0" smtClean="0">
                <a:solidFill>
                  <a:schemeClr val="bg1"/>
                </a:solidFill>
                <a:latin typeface="Century Gothic" panose="020B0502020202020204" pitchFamily="34" charset="0"/>
              </a:rPr>
              <a:t>Exercícios 2 e 3</a:t>
            </a:r>
            <a:endParaRPr lang="pt-BR" sz="3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9036550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r>
              <a:rPr lang="pt-BR" sz="2400" dirty="0" smtClean="0"/>
              <a:t>Lista duplamente encadeada</a:t>
            </a:r>
          </a:p>
          <a:p>
            <a:r>
              <a:rPr lang="pt-BR" sz="2400" dirty="0" smtClean="0"/>
              <a:t>Lista circular</a:t>
            </a:r>
          </a:p>
          <a:p>
            <a:r>
              <a:rPr lang="pt-BR" sz="2400" dirty="0" smtClean="0"/>
              <a:t>Lista Ordenada</a:t>
            </a:r>
            <a:endParaRPr lang="pt-BR" sz="2400" dirty="0"/>
          </a:p>
        </p:txBody>
      </p:sp>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txBox="1">
            <a:spLocks/>
          </p:cNvSpPr>
          <p:nvPr/>
        </p:nvSpPr>
        <p:spPr>
          <a:xfrm>
            <a:off x="628650" y="81788"/>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dirty="0" smtClean="0">
                <a:solidFill>
                  <a:schemeClr val="bg1"/>
                </a:solidFill>
                <a:latin typeface="Century Gothic" panose="020B0502020202020204" pitchFamily="34" charset="0"/>
              </a:rPr>
              <a:t>Próxima Aula</a:t>
            </a:r>
            <a:endParaRPr lang="pt-BR" sz="3600" dirty="0">
              <a:solidFill>
                <a:schemeClr val="bg1"/>
              </a:solidFill>
              <a:latin typeface="Century Gothic" panose="020B0502020202020204"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801" y="3249222"/>
            <a:ext cx="3564046" cy="3251056"/>
          </a:xfrm>
          <a:prstGeom prst="rect">
            <a:avLst/>
          </a:prstGeom>
        </p:spPr>
      </p:pic>
    </p:spTree>
    <p:extLst>
      <p:ext uri="{BB962C8B-B14F-4D97-AF65-F5344CB8AC3E}">
        <p14:creationId xmlns:p14="http://schemas.microsoft.com/office/powerpoint/2010/main" val="1333946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28650" y="1549020"/>
            <a:ext cx="7886700" cy="4627943"/>
          </a:xfrm>
        </p:spPr>
        <p:txBody>
          <a:bodyPr/>
          <a:lstStyle/>
          <a:p>
            <a:r>
              <a:rPr lang="pt-BR" sz="2400" b="1" dirty="0" smtClean="0"/>
              <a:t>Estruturas de dados estáticas</a:t>
            </a:r>
          </a:p>
          <a:p>
            <a:pPr lvl="1"/>
            <a:r>
              <a:rPr lang="pt-BR" sz="2000" dirty="0" smtClean="0"/>
              <a:t>Ocupam </a:t>
            </a:r>
            <a:r>
              <a:rPr lang="pt-BR" sz="2000" dirty="0"/>
              <a:t>um espaço contíguo de </a:t>
            </a:r>
            <a:r>
              <a:rPr lang="pt-BR" sz="2000" dirty="0" smtClean="0"/>
              <a:t>memória;</a:t>
            </a:r>
          </a:p>
          <a:p>
            <a:pPr lvl="1"/>
            <a:r>
              <a:rPr lang="pt-BR" sz="2000" dirty="0" smtClean="0"/>
              <a:t>Sua localização </a:t>
            </a:r>
            <a:r>
              <a:rPr lang="pt-BR" sz="2000" dirty="0"/>
              <a:t>na memória não se </a:t>
            </a:r>
            <a:r>
              <a:rPr lang="pt-BR" sz="2000" dirty="0" smtClean="0"/>
              <a:t>altera </a:t>
            </a:r>
            <a:r>
              <a:rPr lang="pt-BR" sz="2000" dirty="0"/>
              <a:t>durante a </a:t>
            </a:r>
            <a:r>
              <a:rPr lang="pt-BR" sz="2000" dirty="0" smtClean="0"/>
              <a:t>execução;</a:t>
            </a:r>
          </a:p>
          <a:p>
            <a:pPr lvl="1"/>
            <a:r>
              <a:rPr lang="pt-BR" sz="2000" dirty="0" smtClean="0"/>
              <a:t>Permite </a:t>
            </a:r>
            <a:r>
              <a:rPr lang="pt-BR" sz="2000" dirty="0"/>
              <a:t>acesso randômico aos </a:t>
            </a:r>
            <a:r>
              <a:rPr lang="pt-BR" sz="2000" dirty="0" smtClean="0"/>
              <a:t>elementos;</a:t>
            </a:r>
          </a:p>
          <a:p>
            <a:pPr lvl="1"/>
            <a:r>
              <a:rPr lang="pt-BR" sz="2000" dirty="0" smtClean="0"/>
              <a:t>Deve </a:t>
            </a:r>
            <a:r>
              <a:rPr lang="pt-BR" sz="2000" dirty="0"/>
              <a:t>ser </a:t>
            </a:r>
            <a:r>
              <a:rPr lang="pt-BR" sz="2000" dirty="0" smtClean="0"/>
              <a:t>dimensionada </a:t>
            </a:r>
            <a:r>
              <a:rPr lang="pt-BR" sz="2000" dirty="0"/>
              <a:t>com um número máximo de </a:t>
            </a:r>
            <a:r>
              <a:rPr lang="pt-BR" sz="2000" dirty="0" smtClean="0"/>
              <a:t>elementos;</a:t>
            </a:r>
          </a:p>
          <a:p>
            <a:pPr lvl="1"/>
            <a:endParaRPr lang="pt-BR" sz="2000" dirty="0"/>
          </a:p>
          <a:p>
            <a:r>
              <a:rPr lang="pt-BR" sz="2400" dirty="0" smtClean="0"/>
              <a:t>Exemplo: Vetor</a:t>
            </a:r>
          </a:p>
          <a:p>
            <a:pPr marL="0" indent="0">
              <a:buNone/>
            </a:pPr>
            <a:r>
              <a:rPr lang="pt-BR" dirty="0"/>
              <a:t/>
            </a:r>
            <a:br>
              <a:rPr lang="pt-BR" dirty="0"/>
            </a:br>
            <a:endParaRPr lang="pt-BR" dirty="0"/>
          </a:p>
        </p:txBody>
      </p:sp>
      <p:sp>
        <p:nvSpPr>
          <p:cNvPr id="5" name="Retângulo 4"/>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Motivação</a:t>
            </a:r>
            <a:endParaRPr lang="pt-BR" sz="3600" dirty="0">
              <a:solidFill>
                <a:schemeClr val="bg1"/>
              </a:solidFill>
              <a:latin typeface="Century Gothic" panose="020B0502020202020204" pitchFamily="34" charset="0"/>
            </a:endParaRPr>
          </a:p>
        </p:txBody>
      </p:sp>
      <p:sp>
        <p:nvSpPr>
          <p:cNvPr id="17" name="Retângulo 16"/>
          <p:cNvSpPr/>
          <p:nvPr/>
        </p:nvSpPr>
        <p:spPr>
          <a:xfrm>
            <a:off x="3844643" y="4946075"/>
            <a:ext cx="415636"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a:t>
            </a:r>
          </a:p>
        </p:txBody>
      </p:sp>
      <p:sp>
        <p:nvSpPr>
          <p:cNvPr id="26" name="Retângulo 25"/>
          <p:cNvSpPr/>
          <p:nvPr/>
        </p:nvSpPr>
        <p:spPr>
          <a:xfrm>
            <a:off x="4260279" y="4946075"/>
            <a:ext cx="415636"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a:t>
            </a:r>
          </a:p>
        </p:txBody>
      </p:sp>
      <p:sp>
        <p:nvSpPr>
          <p:cNvPr id="27" name="Retângulo 26"/>
          <p:cNvSpPr/>
          <p:nvPr/>
        </p:nvSpPr>
        <p:spPr>
          <a:xfrm>
            <a:off x="4675915" y="4946075"/>
            <a:ext cx="415636"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a:t>
            </a:r>
          </a:p>
        </p:txBody>
      </p:sp>
      <p:sp>
        <p:nvSpPr>
          <p:cNvPr id="28" name="Retângulo 27"/>
          <p:cNvSpPr/>
          <p:nvPr/>
        </p:nvSpPr>
        <p:spPr>
          <a:xfrm>
            <a:off x="5091551" y="4946075"/>
            <a:ext cx="415636"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a:t>
            </a:r>
          </a:p>
        </p:txBody>
      </p:sp>
      <p:sp>
        <p:nvSpPr>
          <p:cNvPr id="29" name="Retângulo 28"/>
          <p:cNvSpPr/>
          <p:nvPr/>
        </p:nvSpPr>
        <p:spPr>
          <a:xfrm>
            <a:off x="5507186" y="4946075"/>
            <a:ext cx="415636"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a:t>
            </a:r>
          </a:p>
        </p:txBody>
      </p:sp>
      <p:sp>
        <p:nvSpPr>
          <p:cNvPr id="30" name="Retângulo 29"/>
          <p:cNvSpPr/>
          <p:nvPr/>
        </p:nvSpPr>
        <p:spPr>
          <a:xfrm>
            <a:off x="5922822" y="4946075"/>
            <a:ext cx="415636"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T</a:t>
            </a:r>
            <a:endParaRPr lang="pt-BR" dirty="0"/>
          </a:p>
        </p:txBody>
      </p:sp>
      <p:sp>
        <p:nvSpPr>
          <p:cNvPr id="31" name="Retângulo 30"/>
          <p:cNvSpPr/>
          <p:nvPr/>
        </p:nvSpPr>
        <p:spPr>
          <a:xfrm>
            <a:off x="6338457" y="4946075"/>
            <a:ext cx="415636"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a:t>
            </a:r>
          </a:p>
        </p:txBody>
      </p:sp>
      <p:sp>
        <p:nvSpPr>
          <p:cNvPr id="32" name="Retângulo 31"/>
          <p:cNvSpPr/>
          <p:nvPr/>
        </p:nvSpPr>
        <p:spPr>
          <a:xfrm>
            <a:off x="6754093" y="4946075"/>
            <a:ext cx="415636"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R</a:t>
            </a:r>
            <a:endParaRPr lang="pt-BR" dirty="0"/>
          </a:p>
        </p:txBody>
      </p:sp>
      <p:sp>
        <p:nvSpPr>
          <p:cNvPr id="33" name="Retângulo 32"/>
          <p:cNvSpPr/>
          <p:nvPr/>
        </p:nvSpPr>
        <p:spPr>
          <a:xfrm>
            <a:off x="7177522" y="4946075"/>
            <a:ext cx="415636"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a:t>
            </a:r>
            <a:endParaRPr lang="pt-BR" dirty="0"/>
          </a:p>
        </p:txBody>
      </p:sp>
      <p:sp>
        <p:nvSpPr>
          <p:cNvPr id="34" name="Retângulo 33"/>
          <p:cNvSpPr/>
          <p:nvPr/>
        </p:nvSpPr>
        <p:spPr>
          <a:xfrm>
            <a:off x="7593158" y="4946075"/>
            <a:ext cx="415636"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\0</a:t>
            </a:r>
            <a:endParaRPr lang="pt-BR" dirty="0"/>
          </a:p>
        </p:txBody>
      </p:sp>
      <p:sp>
        <p:nvSpPr>
          <p:cNvPr id="35" name="CaixaDeTexto 34"/>
          <p:cNvSpPr txBox="1"/>
          <p:nvPr/>
        </p:nvSpPr>
        <p:spPr>
          <a:xfrm>
            <a:off x="821065" y="4276198"/>
            <a:ext cx="1830950" cy="369332"/>
          </a:xfrm>
          <a:prstGeom prst="rect">
            <a:avLst/>
          </a:prstGeom>
          <a:noFill/>
        </p:spPr>
        <p:txBody>
          <a:bodyPr wrap="none" rtlCol="0">
            <a:spAutoFit/>
          </a:bodyPr>
          <a:lstStyle/>
          <a:p>
            <a:r>
              <a:rPr lang="pt-BR" dirty="0" smtClean="0">
                <a:latin typeface="Consolas" panose="020B0609020204030204" pitchFamily="49" charset="0"/>
                <a:cs typeface="Consolas" panose="020B0609020204030204" pitchFamily="49" charset="0"/>
              </a:rPr>
              <a:t>char </a:t>
            </a:r>
            <a:r>
              <a:rPr lang="pt-BR" dirty="0" err="1" smtClean="0">
                <a:latin typeface="Consolas" panose="020B0609020204030204" pitchFamily="49" charset="0"/>
                <a:cs typeface="Consolas" panose="020B0609020204030204" pitchFamily="49" charset="0"/>
              </a:rPr>
              <a:t>vet</a:t>
            </a:r>
            <a:r>
              <a:rPr lang="pt-BR" dirty="0" smtClean="0">
                <a:latin typeface="Consolas" panose="020B0609020204030204" pitchFamily="49" charset="0"/>
                <a:cs typeface="Consolas" panose="020B0609020204030204" pitchFamily="49" charset="0"/>
              </a:rPr>
              <a:t>[10];</a:t>
            </a:r>
            <a:endParaRPr lang="pt-BR" dirty="0">
              <a:latin typeface="Consolas" panose="020B0609020204030204" pitchFamily="49" charset="0"/>
              <a:cs typeface="Consolas" panose="020B0609020204030204" pitchFamily="49" charset="0"/>
            </a:endParaRPr>
          </a:p>
        </p:txBody>
      </p:sp>
      <p:sp>
        <p:nvSpPr>
          <p:cNvPr id="36" name="CaixaDeTexto 35"/>
          <p:cNvSpPr txBox="1"/>
          <p:nvPr/>
        </p:nvSpPr>
        <p:spPr>
          <a:xfrm>
            <a:off x="1165290" y="5292285"/>
            <a:ext cx="478083" cy="369332"/>
          </a:xfrm>
          <a:prstGeom prst="rect">
            <a:avLst/>
          </a:prstGeom>
          <a:noFill/>
        </p:spPr>
        <p:txBody>
          <a:bodyPr wrap="square" rtlCol="0">
            <a:spAutoFit/>
          </a:bodyPr>
          <a:lstStyle/>
          <a:p>
            <a:r>
              <a:rPr lang="pt-BR" dirty="0" err="1" smtClean="0"/>
              <a:t>vet</a:t>
            </a:r>
            <a:endParaRPr lang="pt-BR" dirty="0"/>
          </a:p>
        </p:txBody>
      </p:sp>
      <p:sp>
        <p:nvSpPr>
          <p:cNvPr id="38" name="Retângulo 37"/>
          <p:cNvSpPr/>
          <p:nvPr/>
        </p:nvSpPr>
        <p:spPr>
          <a:xfrm>
            <a:off x="1736540" y="5269133"/>
            <a:ext cx="558509"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F17</a:t>
            </a:r>
            <a:endParaRPr lang="pt-BR" dirty="0"/>
          </a:p>
        </p:txBody>
      </p:sp>
      <p:sp>
        <p:nvSpPr>
          <p:cNvPr id="39" name="CaixaDeTexto 38"/>
          <p:cNvSpPr txBox="1"/>
          <p:nvPr/>
        </p:nvSpPr>
        <p:spPr>
          <a:xfrm>
            <a:off x="3927769" y="5330534"/>
            <a:ext cx="301686" cy="369332"/>
          </a:xfrm>
          <a:prstGeom prst="rect">
            <a:avLst/>
          </a:prstGeom>
          <a:noFill/>
        </p:spPr>
        <p:txBody>
          <a:bodyPr wrap="none" rtlCol="0">
            <a:spAutoFit/>
          </a:bodyPr>
          <a:lstStyle/>
          <a:p>
            <a:r>
              <a:rPr lang="pt-BR" dirty="0" smtClean="0"/>
              <a:t>0</a:t>
            </a:r>
            <a:endParaRPr lang="pt-BR" dirty="0"/>
          </a:p>
        </p:txBody>
      </p:sp>
      <p:sp>
        <p:nvSpPr>
          <p:cNvPr id="40" name="CaixaDeTexto 39"/>
          <p:cNvSpPr txBox="1"/>
          <p:nvPr/>
        </p:nvSpPr>
        <p:spPr>
          <a:xfrm>
            <a:off x="4332666" y="5340929"/>
            <a:ext cx="301686" cy="369332"/>
          </a:xfrm>
          <a:prstGeom prst="rect">
            <a:avLst/>
          </a:prstGeom>
          <a:noFill/>
        </p:spPr>
        <p:txBody>
          <a:bodyPr wrap="none" rtlCol="0">
            <a:spAutoFit/>
          </a:bodyPr>
          <a:lstStyle/>
          <a:p>
            <a:r>
              <a:rPr lang="pt-BR" dirty="0"/>
              <a:t>1</a:t>
            </a:r>
          </a:p>
        </p:txBody>
      </p:sp>
      <p:sp>
        <p:nvSpPr>
          <p:cNvPr id="41" name="CaixaDeTexto 40"/>
          <p:cNvSpPr txBox="1"/>
          <p:nvPr/>
        </p:nvSpPr>
        <p:spPr>
          <a:xfrm>
            <a:off x="4769083" y="5343307"/>
            <a:ext cx="301686" cy="369332"/>
          </a:xfrm>
          <a:prstGeom prst="rect">
            <a:avLst/>
          </a:prstGeom>
          <a:noFill/>
        </p:spPr>
        <p:txBody>
          <a:bodyPr wrap="none" rtlCol="0">
            <a:spAutoFit/>
          </a:bodyPr>
          <a:lstStyle/>
          <a:p>
            <a:r>
              <a:rPr lang="pt-BR" dirty="0"/>
              <a:t>2</a:t>
            </a:r>
          </a:p>
        </p:txBody>
      </p:sp>
      <p:sp>
        <p:nvSpPr>
          <p:cNvPr id="42" name="CaixaDeTexto 41"/>
          <p:cNvSpPr txBox="1"/>
          <p:nvPr/>
        </p:nvSpPr>
        <p:spPr>
          <a:xfrm>
            <a:off x="5188963" y="5343307"/>
            <a:ext cx="301686" cy="369332"/>
          </a:xfrm>
          <a:prstGeom prst="rect">
            <a:avLst/>
          </a:prstGeom>
          <a:noFill/>
        </p:spPr>
        <p:txBody>
          <a:bodyPr wrap="none" rtlCol="0">
            <a:spAutoFit/>
          </a:bodyPr>
          <a:lstStyle/>
          <a:p>
            <a:r>
              <a:rPr lang="pt-BR" dirty="0"/>
              <a:t>3</a:t>
            </a:r>
          </a:p>
        </p:txBody>
      </p:sp>
      <p:sp>
        <p:nvSpPr>
          <p:cNvPr id="43" name="CaixaDeTexto 42"/>
          <p:cNvSpPr txBox="1"/>
          <p:nvPr/>
        </p:nvSpPr>
        <p:spPr>
          <a:xfrm>
            <a:off x="5586716" y="5361711"/>
            <a:ext cx="301686" cy="369332"/>
          </a:xfrm>
          <a:prstGeom prst="rect">
            <a:avLst/>
          </a:prstGeom>
          <a:noFill/>
        </p:spPr>
        <p:txBody>
          <a:bodyPr wrap="none" rtlCol="0">
            <a:spAutoFit/>
          </a:bodyPr>
          <a:lstStyle/>
          <a:p>
            <a:r>
              <a:rPr lang="pt-BR" dirty="0"/>
              <a:t>4</a:t>
            </a:r>
          </a:p>
        </p:txBody>
      </p:sp>
      <p:sp>
        <p:nvSpPr>
          <p:cNvPr id="44" name="CaixaDeTexto 43"/>
          <p:cNvSpPr txBox="1"/>
          <p:nvPr/>
        </p:nvSpPr>
        <p:spPr>
          <a:xfrm>
            <a:off x="6018889" y="5361711"/>
            <a:ext cx="301686" cy="369332"/>
          </a:xfrm>
          <a:prstGeom prst="rect">
            <a:avLst/>
          </a:prstGeom>
          <a:noFill/>
        </p:spPr>
        <p:txBody>
          <a:bodyPr wrap="none" rtlCol="0">
            <a:spAutoFit/>
          </a:bodyPr>
          <a:lstStyle/>
          <a:p>
            <a:r>
              <a:rPr lang="pt-BR" dirty="0"/>
              <a:t>5</a:t>
            </a:r>
          </a:p>
        </p:txBody>
      </p:sp>
      <p:sp>
        <p:nvSpPr>
          <p:cNvPr id="45" name="CaixaDeTexto 44"/>
          <p:cNvSpPr txBox="1"/>
          <p:nvPr/>
        </p:nvSpPr>
        <p:spPr>
          <a:xfrm>
            <a:off x="6416046" y="5361711"/>
            <a:ext cx="301686" cy="369332"/>
          </a:xfrm>
          <a:prstGeom prst="rect">
            <a:avLst/>
          </a:prstGeom>
          <a:noFill/>
        </p:spPr>
        <p:txBody>
          <a:bodyPr wrap="none" rtlCol="0">
            <a:spAutoFit/>
          </a:bodyPr>
          <a:lstStyle/>
          <a:p>
            <a:r>
              <a:rPr lang="pt-BR" dirty="0" smtClean="0"/>
              <a:t>6</a:t>
            </a:r>
            <a:endParaRPr lang="pt-BR" dirty="0"/>
          </a:p>
        </p:txBody>
      </p:sp>
      <p:sp>
        <p:nvSpPr>
          <p:cNvPr id="46" name="CaixaDeTexto 45"/>
          <p:cNvSpPr txBox="1"/>
          <p:nvPr/>
        </p:nvSpPr>
        <p:spPr>
          <a:xfrm>
            <a:off x="6797836" y="5357911"/>
            <a:ext cx="301686" cy="369332"/>
          </a:xfrm>
          <a:prstGeom prst="rect">
            <a:avLst/>
          </a:prstGeom>
          <a:noFill/>
        </p:spPr>
        <p:txBody>
          <a:bodyPr wrap="none" rtlCol="0">
            <a:spAutoFit/>
          </a:bodyPr>
          <a:lstStyle/>
          <a:p>
            <a:r>
              <a:rPr lang="pt-BR" dirty="0"/>
              <a:t>7</a:t>
            </a:r>
          </a:p>
        </p:txBody>
      </p:sp>
      <p:sp>
        <p:nvSpPr>
          <p:cNvPr id="47" name="CaixaDeTexto 46"/>
          <p:cNvSpPr txBox="1"/>
          <p:nvPr/>
        </p:nvSpPr>
        <p:spPr>
          <a:xfrm>
            <a:off x="7294069" y="5343307"/>
            <a:ext cx="301686" cy="369332"/>
          </a:xfrm>
          <a:prstGeom prst="rect">
            <a:avLst/>
          </a:prstGeom>
          <a:noFill/>
        </p:spPr>
        <p:txBody>
          <a:bodyPr wrap="none" rtlCol="0">
            <a:spAutoFit/>
          </a:bodyPr>
          <a:lstStyle/>
          <a:p>
            <a:r>
              <a:rPr lang="pt-BR" dirty="0" smtClean="0"/>
              <a:t>8</a:t>
            </a:r>
            <a:endParaRPr lang="pt-BR" dirty="0"/>
          </a:p>
        </p:txBody>
      </p:sp>
      <p:sp>
        <p:nvSpPr>
          <p:cNvPr id="48" name="CaixaDeTexto 47"/>
          <p:cNvSpPr txBox="1"/>
          <p:nvPr/>
        </p:nvSpPr>
        <p:spPr>
          <a:xfrm>
            <a:off x="7675859" y="5355550"/>
            <a:ext cx="301686" cy="369332"/>
          </a:xfrm>
          <a:prstGeom prst="rect">
            <a:avLst/>
          </a:prstGeom>
          <a:noFill/>
        </p:spPr>
        <p:txBody>
          <a:bodyPr wrap="none" rtlCol="0">
            <a:spAutoFit/>
          </a:bodyPr>
          <a:lstStyle/>
          <a:p>
            <a:r>
              <a:rPr lang="pt-BR" dirty="0"/>
              <a:t>9</a:t>
            </a:r>
          </a:p>
        </p:txBody>
      </p:sp>
      <p:sp>
        <p:nvSpPr>
          <p:cNvPr id="49" name="CaixaDeTexto 48"/>
          <p:cNvSpPr txBox="1"/>
          <p:nvPr/>
        </p:nvSpPr>
        <p:spPr>
          <a:xfrm>
            <a:off x="3823859" y="4623955"/>
            <a:ext cx="449162" cy="307777"/>
          </a:xfrm>
          <a:prstGeom prst="rect">
            <a:avLst/>
          </a:prstGeom>
          <a:noFill/>
        </p:spPr>
        <p:txBody>
          <a:bodyPr wrap="none" rtlCol="0">
            <a:spAutoFit/>
          </a:bodyPr>
          <a:lstStyle/>
          <a:p>
            <a:r>
              <a:rPr lang="pt-BR" sz="1400" dirty="0" smtClean="0"/>
              <a:t>F17</a:t>
            </a:r>
            <a:endParaRPr lang="pt-BR" sz="1400" dirty="0"/>
          </a:p>
        </p:txBody>
      </p:sp>
      <p:sp>
        <p:nvSpPr>
          <p:cNvPr id="51" name="CaixaDeTexto 50"/>
          <p:cNvSpPr txBox="1"/>
          <p:nvPr/>
        </p:nvSpPr>
        <p:spPr>
          <a:xfrm>
            <a:off x="4229455" y="4634601"/>
            <a:ext cx="449162" cy="307777"/>
          </a:xfrm>
          <a:prstGeom prst="rect">
            <a:avLst/>
          </a:prstGeom>
          <a:noFill/>
        </p:spPr>
        <p:txBody>
          <a:bodyPr wrap="none" rtlCol="0">
            <a:spAutoFit/>
          </a:bodyPr>
          <a:lstStyle/>
          <a:p>
            <a:r>
              <a:rPr lang="pt-BR" sz="1400" dirty="0" smtClean="0"/>
              <a:t>F18</a:t>
            </a:r>
            <a:endParaRPr lang="pt-BR" sz="1400" dirty="0"/>
          </a:p>
        </p:txBody>
      </p:sp>
      <p:sp>
        <p:nvSpPr>
          <p:cNvPr id="52" name="CaixaDeTexto 51"/>
          <p:cNvSpPr txBox="1"/>
          <p:nvPr/>
        </p:nvSpPr>
        <p:spPr>
          <a:xfrm>
            <a:off x="4653779" y="4634601"/>
            <a:ext cx="449162" cy="307777"/>
          </a:xfrm>
          <a:prstGeom prst="rect">
            <a:avLst/>
          </a:prstGeom>
          <a:noFill/>
        </p:spPr>
        <p:txBody>
          <a:bodyPr wrap="none" rtlCol="0">
            <a:spAutoFit/>
          </a:bodyPr>
          <a:lstStyle/>
          <a:p>
            <a:r>
              <a:rPr lang="pt-BR" sz="1400" dirty="0" smtClean="0"/>
              <a:t>F19</a:t>
            </a:r>
            <a:endParaRPr lang="pt-BR" sz="1400" dirty="0"/>
          </a:p>
        </p:txBody>
      </p:sp>
      <p:sp>
        <p:nvSpPr>
          <p:cNvPr id="53" name="CaixaDeTexto 52"/>
          <p:cNvSpPr txBox="1"/>
          <p:nvPr/>
        </p:nvSpPr>
        <p:spPr>
          <a:xfrm>
            <a:off x="5080461" y="4623955"/>
            <a:ext cx="449162" cy="307777"/>
          </a:xfrm>
          <a:prstGeom prst="rect">
            <a:avLst/>
          </a:prstGeom>
          <a:noFill/>
        </p:spPr>
        <p:txBody>
          <a:bodyPr wrap="none" rtlCol="0">
            <a:spAutoFit/>
          </a:bodyPr>
          <a:lstStyle/>
          <a:p>
            <a:r>
              <a:rPr lang="pt-BR" sz="1400" dirty="0" smtClean="0"/>
              <a:t>F20</a:t>
            </a:r>
            <a:endParaRPr lang="pt-BR" sz="1400" dirty="0"/>
          </a:p>
        </p:txBody>
      </p:sp>
      <p:sp>
        <p:nvSpPr>
          <p:cNvPr id="54" name="CaixaDeTexto 53"/>
          <p:cNvSpPr txBox="1"/>
          <p:nvPr/>
        </p:nvSpPr>
        <p:spPr>
          <a:xfrm>
            <a:off x="5477556" y="4634601"/>
            <a:ext cx="449162" cy="307777"/>
          </a:xfrm>
          <a:prstGeom prst="rect">
            <a:avLst/>
          </a:prstGeom>
          <a:noFill/>
        </p:spPr>
        <p:txBody>
          <a:bodyPr wrap="none" rtlCol="0">
            <a:spAutoFit/>
          </a:bodyPr>
          <a:lstStyle/>
          <a:p>
            <a:r>
              <a:rPr lang="pt-BR" sz="1400" dirty="0" smtClean="0"/>
              <a:t>F21</a:t>
            </a:r>
            <a:endParaRPr lang="pt-BR" sz="1400" dirty="0"/>
          </a:p>
        </p:txBody>
      </p:sp>
      <p:sp>
        <p:nvSpPr>
          <p:cNvPr id="55" name="CaixaDeTexto 54"/>
          <p:cNvSpPr txBox="1"/>
          <p:nvPr/>
        </p:nvSpPr>
        <p:spPr>
          <a:xfrm>
            <a:off x="5945151" y="4634601"/>
            <a:ext cx="449162" cy="307777"/>
          </a:xfrm>
          <a:prstGeom prst="rect">
            <a:avLst/>
          </a:prstGeom>
          <a:noFill/>
        </p:spPr>
        <p:txBody>
          <a:bodyPr wrap="none" rtlCol="0">
            <a:spAutoFit/>
          </a:bodyPr>
          <a:lstStyle/>
          <a:p>
            <a:r>
              <a:rPr lang="pt-BR" sz="1400" dirty="0" smtClean="0"/>
              <a:t>F22</a:t>
            </a:r>
            <a:endParaRPr lang="pt-BR" sz="1400" dirty="0"/>
          </a:p>
        </p:txBody>
      </p:sp>
      <p:sp>
        <p:nvSpPr>
          <p:cNvPr id="56" name="CaixaDeTexto 55"/>
          <p:cNvSpPr txBox="1"/>
          <p:nvPr/>
        </p:nvSpPr>
        <p:spPr>
          <a:xfrm>
            <a:off x="6402106" y="4634601"/>
            <a:ext cx="449162" cy="307777"/>
          </a:xfrm>
          <a:prstGeom prst="rect">
            <a:avLst/>
          </a:prstGeom>
          <a:noFill/>
        </p:spPr>
        <p:txBody>
          <a:bodyPr wrap="none" rtlCol="0">
            <a:spAutoFit/>
          </a:bodyPr>
          <a:lstStyle/>
          <a:p>
            <a:r>
              <a:rPr lang="pt-BR" sz="1400" dirty="0" smtClean="0"/>
              <a:t>F23</a:t>
            </a:r>
            <a:endParaRPr lang="pt-BR" sz="1400" dirty="0"/>
          </a:p>
        </p:txBody>
      </p:sp>
      <p:sp>
        <p:nvSpPr>
          <p:cNvPr id="57" name="CaixaDeTexto 56"/>
          <p:cNvSpPr txBox="1"/>
          <p:nvPr/>
        </p:nvSpPr>
        <p:spPr>
          <a:xfrm>
            <a:off x="6773051" y="4623955"/>
            <a:ext cx="449162" cy="307777"/>
          </a:xfrm>
          <a:prstGeom prst="rect">
            <a:avLst/>
          </a:prstGeom>
          <a:noFill/>
        </p:spPr>
        <p:txBody>
          <a:bodyPr wrap="none" rtlCol="0">
            <a:spAutoFit/>
          </a:bodyPr>
          <a:lstStyle/>
          <a:p>
            <a:r>
              <a:rPr lang="pt-BR" sz="1400" dirty="0" smtClean="0"/>
              <a:t>F24</a:t>
            </a:r>
            <a:endParaRPr lang="pt-BR" sz="1400" dirty="0"/>
          </a:p>
        </p:txBody>
      </p:sp>
      <p:sp>
        <p:nvSpPr>
          <p:cNvPr id="58" name="CaixaDeTexto 57"/>
          <p:cNvSpPr txBox="1"/>
          <p:nvPr/>
        </p:nvSpPr>
        <p:spPr>
          <a:xfrm>
            <a:off x="7155937" y="4645530"/>
            <a:ext cx="449162" cy="307777"/>
          </a:xfrm>
          <a:prstGeom prst="rect">
            <a:avLst/>
          </a:prstGeom>
          <a:noFill/>
        </p:spPr>
        <p:txBody>
          <a:bodyPr wrap="none" rtlCol="0">
            <a:spAutoFit/>
          </a:bodyPr>
          <a:lstStyle/>
          <a:p>
            <a:r>
              <a:rPr lang="pt-BR" sz="1400" dirty="0" smtClean="0"/>
              <a:t>F25</a:t>
            </a:r>
            <a:endParaRPr lang="pt-BR" sz="1400" dirty="0"/>
          </a:p>
        </p:txBody>
      </p:sp>
      <p:sp>
        <p:nvSpPr>
          <p:cNvPr id="59" name="CaixaDeTexto 58"/>
          <p:cNvSpPr txBox="1"/>
          <p:nvPr/>
        </p:nvSpPr>
        <p:spPr>
          <a:xfrm>
            <a:off x="7582366" y="4623955"/>
            <a:ext cx="449162" cy="307777"/>
          </a:xfrm>
          <a:prstGeom prst="rect">
            <a:avLst/>
          </a:prstGeom>
          <a:noFill/>
        </p:spPr>
        <p:txBody>
          <a:bodyPr wrap="none" rtlCol="0">
            <a:spAutoFit/>
          </a:bodyPr>
          <a:lstStyle/>
          <a:p>
            <a:r>
              <a:rPr lang="pt-BR" sz="1400" dirty="0" smtClean="0"/>
              <a:t>F26</a:t>
            </a:r>
            <a:endParaRPr lang="pt-BR" sz="1400" dirty="0"/>
          </a:p>
        </p:txBody>
      </p:sp>
      <p:cxnSp>
        <p:nvCxnSpPr>
          <p:cNvPr id="61" name="Conector em curva 60"/>
          <p:cNvCxnSpPr/>
          <p:nvPr/>
        </p:nvCxnSpPr>
        <p:spPr>
          <a:xfrm flipV="1">
            <a:off x="2316831" y="5009363"/>
            <a:ext cx="1507028" cy="47703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CaixaDeTexto 63"/>
          <p:cNvSpPr txBox="1"/>
          <p:nvPr/>
        </p:nvSpPr>
        <p:spPr>
          <a:xfrm>
            <a:off x="1028355" y="6126877"/>
            <a:ext cx="7398328"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pt-BR" dirty="0" smtClean="0"/>
              <a:t>O </a:t>
            </a:r>
            <a:r>
              <a:rPr lang="pt-BR" dirty="0"/>
              <a:t>nome de um vetor nada mais é que </a:t>
            </a:r>
            <a:r>
              <a:rPr lang="pt-BR" dirty="0" smtClean="0"/>
              <a:t>um ponteiro </a:t>
            </a:r>
            <a:r>
              <a:rPr lang="pt-BR" dirty="0"/>
              <a:t>para sua primeira </a:t>
            </a:r>
            <a:r>
              <a:rPr lang="pt-BR" dirty="0" smtClean="0"/>
              <a:t>posição</a:t>
            </a:r>
            <a:endParaRPr lang="pt-BR" dirty="0"/>
          </a:p>
        </p:txBody>
      </p:sp>
    </p:spTree>
    <p:extLst>
      <p:ext uri="{BB962C8B-B14F-4D97-AF65-F5344CB8AC3E}">
        <p14:creationId xmlns:p14="http://schemas.microsoft.com/office/powerpoint/2010/main" val="3294693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sz="2400" dirty="0" smtClean="0"/>
              <a:t>Estruturas estáticas não são muito flexíveis;</a:t>
            </a:r>
          </a:p>
          <a:p>
            <a:r>
              <a:rPr lang="pt-BR" sz="2400" dirty="0"/>
              <a:t>Se o número de elementos que </a:t>
            </a:r>
            <a:r>
              <a:rPr lang="pt-BR" sz="2400" dirty="0" smtClean="0"/>
              <a:t>precisa ser armazenado </a:t>
            </a:r>
            <a:r>
              <a:rPr lang="pt-BR" sz="2400" dirty="0"/>
              <a:t>exceder a dimensão </a:t>
            </a:r>
            <a:r>
              <a:rPr lang="pt-BR" sz="2400" dirty="0" smtClean="0"/>
              <a:t>da estrutura</a:t>
            </a:r>
          </a:p>
          <a:p>
            <a:pPr lvl="1"/>
            <a:r>
              <a:rPr lang="pt-BR" sz="2000" dirty="0" smtClean="0"/>
              <a:t>Não há medida simples para alterar o tamanho da estrutura em tempo de execução. Vide a função </a:t>
            </a:r>
            <a:r>
              <a:rPr lang="pt-BR" sz="2000" i="1" dirty="0" err="1" smtClean="0"/>
              <a:t>realloc</a:t>
            </a:r>
            <a:r>
              <a:rPr lang="pt-BR" sz="2000" dirty="0" smtClean="0"/>
              <a:t>;</a:t>
            </a:r>
          </a:p>
          <a:p>
            <a:r>
              <a:rPr lang="pt-BR" sz="2400" dirty="0" smtClean="0"/>
              <a:t>Se o número de elementos for muito inferior à dimensão da estrutura, ocorrerá o desperdício de recursos</a:t>
            </a:r>
          </a:p>
          <a:p>
            <a:pPr lvl="1"/>
            <a:endParaRPr lang="pt-BR" sz="2000" dirty="0" smtClean="0"/>
          </a:p>
          <a:p>
            <a:pPr lvl="1"/>
            <a:endParaRPr lang="pt-BR" dirty="0" smtClean="0"/>
          </a:p>
          <a:p>
            <a:endParaRPr lang="pt-BR" dirty="0"/>
          </a:p>
        </p:txBody>
      </p:sp>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Motivação</a:t>
            </a:r>
            <a:endParaRPr lang="pt-BR" sz="3600" dirty="0">
              <a:solidFill>
                <a:schemeClr val="bg1"/>
              </a:solidFill>
              <a:latin typeface="Century Gothic" panose="020B0502020202020204" pitchFamily="34" charset="0"/>
            </a:endParaRPr>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7925" y="5181683"/>
            <a:ext cx="3825875" cy="1426254"/>
          </a:xfrm>
          <a:prstGeom prst="rect">
            <a:avLst/>
          </a:prstGeom>
        </p:spPr>
      </p:pic>
      <p:sp>
        <p:nvSpPr>
          <p:cNvPr id="13" name="CaixaDeTexto 12"/>
          <p:cNvSpPr txBox="1"/>
          <p:nvPr/>
        </p:nvSpPr>
        <p:spPr>
          <a:xfrm>
            <a:off x="1398988" y="4959455"/>
            <a:ext cx="2745495" cy="369332"/>
          </a:xfrm>
          <a:prstGeom prst="rect">
            <a:avLst/>
          </a:prstGeom>
          <a:noFill/>
        </p:spPr>
        <p:txBody>
          <a:bodyPr wrap="none" rtlCol="0">
            <a:spAutoFit/>
          </a:bodyPr>
          <a:lstStyle/>
          <a:p>
            <a:r>
              <a:rPr lang="pt-BR" b="1" dirty="0" smtClean="0">
                <a:solidFill>
                  <a:srgbClr val="FF0000"/>
                </a:solidFill>
                <a:latin typeface="Arial Black" panose="020B0A04020102020204" pitchFamily="34" charset="0"/>
              </a:rPr>
              <a:t>Exceder a dimensão</a:t>
            </a:r>
            <a:endParaRPr lang="pt-BR" b="1" dirty="0">
              <a:solidFill>
                <a:srgbClr val="FF0000"/>
              </a:solidFill>
              <a:latin typeface="Arial Black" panose="020B0A04020102020204" pitchFamily="34" charset="0"/>
            </a:endParaRPr>
          </a:p>
        </p:txBody>
      </p:sp>
      <p:sp>
        <p:nvSpPr>
          <p:cNvPr id="14" name="CaixaDeTexto 13"/>
          <p:cNvSpPr txBox="1"/>
          <p:nvPr/>
        </p:nvSpPr>
        <p:spPr>
          <a:xfrm>
            <a:off x="4656248" y="4865757"/>
            <a:ext cx="2416581" cy="646331"/>
          </a:xfrm>
          <a:prstGeom prst="rect">
            <a:avLst/>
          </a:prstGeom>
          <a:noFill/>
        </p:spPr>
        <p:txBody>
          <a:bodyPr wrap="square" rtlCol="0">
            <a:spAutoFit/>
          </a:bodyPr>
          <a:lstStyle/>
          <a:p>
            <a:r>
              <a:rPr lang="pt-BR" b="1" dirty="0" err="1" smtClean="0">
                <a:solidFill>
                  <a:srgbClr val="FF0000"/>
                </a:solidFill>
                <a:latin typeface="Arial Black" panose="020B0A04020102020204" pitchFamily="34" charset="0"/>
              </a:rPr>
              <a:t>Sub-utilização</a:t>
            </a:r>
            <a:r>
              <a:rPr lang="pt-BR" b="1" dirty="0" smtClean="0">
                <a:solidFill>
                  <a:srgbClr val="FF0000"/>
                </a:solidFill>
                <a:latin typeface="Arial Black" panose="020B0A04020102020204" pitchFamily="34" charset="0"/>
              </a:rPr>
              <a:t> da memória alocada</a:t>
            </a:r>
            <a:endParaRPr lang="pt-BR"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696570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a:t>Solução é o uso de estruturas de dados </a:t>
            </a:r>
            <a:r>
              <a:rPr lang="pt-BR" dirty="0" smtClean="0"/>
              <a:t>dinâmicas</a:t>
            </a:r>
          </a:p>
          <a:p>
            <a:pPr lvl="1"/>
            <a:r>
              <a:rPr lang="pt-BR" dirty="0" smtClean="0"/>
              <a:t>Armazenam </a:t>
            </a:r>
            <a:r>
              <a:rPr lang="pt-BR" dirty="0"/>
              <a:t>cada um dos seus elementos usando alocação dinâmica</a:t>
            </a:r>
            <a:r>
              <a:rPr lang="pt-BR" dirty="0" smtClean="0"/>
              <a:t>.</a:t>
            </a:r>
          </a:p>
          <a:p>
            <a:r>
              <a:rPr lang="pt-BR" dirty="0" smtClean="0"/>
              <a:t>Estruturas </a:t>
            </a:r>
            <a:r>
              <a:rPr lang="pt-BR" dirty="0"/>
              <a:t>de dados dinâmicas: </a:t>
            </a:r>
            <a:endParaRPr lang="pt-BR" dirty="0" smtClean="0"/>
          </a:p>
          <a:p>
            <a:pPr lvl="1"/>
            <a:r>
              <a:rPr lang="pt-BR" dirty="0"/>
              <a:t>C</a:t>
            </a:r>
            <a:r>
              <a:rPr lang="pt-BR" dirty="0" smtClean="0"/>
              <a:t>rescem </a:t>
            </a:r>
            <a:r>
              <a:rPr lang="pt-BR" dirty="0"/>
              <a:t>(ou decrescem) à medida que elementos são inseridos (ou </a:t>
            </a:r>
            <a:r>
              <a:rPr lang="pt-BR" dirty="0" smtClean="0"/>
              <a:t>removidos)</a:t>
            </a:r>
          </a:p>
          <a:p>
            <a:pPr lvl="2"/>
            <a:r>
              <a:rPr lang="pt-BR" dirty="0" smtClean="0"/>
              <a:t>Listas encadeadas;</a:t>
            </a:r>
          </a:p>
          <a:p>
            <a:pPr lvl="2"/>
            <a:r>
              <a:rPr lang="pt-BR" dirty="0" smtClean="0"/>
              <a:t>Filas;</a:t>
            </a:r>
          </a:p>
          <a:p>
            <a:pPr lvl="2"/>
            <a:r>
              <a:rPr lang="pt-BR" dirty="0" smtClean="0"/>
              <a:t>Pilhas;</a:t>
            </a:r>
          </a:p>
          <a:p>
            <a:pPr lvl="2"/>
            <a:r>
              <a:rPr lang="pt-BR" dirty="0" smtClean="0"/>
              <a:t>Árvores;</a:t>
            </a:r>
            <a:endParaRPr lang="pt-BR" dirty="0"/>
          </a:p>
        </p:txBody>
      </p:sp>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Motivação</a:t>
            </a:r>
            <a:endParaRPr lang="pt-BR" sz="3600" dirty="0">
              <a:solidFill>
                <a:schemeClr val="bg1"/>
              </a:solidFill>
              <a:latin typeface="Century Gothic" panose="020B0502020202020204" pitchFamily="34" charset="0"/>
            </a:endParaRPr>
          </a:p>
        </p:txBody>
      </p:sp>
      <p:sp>
        <p:nvSpPr>
          <p:cNvPr id="2" name="Retângulo 1"/>
          <p:cNvSpPr/>
          <p:nvPr/>
        </p:nvSpPr>
        <p:spPr>
          <a:xfrm>
            <a:off x="2564780" y="5820095"/>
            <a:ext cx="635620" cy="35683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pt-BR"/>
          </a:p>
        </p:txBody>
      </p:sp>
      <p:sp>
        <p:nvSpPr>
          <p:cNvPr id="7" name="Retângulo 6"/>
          <p:cNvSpPr/>
          <p:nvPr/>
        </p:nvSpPr>
        <p:spPr>
          <a:xfrm>
            <a:off x="3619964" y="5820094"/>
            <a:ext cx="635620" cy="3568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Retângulo 7"/>
          <p:cNvSpPr/>
          <p:nvPr/>
        </p:nvSpPr>
        <p:spPr>
          <a:xfrm>
            <a:off x="4675148" y="5820094"/>
            <a:ext cx="635620" cy="3568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pt-BR"/>
          </a:p>
        </p:txBody>
      </p:sp>
      <p:sp>
        <p:nvSpPr>
          <p:cNvPr id="9" name="Retângulo 8"/>
          <p:cNvSpPr/>
          <p:nvPr/>
        </p:nvSpPr>
        <p:spPr>
          <a:xfrm>
            <a:off x="5730332" y="5820094"/>
            <a:ext cx="635620" cy="35683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a:p>
        </p:txBody>
      </p:sp>
      <p:cxnSp>
        <p:nvCxnSpPr>
          <p:cNvPr id="13" name="Conector de seta reta 12"/>
          <p:cNvCxnSpPr>
            <a:stCxn id="2" idx="3"/>
            <a:endCxn id="7" idx="1"/>
          </p:cNvCxnSpPr>
          <p:nvPr/>
        </p:nvCxnSpPr>
        <p:spPr>
          <a:xfrm flipV="1">
            <a:off x="3200400" y="5998514"/>
            <a:ext cx="41956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p:cNvCxnSpPr/>
          <p:nvPr/>
        </p:nvCxnSpPr>
        <p:spPr>
          <a:xfrm flipV="1">
            <a:off x="4254211" y="5998513"/>
            <a:ext cx="41956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p:cNvCxnSpPr/>
          <p:nvPr/>
        </p:nvCxnSpPr>
        <p:spPr>
          <a:xfrm flipV="1">
            <a:off x="5312859" y="5998513"/>
            <a:ext cx="41956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a:stCxn id="7" idx="3"/>
            <a:endCxn id="9" idx="1"/>
          </p:cNvCxnSpPr>
          <p:nvPr/>
        </p:nvCxnSpPr>
        <p:spPr>
          <a:xfrm>
            <a:off x="4255584" y="5998514"/>
            <a:ext cx="14747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63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5" presetClass="entr" presetSubtype="0" fill="hold" nodeType="afterEffect">
                                  <p:stCondLst>
                                    <p:cond delay="15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strVal val="#ppt_w*0.70"/>
                                          </p:val>
                                        </p:tav>
                                        <p:tav tm="100000">
                                          <p:val>
                                            <p:strVal val="#ppt_w"/>
                                          </p:val>
                                        </p:tav>
                                      </p:tavLst>
                                    </p:anim>
                                    <p:anim calcmode="lin" valueType="num">
                                      <p:cBhvr>
                                        <p:cTn id="13" dur="1000" fill="hold"/>
                                        <p:tgtEl>
                                          <p:spTgt spid="13"/>
                                        </p:tgtEl>
                                        <p:attrNameLst>
                                          <p:attrName>ppt_h</p:attrName>
                                        </p:attrNameLst>
                                      </p:cBhvr>
                                      <p:tavLst>
                                        <p:tav tm="0">
                                          <p:val>
                                            <p:strVal val="#ppt_h"/>
                                          </p:val>
                                        </p:tav>
                                        <p:tav tm="100000">
                                          <p:val>
                                            <p:strVal val="#ppt_h"/>
                                          </p:val>
                                        </p:tav>
                                      </p:tavLst>
                                    </p:anim>
                                    <p:animEffect transition="in" filter="fade">
                                      <p:cBhvr>
                                        <p:cTn id="14" dur="1000"/>
                                        <p:tgtEl>
                                          <p:spTgt spid="13"/>
                                        </p:tgtEl>
                                      </p:cBhvr>
                                    </p:animEffect>
                                  </p:childTnLst>
                                </p:cTn>
                              </p:par>
                            </p:childTnLst>
                          </p:cTn>
                        </p:par>
                        <p:par>
                          <p:cTn id="15" fill="hold">
                            <p:stCondLst>
                              <p:cond delay="3500"/>
                            </p:stCondLst>
                            <p:childTnLst>
                              <p:par>
                                <p:cTn id="16" presetID="47" presetClass="entr" presetSubtype="0" fill="hold" grpId="0" nodeType="afterEffect">
                                  <p:stCondLst>
                                    <p:cond delay="5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par>
                          <p:cTn id="21" fill="hold">
                            <p:stCondLst>
                              <p:cond delay="5000"/>
                            </p:stCondLst>
                            <p:childTnLst>
                              <p:par>
                                <p:cTn id="22" presetID="55" presetClass="entr" presetSubtype="0" fill="hold" nodeType="after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1000" fill="hold"/>
                                        <p:tgtEl>
                                          <p:spTgt spid="14"/>
                                        </p:tgtEl>
                                        <p:attrNameLst>
                                          <p:attrName>ppt_w</p:attrName>
                                        </p:attrNameLst>
                                      </p:cBhvr>
                                      <p:tavLst>
                                        <p:tav tm="0">
                                          <p:val>
                                            <p:strVal val="#ppt_w*0.70"/>
                                          </p:val>
                                        </p:tav>
                                        <p:tav tm="100000">
                                          <p:val>
                                            <p:strVal val="#ppt_w"/>
                                          </p:val>
                                        </p:tav>
                                      </p:tavLst>
                                    </p:anim>
                                    <p:anim calcmode="lin" valueType="num">
                                      <p:cBhvr>
                                        <p:cTn id="25" dur="1000" fill="hold"/>
                                        <p:tgtEl>
                                          <p:spTgt spid="14"/>
                                        </p:tgtEl>
                                        <p:attrNameLst>
                                          <p:attrName>ppt_h</p:attrName>
                                        </p:attrNameLst>
                                      </p:cBhvr>
                                      <p:tavLst>
                                        <p:tav tm="0">
                                          <p:val>
                                            <p:strVal val="#ppt_h"/>
                                          </p:val>
                                        </p:tav>
                                        <p:tav tm="100000">
                                          <p:val>
                                            <p:strVal val="#ppt_h"/>
                                          </p:val>
                                        </p:tav>
                                      </p:tavLst>
                                    </p:anim>
                                    <p:animEffect transition="in" filter="fade">
                                      <p:cBhvr>
                                        <p:cTn id="26" dur="1000"/>
                                        <p:tgtEl>
                                          <p:spTgt spid="14"/>
                                        </p:tgtEl>
                                      </p:cBhvr>
                                    </p:animEffect>
                                  </p:childTnLst>
                                </p:cTn>
                              </p:par>
                            </p:childTnLst>
                          </p:cTn>
                        </p:par>
                        <p:par>
                          <p:cTn id="27" fill="hold">
                            <p:stCondLst>
                              <p:cond delay="6500"/>
                            </p:stCondLst>
                            <p:childTnLst>
                              <p:par>
                                <p:cTn id="28" presetID="2" presetClass="entr" presetSubtype="4"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par>
                          <p:cTn id="32" fill="hold">
                            <p:stCondLst>
                              <p:cond delay="7500"/>
                            </p:stCondLst>
                            <p:childTnLst>
                              <p:par>
                                <p:cTn id="33" presetID="55" presetClass="entr" presetSubtype="0" fill="hold" nodeType="after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1000" fill="hold"/>
                                        <p:tgtEl>
                                          <p:spTgt spid="15"/>
                                        </p:tgtEl>
                                        <p:attrNameLst>
                                          <p:attrName>ppt_w</p:attrName>
                                        </p:attrNameLst>
                                      </p:cBhvr>
                                      <p:tavLst>
                                        <p:tav tm="0">
                                          <p:val>
                                            <p:strVal val="#ppt_w*0.70"/>
                                          </p:val>
                                        </p:tav>
                                        <p:tav tm="100000">
                                          <p:val>
                                            <p:strVal val="#ppt_w"/>
                                          </p:val>
                                        </p:tav>
                                      </p:tavLst>
                                    </p:anim>
                                    <p:anim calcmode="lin" valueType="num">
                                      <p:cBhvr>
                                        <p:cTn id="36" dur="1000" fill="hold"/>
                                        <p:tgtEl>
                                          <p:spTgt spid="15"/>
                                        </p:tgtEl>
                                        <p:attrNameLst>
                                          <p:attrName>ppt_h</p:attrName>
                                        </p:attrNameLst>
                                      </p:cBhvr>
                                      <p:tavLst>
                                        <p:tav tm="0">
                                          <p:val>
                                            <p:strVal val="#ppt_h"/>
                                          </p:val>
                                        </p:tav>
                                        <p:tav tm="100000">
                                          <p:val>
                                            <p:strVal val="#ppt_h"/>
                                          </p:val>
                                        </p:tav>
                                      </p:tavLst>
                                    </p:anim>
                                    <p:animEffect transition="in" filter="fade">
                                      <p:cBhvr>
                                        <p:cTn id="37" dur="1000"/>
                                        <p:tgtEl>
                                          <p:spTgt spid="15"/>
                                        </p:tgtEl>
                                      </p:cBhvr>
                                    </p:animEffect>
                                  </p:childTnLst>
                                </p:cTn>
                              </p:par>
                            </p:childTnLst>
                          </p:cTn>
                        </p:par>
                        <p:par>
                          <p:cTn id="38" fill="hold">
                            <p:stCondLst>
                              <p:cond delay="9000"/>
                            </p:stCondLst>
                            <p:childTnLst>
                              <p:par>
                                <p:cTn id="39" presetID="2" presetClass="entr" presetSubtype="2" fill="hold" grpId="0" nodeType="afterEffect">
                                  <p:stCondLst>
                                    <p:cond delay="50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1+#ppt_w/2"/>
                                          </p:val>
                                        </p:tav>
                                        <p:tav tm="100000">
                                          <p:val>
                                            <p:strVal val="#ppt_x"/>
                                          </p:val>
                                        </p:tav>
                                      </p:tavLst>
                                    </p:anim>
                                    <p:anim calcmode="lin" valueType="num">
                                      <p:cBhvr additive="base">
                                        <p:cTn id="4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750"/>
                                        <p:tgtEl>
                                          <p:spTgt spid="8"/>
                                        </p:tgtEl>
                                      </p:cBhvr>
                                    </p:animEffect>
                                    <p:set>
                                      <p:cBhvr>
                                        <p:cTn id="47" dur="1" fill="hold">
                                          <p:stCondLst>
                                            <p:cond delay="749"/>
                                          </p:stCondLst>
                                        </p:cTn>
                                        <p:tgtEl>
                                          <p:spTgt spid="8"/>
                                        </p:tgtEl>
                                        <p:attrNameLst>
                                          <p:attrName>style.visibility</p:attrName>
                                        </p:attrNameLst>
                                      </p:cBhvr>
                                      <p:to>
                                        <p:strVal val="hidden"/>
                                      </p:to>
                                    </p:set>
                                  </p:childTnLst>
                                </p:cTn>
                              </p:par>
                            </p:childTnLst>
                          </p:cTn>
                        </p:par>
                        <p:par>
                          <p:cTn id="48" fill="hold">
                            <p:stCondLst>
                              <p:cond delay="750"/>
                            </p:stCondLst>
                            <p:childTnLst>
                              <p:par>
                                <p:cTn id="49" presetID="10" presetClass="exit" presetSubtype="0" fill="hold" nodeType="afterEffect">
                                  <p:stCondLst>
                                    <p:cond delay="0"/>
                                  </p:stCondLst>
                                  <p:childTnLst>
                                    <p:animEffect transition="out" filter="fade">
                                      <p:cBhvr>
                                        <p:cTn id="50" dur="500"/>
                                        <p:tgtEl>
                                          <p:spTgt spid="14"/>
                                        </p:tgtEl>
                                      </p:cBhvr>
                                    </p:animEffect>
                                    <p:set>
                                      <p:cBhvr>
                                        <p:cTn id="51" dur="1" fill="hold">
                                          <p:stCondLst>
                                            <p:cond delay="499"/>
                                          </p:stCondLst>
                                        </p:cTn>
                                        <p:tgtEl>
                                          <p:spTgt spid="14"/>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childTnLst>
                          </p:cTn>
                        </p:par>
                        <p:par>
                          <p:cTn id="55" fill="hold">
                            <p:stCondLst>
                              <p:cond delay="1250"/>
                            </p:stCondLst>
                            <p:childTnLst>
                              <p:par>
                                <p:cTn id="56" presetID="17" presetClass="entr" presetSubtype="10" fill="hold" nodeType="afterEffect">
                                  <p:stCondLst>
                                    <p:cond delay="250"/>
                                  </p:stCondLst>
                                  <p:childTnLst>
                                    <p:set>
                                      <p:cBhvr>
                                        <p:cTn id="57" dur="1" fill="hold">
                                          <p:stCondLst>
                                            <p:cond delay="0"/>
                                          </p:stCondLst>
                                        </p:cTn>
                                        <p:tgtEl>
                                          <p:spTgt spid="17"/>
                                        </p:tgtEl>
                                        <p:attrNameLst>
                                          <p:attrName>style.visibility</p:attrName>
                                        </p:attrNameLst>
                                      </p:cBhvr>
                                      <p:to>
                                        <p:strVal val="visible"/>
                                      </p:to>
                                    </p:set>
                                    <p:anim calcmode="lin" valueType="num">
                                      <p:cBhvr>
                                        <p:cTn id="58" dur="750" fill="hold"/>
                                        <p:tgtEl>
                                          <p:spTgt spid="17"/>
                                        </p:tgtEl>
                                        <p:attrNameLst>
                                          <p:attrName>ppt_w</p:attrName>
                                        </p:attrNameLst>
                                      </p:cBhvr>
                                      <p:tavLst>
                                        <p:tav tm="0">
                                          <p:val>
                                            <p:fltVal val="0"/>
                                          </p:val>
                                        </p:tav>
                                        <p:tav tm="100000">
                                          <p:val>
                                            <p:strVal val="#ppt_w"/>
                                          </p:val>
                                        </p:tav>
                                      </p:tavLst>
                                    </p:anim>
                                    <p:anim calcmode="lin" valueType="num">
                                      <p:cBhvr>
                                        <p:cTn id="59" dur="75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8" grpId="1"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307644" y="1954154"/>
            <a:ext cx="2325512" cy="9809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aixaDeTexto 19"/>
          <p:cNvSpPr txBox="1"/>
          <p:nvPr/>
        </p:nvSpPr>
        <p:spPr>
          <a:xfrm>
            <a:off x="3147722" y="5593138"/>
            <a:ext cx="5996278" cy="923330"/>
          </a:xfrm>
          <a:prstGeom prst="rect">
            <a:avLst/>
          </a:prstGeom>
          <a:solidFill>
            <a:schemeClr val="accent2">
              <a:lumMod val="60000"/>
              <a:lumOff val="40000"/>
            </a:schemeClr>
          </a:solidFill>
        </p:spPr>
        <p:txBody>
          <a:bodyPr wrap="square" rtlCol="0">
            <a:spAutoFit/>
          </a:bodyPr>
          <a:lstStyle/>
          <a:p>
            <a:pPr marL="285750" indent="-285750">
              <a:buFont typeface="Arial" panose="020B0604020202020204" pitchFamily="34" charset="0"/>
              <a:buChar char="•"/>
            </a:pPr>
            <a:r>
              <a:rPr lang="pt-BR" dirty="0"/>
              <a:t>Usamos o ponteiro </a:t>
            </a:r>
            <a:r>
              <a:rPr lang="pt-BR" b="1" dirty="0"/>
              <a:t>com</a:t>
            </a:r>
            <a:r>
              <a:rPr lang="pt-BR" dirty="0"/>
              <a:t> </a:t>
            </a:r>
            <a:r>
              <a:rPr lang="pt-BR" dirty="0" smtClean="0"/>
              <a:t>* </a:t>
            </a:r>
          </a:p>
          <a:p>
            <a:pPr marL="742950" lvl="1" indent="-285750">
              <a:buFont typeface="Arial" panose="020B0604020202020204" pitchFamily="34" charset="0"/>
              <a:buChar char="•"/>
            </a:pPr>
            <a:r>
              <a:rPr lang="pt-BR" dirty="0"/>
              <a:t>A</a:t>
            </a:r>
            <a:r>
              <a:rPr lang="pt-BR" dirty="0" smtClean="0"/>
              <a:t>cessar </a:t>
            </a:r>
            <a:r>
              <a:rPr lang="pt-BR" dirty="0"/>
              <a:t>o </a:t>
            </a:r>
            <a:r>
              <a:rPr lang="pt-BR" b="1" dirty="0"/>
              <a:t>valor</a:t>
            </a:r>
            <a:r>
              <a:rPr lang="pt-BR" dirty="0"/>
              <a:t> do dado armazenado na posição de memória;</a:t>
            </a:r>
          </a:p>
        </p:txBody>
      </p:sp>
      <p:sp>
        <p:nvSpPr>
          <p:cNvPr id="3" name="Espaço Reservado para Conteúdo 2"/>
          <p:cNvSpPr>
            <a:spLocks noGrp="1"/>
          </p:cNvSpPr>
          <p:nvPr>
            <p:ph idx="1"/>
          </p:nvPr>
        </p:nvSpPr>
        <p:spPr>
          <a:xfrm>
            <a:off x="628650" y="1509533"/>
            <a:ext cx="7886700" cy="4351338"/>
          </a:xfrm>
        </p:spPr>
        <p:txBody>
          <a:bodyPr/>
          <a:lstStyle/>
          <a:p>
            <a:r>
              <a:rPr lang="pt-BR" dirty="0"/>
              <a:t> </a:t>
            </a:r>
            <a:r>
              <a:rPr lang="pt-BR" sz="2400" dirty="0" smtClean="0"/>
              <a:t>Variáveis </a:t>
            </a:r>
            <a:r>
              <a:rPr lang="pt-BR" sz="2400" dirty="0"/>
              <a:t>que </a:t>
            </a:r>
            <a:r>
              <a:rPr lang="pt-BR" sz="2400" b="1" dirty="0"/>
              <a:t>armazenam</a:t>
            </a:r>
            <a:r>
              <a:rPr lang="pt-BR" sz="2400" dirty="0"/>
              <a:t> o </a:t>
            </a:r>
            <a:r>
              <a:rPr lang="pt-BR" sz="2400" b="1" dirty="0"/>
              <a:t>endereço</a:t>
            </a:r>
            <a:r>
              <a:rPr lang="pt-BR" sz="2400" dirty="0"/>
              <a:t> de outras </a:t>
            </a:r>
            <a:r>
              <a:rPr lang="pt-BR" sz="2400" dirty="0" smtClean="0"/>
              <a:t>variáveis;</a:t>
            </a:r>
          </a:p>
          <a:p>
            <a:endParaRPr lang="pt-BR" sz="2400" dirty="0"/>
          </a:p>
          <a:p>
            <a:endParaRPr lang="pt-BR" sz="2400" dirty="0" smtClean="0"/>
          </a:p>
          <a:p>
            <a:r>
              <a:rPr lang="pt-BR" sz="2400" b="1" i="1" dirty="0" smtClean="0"/>
              <a:t>p</a:t>
            </a:r>
            <a:r>
              <a:rPr lang="pt-BR" sz="2400" dirty="0" smtClean="0"/>
              <a:t> </a:t>
            </a:r>
            <a:r>
              <a:rPr lang="pt-BR" sz="2400" dirty="0"/>
              <a:t>é um ponteiro para </a:t>
            </a:r>
            <a:r>
              <a:rPr lang="pt-BR" sz="2400" b="1" dirty="0" err="1"/>
              <a:t>int</a:t>
            </a:r>
            <a:r>
              <a:rPr lang="pt-BR" sz="2400" dirty="0"/>
              <a:t>, isto é, uma variável que armazena o endereço de uma variável do tipo </a:t>
            </a:r>
            <a:r>
              <a:rPr lang="pt-BR" sz="2400" b="1" dirty="0" err="1" smtClean="0"/>
              <a:t>int</a:t>
            </a:r>
            <a:r>
              <a:rPr lang="pt-BR" sz="2400" b="1" dirty="0" smtClean="0"/>
              <a:t>;</a:t>
            </a:r>
          </a:p>
          <a:p>
            <a:r>
              <a:rPr lang="pt-BR" sz="2400" dirty="0"/>
              <a:t>Supondo que </a:t>
            </a:r>
            <a:r>
              <a:rPr lang="pt-BR" sz="2400" b="1" i="1" dirty="0" smtClean="0"/>
              <a:t>p</a:t>
            </a:r>
            <a:r>
              <a:rPr lang="pt-BR" sz="2400" dirty="0" smtClean="0"/>
              <a:t> </a:t>
            </a:r>
            <a:r>
              <a:rPr lang="pt-BR" sz="2400" dirty="0"/>
              <a:t>armazene o valor </a:t>
            </a:r>
            <a:r>
              <a:rPr lang="pt-BR" sz="2400" dirty="0" smtClean="0"/>
              <a:t>F010;</a:t>
            </a:r>
            <a:endParaRPr lang="pt-BR" sz="2400" dirty="0"/>
          </a:p>
          <a:p>
            <a:endParaRPr lang="pt-BR" sz="2400" dirty="0"/>
          </a:p>
        </p:txBody>
      </p:sp>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Ponteiros em C/C++</a:t>
            </a:r>
            <a:endParaRPr lang="pt-BR" sz="3600" dirty="0">
              <a:solidFill>
                <a:schemeClr val="bg1"/>
              </a:solidFill>
              <a:latin typeface="Century Gothic" panose="020B0502020202020204" pitchFamily="34" charset="0"/>
            </a:endParaRPr>
          </a:p>
        </p:txBody>
      </p:sp>
      <p:sp>
        <p:nvSpPr>
          <p:cNvPr id="6" name="CaixaDeTexto 5"/>
          <p:cNvSpPr txBox="1"/>
          <p:nvPr/>
        </p:nvSpPr>
        <p:spPr>
          <a:xfrm>
            <a:off x="3416813" y="1999310"/>
            <a:ext cx="2113912" cy="369332"/>
          </a:xfrm>
          <a:prstGeom prst="rect">
            <a:avLst/>
          </a:prstGeom>
          <a:noFill/>
        </p:spPr>
        <p:txBody>
          <a:bodyPr wrap="none" rtlCol="0">
            <a:spAutoFit/>
          </a:bodyPr>
          <a:lstStyle/>
          <a:p>
            <a:r>
              <a:rPr lang="pt-BR" b="1" dirty="0" smtClean="0"/>
              <a:t>&lt;tipo&gt;  * &lt;variável&gt;;</a:t>
            </a:r>
            <a:endParaRPr lang="pt-BR" b="1" dirty="0"/>
          </a:p>
        </p:txBody>
      </p:sp>
      <p:sp>
        <p:nvSpPr>
          <p:cNvPr id="7" name="CaixaDeTexto 6"/>
          <p:cNvSpPr txBox="1"/>
          <p:nvPr/>
        </p:nvSpPr>
        <p:spPr>
          <a:xfrm>
            <a:off x="3837837" y="2422754"/>
            <a:ext cx="1071127" cy="369332"/>
          </a:xfrm>
          <a:prstGeom prst="rect">
            <a:avLst/>
          </a:prstGeom>
          <a:noFill/>
        </p:spPr>
        <p:txBody>
          <a:bodyPr wrap="none" rtlCol="0">
            <a:spAutoFit/>
          </a:bodyPr>
          <a:lstStyle/>
          <a:p>
            <a:r>
              <a:rPr lang="pt-BR" dirty="0" err="1" smtClean="0">
                <a:latin typeface="Consolas" panose="020B0609020204030204" pitchFamily="49" charset="0"/>
                <a:cs typeface="Consolas" panose="020B0609020204030204" pitchFamily="49" charset="0"/>
              </a:rPr>
              <a:t>int</a:t>
            </a:r>
            <a:r>
              <a:rPr lang="pt-BR" dirty="0" smtClean="0">
                <a:latin typeface="Consolas" panose="020B0609020204030204" pitchFamily="49" charset="0"/>
                <a:cs typeface="Consolas" panose="020B0609020204030204" pitchFamily="49" charset="0"/>
              </a:rPr>
              <a:t> *p;</a:t>
            </a:r>
            <a:endParaRPr lang="pt-BR" dirty="0">
              <a:latin typeface="Consolas" panose="020B0609020204030204" pitchFamily="49" charset="0"/>
              <a:cs typeface="Consolas" panose="020B0609020204030204" pitchFamily="49" charset="0"/>
            </a:endParaRPr>
          </a:p>
        </p:txBody>
      </p:sp>
      <p:sp>
        <p:nvSpPr>
          <p:cNvPr id="9" name="CaixaDeTexto 8"/>
          <p:cNvSpPr txBox="1"/>
          <p:nvPr/>
        </p:nvSpPr>
        <p:spPr>
          <a:xfrm>
            <a:off x="2329015" y="5173977"/>
            <a:ext cx="641522" cy="369332"/>
          </a:xfrm>
          <a:prstGeom prst="rect">
            <a:avLst/>
          </a:prstGeom>
          <a:noFill/>
        </p:spPr>
        <p:txBody>
          <a:bodyPr wrap="none" rtlCol="0">
            <a:spAutoFit/>
          </a:bodyPr>
          <a:lstStyle/>
          <a:p>
            <a:r>
              <a:rPr lang="pt-BR" dirty="0" smtClean="0"/>
              <a:t>F010</a:t>
            </a:r>
            <a:endParaRPr lang="pt-BR" dirty="0"/>
          </a:p>
        </p:txBody>
      </p:sp>
      <p:sp>
        <p:nvSpPr>
          <p:cNvPr id="10" name="Retângulo 9"/>
          <p:cNvSpPr/>
          <p:nvPr/>
        </p:nvSpPr>
        <p:spPr>
          <a:xfrm>
            <a:off x="1414615" y="5142510"/>
            <a:ext cx="914400" cy="410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1</a:t>
            </a:r>
            <a:endParaRPr lang="pt-BR" dirty="0"/>
          </a:p>
        </p:txBody>
      </p:sp>
      <p:sp>
        <p:nvSpPr>
          <p:cNvPr id="11" name="Retângulo 10"/>
          <p:cNvSpPr/>
          <p:nvPr/>
        </p:nvSpPr>
        <p:spPr>
          <a:xfrm>
            <a:off x="1414615" y="5552862"/>
            <a:ext cx="914400" cy="410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2</a:t>
            </a:r>
          </a:p>
        </p:txBody>
      </p:sp>
      <p:sp>
        <p:nvSpPr>
          <p:cNvPr id="12" name="Retângulo 11"/>
          <p:cNvSpPr/>
          <p:nvPr/>
        </p:nvSpPr>
        <p:spPr>
          <a:xfrm>
            <a:off x="1414615" y="5959261"/>
            <a:ext cx="914400" cy="410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3</a:t>
            </a:r>
          </a:p>
        </p:txBody>
      </p:sp>
      <p:sp>
        <p:nvSpPr>
          <p:cNvPr id="13" name="CaixaDeTexto 12"/>
          <p:cNvSpPr txBox="1"/>
          <p:nvPr/>
        </p:nvSpPr>
        <p:spPr>
          <a:xfrm>
            <a:off x="410381" y="5304832"/>
            <a:ext cx="308098" cy="369332"/>
          </a:xfrm>
          <a:prstGeom prst="rect">
            <a:avLst/>
          </a:prstGeom>
          <a:noFill/>
        </p:spPr>
        <p:txBody>
          <a:bodyPr wrap="none" rtlCol="0">
            <a:spAutoFit/>
          </a:bodyPr>
          <a:lstStyle/>
          <a:p>
            <a:r>
              <a:rPr lang="pt-BR" b="1" dirty="0" smtClean="0"/>
              <a:t>p</a:t>
            </a:r>
            <a:endParaRPr lang="pt-BR" b="1" dirty="0"/>
          </a:p>
        </p:txBody>
      </p:sp>
      <p:cxnSp>
        <p:nvCxnSpPr>
          <p:cNvPr id="14" name="Conector reto 13"/>
          <p:cNvCxnSpPr/>
          <p:nvPr/>
        </p:nvCxnSpPr>
        <p:spPr>
          <a:xfrm flipV="1">
            <a:off x="1414615" y="4968168"/>
            <a:ext cx="0" cy="181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a:xfrm flipV="1">
            <a:off x="2329015" y="4983124"/>
            <a:ext cx="0" cy="181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a:xfrm flipV="1">
            <a:off x="1414615" y="6264838"/>
            <a:ext cx="0" cy="181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em curva 16"/>
          <p:cNvCxnSpPr/>
          <p:nvPr/>
        </p:nvCxnSpPr>
        <p:spPr>
          <a:xfrm flipV="1">
            <a:off x="773093" y="5324212"/>
            <a:ext cx="561975" cy="205881"/>
          </a:xfrm>
          <a:prstGeom prst="curvedConnector3">
            <a:avLst>
              <a:gd name="adj1" fmla="val 44916"/>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flipV="1">
            <a:off x="2329015" y="6270239"/>
            <a:ext cx="0" cy="181328"/>
          </a:xfrm>
          <a:prstGeom prst="line">
            <a:avLst/>
          </a:prstGeom>
        </p:spPr>
        <p:style>
          <a:lnRef idx="1">
            <a:schemeClr val="accent1"/>
          </a:lnRef>
          <a:fillRef idx="0">
            <a:schemeClr val="accent1"/>
          </a:fillRef>
          <a:effectRef idx="0">
            <a:schemeClr val="accent1"/>
          </a:effectRef>
          <a:fontRef idx="minor">
            <a:schemeClr val="tx1"/>
          </a:fontRef>
        </p:style>
      </p:cxnSp>
      <p:sp>
        <p:nvSpPr>
          <p:cNvPr id="19" name="CaixaDeTexto 18"/>
          <p:cNvSpPr txBox="1"/>
          <p:nvPr/>
        </p:nvSpPr>
        <p:spPr>
          <a:xfrm>
            <a:off x="3147722" y="4744234"/>
            <a:ext cx="5996278" cy="646331"/>
          </a:xfrm>
          <a:prstGeom prst="rect">
            <a:avLst/>
          </a:prstGeom>
          <a:solidFill>
            <a:schemeClr val="accent6">
              <a:lumMod val="40000"/>
              <a:lumOff val="60000"/>
            </a:schemeClr>
          </a:solidFill>
        </p:spPr>
        <p:txBody>
          <a:bodyPr wrap="square" rtlCol="0">
            <a:spAutoFit/>
          </a:bodyPr>
          <a:lstStyle/>
          <a:p>
            <a:pPr marL="285750" indent="-285750">
              <a:buFont typeface="Arial" panose="020B0604020202020204" pitchFamily="34" charset="0"/>
              <a:buChar char="•"/>
            </a:pPr>
            <a:r>
              <a:rPr lang="pt-BR" dirty="0"/>
              <a:t>Usamos o ponteiro </a:t>
            </a:r>
            <a:r>
              <a:rPr lang="pt-BR" b="1" dirty="0"/>
              <a:t>sem</a:t>
            </a:r>
            <a:r>
              <a:rPr lang="pt-BR" dirty="0"/>
              <a:t> </a:t>
            </a:r>
            <a:r>
              <a:rPr lang="pt-BR" dirty="0" smtClean="0"/>
              <a:t>*</a:t>
            </a:r>
          </a:p>
          <a:p>
            <a:pPr marL="742950" lvl="1" indent="-285750">
              <a:buFont typeface="Arial" panose="020B0604020202020204" pitchFamily="34" charset="0"/>
              <a:buChar char="•"/>
            </a:pPr>
            <a:r>
              <a:rPr lang="pt-BR" dirty="0" smtClean="0"/>
              <a:t>Acessar </a:t>
            </a:r>
            <a:r>
              <a:rPr lang="pt-BR" dirty="0"/>
              <a:t>o </a:t>
            </a:r>
            <a:r>
              <a:rPr lang="pt-BR" b="1" dirty="0"/>
              <a:t>endereço</a:t>
            </a:r>
            <a:r>
              <a:rPr lang="pt-BR" dirty="0"/>
              <a:t> que ele aponta na memória</a:t>
            </a:r>
            <a:r>
              <a:rPr lang="pt-BR" dirty="0" smtClean="0"/>
              <a:t>;</a:t>
            </a:r>
            <a:endParaRPr lang="pt-BR" dirty="0"/>
          </a:p>
        </p:txBody>
      </p:sp>
    </p:spTree>
    <p:extLst>
      <p:ext uri="{BB962C8B-B14F-4D97-AF65-F5344CB8AC3E}">
        <p14:creationId xmlns:p14="http://schemas.microsoft.com/office/powerpoint/2010/main" val="522121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algn="just"/>
            <a:r>
              <a:rPr lang="pt-BR" sz="2400" dirty="0"/>
              <a:t>Estrutura de representação de informação em que os elementos são mantidos de forma linear, ou seja, dispostos um após o </a:t>
            </a:r>
            <a:r>
              <a:rPr lang="pt-BR" sz="2400" dirty="0" smtClean="0"/>
              <a:t>outro</a:t>
            </a:r>
          </a:p>
          <a:p>
            <a:pPr lvl="1" algn="just"/>
            <a:r>
              <a:rPr lang="pt-BR" sz="2000" dirty="0" smtClean="0"/>
              <a:t>Exemplos: </a:t>
            </a:r>
            <a:r>
              <a:rPr lang="pt-BR" sz="2000" i="1" dirty="0"/>
              <a:t>listas de nomes, de valores, de pessoas, etc</a:t>
            </a:r>
            <a:r>
              <a:rPr lang="pt-BR" sz="2000" dirty="0" smtClean="0"/>
              <a:t>.</a:t>
            </a:r>
            <a:br>
              <a:rPr lang="pt-BR" sz="2000" dirty="0" smtClean="0"/>
            </a:br>
            <a:endParaRPr lang="pt-BR" sz="2000" dirty="0" smtClean="0"/>
          </a:p>
          <a:p>
            <a:pPr algn="just"/>
            <a:r>
              <a:rPr lang="pt-BR" sz="2400" dirty="0"/>
              <a:t>As listas </a:t>
            </a:r>
            <a:r>
              <a:rPr lang="pt-BR" sz="2400" dirty="0" smtClean="0"/>
              <a:t>encadeadas encontram-se </a:t>
            </a:r>
            <a:r>
              <a:rPr lang="pt-BR" sz="2400" dirty="0"/>
              <a:t>entre as estruturas de dados dinâmicas mais simples e mais </a:t>
            </a:r>
            <a:r>
              <a:rPr lang="pt-BR" sz="2400" dirty="0" smtClean="0"/>
              <a:t>comuns;</a:t>
            </a:r>
          </a:p>
          <a:p>
            <a:pPr algn="just"/>
            <a:r>
              <a:rPr lang="pt-BR" sz="2400" dirty="0"/>
              <a:t>C</a:t>
            </a:r>
            <a:r>
              <a:rPr lang="pt-BR" sz="2400" dirty="0" smtClean="0"/>
              <a:t>onstituem </a:t>
            </a:r>
            <a:r>
              <a:rPr lang="pt-BR" sz="2400" dirty="0"/>
              <a:t>a base de implementação de estruturas de dados </a:t>
            </a:r>
            <a:r>
              <a:rPr lang="pt-BR" sz="2400" dirty="0" smtClean="0"/>
              <a:t>abstratos importantes</a:t>
            </a:r>
          </a:p>
          <a:p>
            <a:pPr lvl="1"/>
            <a:r>
              <a:rPr lang="pt-BR" sz="2000" i="1" dirty="0" smtClean="0"/>
              <a:t>Fila, pilha</a:t>
            </a:r>
            <a:r>
              <a:rPr lang="pt-BR" sz="2000" i="1" dirty="0"/>
              <a:t> </a:t>
            </a:r>
            <a:r>
              <a:rPr lang="pt-BR" sz="2000" i="1" dirty="0" smtClean="0"/>
              <a:t>e árvores</a:t>
            </a:r>
            <a:r>
              <a:rPr lang="pt-BR" sz="2000" dirty="0" smtClean="0"/>
              <a:t>.</a:t>
            </a:r>
          </a:p>
          <a:p>
            <a:endParaRPr lang="pt-BR" dirty="0"/>
          </a:p>
          <a:p>
            <a:endParaRPr lang="pt-BR" dirty="0"/>
          </a:p>
        </p:txBody>
      </p:sp>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Lista Encadeada</a:t>
            </a:r>
            <a:endParaRPr lang="pt-BR" sz="3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025334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r>
              <a:rPr lang="pt-BR" sz="2400" dirty="0" smtClean="0"/>
              <a:t>Sequência encadeada de elementos “Nós”;</a:t>
            </a:r>
          </a:p>
          <a:p>
            <a:r>
              <a:rPr lang="pt-BR" sz="2400" dirty="0" smtClean="0"/>
              <a:t>O encadeamento permite percorrer a lista;</a:t>
            </a:r>
          </a:p>
          <a:p>
            <a:r>
              <a:rPr lang="pt-BR" sz="2400" dirty="0" smtClean="0"/>
              <a:t>Os nós apresentam dois tipos de dados</a:t>
            </a:r>
          </a:p>
          <a:p>
            <a:pPr lvl="1"/>
            <a:r>
              <a:rPr lang="pt-BR" sz="2000" dirty="0" smtClean="0"/>
              <a:t>Informação armazenada;</a:t>
            </a:r>
          </a:p>
          <a:p>
            <a:pPr lvl="1"/>
            <a:r>
              <a:rPr lang="pt-BR" sz="2000" dirty="0" smtClean="0"/>
              <a:t>Ponteiro para o próximo nó;</a:t>
            </a:r>
            <a:endParaRPr lang="pt-BR" sz="2000" dirty="0"/>
          </a:p>
        </p:txBody>
      </p:sp>
      <p:sp>
        <p:nvSpPr>
          <p:cNvPr id="4" name="Retângulo 3"/>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Lista Encadeada</a:t>
            </a:r>
            <a:endParaRPr lang="pt-BR" sz="3600" dirty="0">
              <a:solidFill>
                <a:schemeClr val="bg1"/>
              </a:solidFill>
              <a:latin typeface="Century Gothic" panose="020B0502020202020204" pitchFamily="34" charset="0"/>
            </a:endParaRPr>
          </a:p>
        </p:txBody>
      </p:sp>
      <p:sp>
        <p:nvSpPr>
          <p:cNvPr id="6" name="Retângulo 5"/>
          <p:cNvSpPr/>
          <p:nvPr/>
        </p:nvSpPr>
        <p:spPr>
          <a:xfrm>
            <a:off x="2207942" y="5769595"/>
            <a:ext cx="763858"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info1</a:t>
            </a:r>
            <a:endParaRPr lang="pt-BR" dirty="0"/>
          </a:p>
        </p:txBody>
      </p:sp>
      <p:sp>
        <p:nvSpPr>
          <p:cNvPr id="7" name="Retângulo 6"/>
          <p:cNvSpPr/>
          <p:nvPr/>
        </p:nvSpPr>
        <p:spPr>
          <a:xfrm>
            <a:off x="2971800" y="5769595"/>
            <a:ext cx="250902"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46455" y="5769595"/>
            <a:ext cx="763858"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info2</a:t>
            </a:r>
            <a:endParaRPr lang="pt-BR" dirty="0"/>
          </a:p>
        </p:txBody>
      </p:sp>
      <p:sp>
        <p:nvSpPr>
          <p:cNvPr id="9" name="Retângulo 8"/>
          <p:cNvSpPr/>
          <p:nvPr/>
        </p:nvSpPr>
        <p:spPr>
          <a:xfrm>
            <a:off x="4410313" y="5769595"/>
            <a:ext cx="250902"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5097507" y="5769595"/>
            <a:ext cx="763858"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info3</a:t>
            </a:r>
            <a:endParaRPr lang="pt-BR" dirty="0"/>
          </a:p>
        </p:txBody>
      </p:sp>
      <p:sp>
        <p:nvSpPr>
          <p:cNvPr id="11" name="Retângulo 10"/>
          <p:cNvSpPr/>
          <p:nvPr/>
        </p:nvSpPr>
        <p:spPr>
          <a:xfrm>
            <a:off x="5861365" y="5769595"/>
            <a:ext cx="250902"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6536018" y="5774360"/>
            <a:ext cx="763858"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info4</a:t>
            </a:r>
            <a:endParaRPr lang="pt-BR" dirty="0"/>
          </a:p>
        </p:txBody>
      </p:sp>
      <p:sp>
        <p:nvSpPr>
          <p:cNvPr id="13" name="Retângulo 12"/>
          <p:cNvSpPr/>
          <p:nvPr/>
        </p:nvSpPr>
        <p:spPr>
          <a:xfrm>
            <a:off x="7299876" y="5774360"/>
            <a:ext cx="250902" cy="323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em curva 15"/>
          <p:cNvCxnSpPr/>
          <p:nvPr/>
        </p:nvCxnSpPr>
        <p:spPr>
          <a:xfrm flipV="1">
            <a:off x="1676182" y="5916664"/>
            <a:ext cx="561975" cy="205881"/>
          </a:xfrm>
          <a:prstGeom prst="curvedConnector3">
            <a:avLst>
              <a:gd name="adj1" fmla="val 44916"/>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950941" y="5937879"/>
            <a:ext cx="684803" cy="369332"/>
          </a:xfrm>
          <a:prstGeom prst="rect">
            <a:avLst/>
          </a:prstGeom>
          <a:noFill/>
        </p:spPr>
        <p:txBody>
          <a:bodyPr wrap="none" rtlCol="0">
            <a:spAutoFit/>
          </a:bodyPr>
          <a:lstStyle/>
          <a:p>
            <a:r>
              <a:rPr lang="pt-BR" dirty="0" smtClean="0"/>
              <a:t>início</a:t>
            </a:r>
            <a:endParaRPr lang="pt-BR" dirty="0"/>
          </a:p>
        </p:txBody>
      </p:sp>
      <p:cxnSp>
        <p:nvCxnSpPr>
          <p:cNvPr id="22" name="Conector de seta reta 21"/>
          <p:cNvCxnSpPr>
            <a:stCxn id="18" idx="2"/>
          </p:cNvCxnSpPr>
          <p:nvPr/>
        </p:nvCxnSpPr>
        <p:spPr>
          <a:xfrm flipV="1">
            <a:off x="3069721" y="5916664"/>
            <a:ext cx="57219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Elipse 17"/>
          <p:cNvSpPr/>
          <p:nvPr/>
        </p:nvSpPr>
        <p:spPr>
          <a:xfrm>
            <a:off x="3069721" y="5866484"/>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3" name="Conector de seta reta 22"/>
          <p:cNvCxnSpPr>
            <a:stCxn id="24" idx="2"/>
          </p:cNvCxnSpPr>
          <p:nvPr/>
        </p:nvCxnSpPr>
        <p:spPr>
          <a:xfrm flipV="1">
            <a:off x="4496037" y="5916663"/>
            <a:ext cx="57219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Elipse 23"/>
          <p:cNvSpPr/>
          <p:nvPr/>
        </p:nvSpPr>
        <p:spPr>
          <a:xfrm>
            <a:off x="4496037" y="5866483"/>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5" name="Conector de seta reta 24"/>
          <p:cNvCxnSpPr>
            <a:stCxn id="26" idx="2"/>
          </p:cNvCxnSpPr>
          <p:nvPr/>
        </p:nvCxnSpPr>
        <p:spPr>
          <a:xfrm flipV="1">
            <a:off x="5947093" y="5916663"/>
            <a:ext cx="57219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p:cNvSpPr/>
          <p:nvPr/>
        </p:nvSpPr>
        <p:spPr>
          <a:xfrm>
            <a:off x="5947093" y="5866483"/>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9" name="Conector reto 28"/>
          <p:cNvCxnSpPr/>
          <p:nvPr/>
        </p:nvCxnSpPr>
        <p:spPr>
          <a:xfrm>
            <a:off x="7436825" y="5926728"/>
            <a:ext cx="3801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Elipse 26"/>
          <p:cNvSpPr/>
          <p:nvPr/>
        </p:nvSpPr>
        <p:spPr>
          <a:xfrm>
            <a:off x="7381070" y="5887698"/>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1" name="Conector de seta reta 30"/>
          <p:cNvCxnSpPr/>
          <p:nvPr/>
        </p:nvCxnSpPr>
        <p:spPr>
          <a:xfrm>
            <a:off x="7817012" y="5927814"/>
            <a:ext cx="6976" cy="390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upo 36"/>
          <p:cNvGrpSpPr/>
          <p:nvPr/>
        </p:nvGrpSpPr>
        <p:grpSpPr>
          <a:xfrm>
            <a:off x="7606533" y="6307211"/>
            <a:ext cx="432000" cy="110702"/>
            <a:chOff x="7740339" y="5950722"/>
            <a:chExt cx="432000" cy="110702"/>
          </a:xfrm>
        </p:grpSpPr>
        <p:cxnSp>
          <p:nvCxnSpPr>
            <p:cNvPr id="34" name="Conector reto 33"/>
            <p:cNvCxnSpPr/>
            <p:nvPr/>
          </p:nvCxnSpPr>
          <p:spPr>
            <a:xfrm>
              <a:off x="7740339" y="5950722"/>
              <a:ext cx="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a:off x="7796094" y="6006479"/>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a:off x="7885302" y="6061424"/>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CaixaDeTexto 37"/>
          <p:cNvSpPr txBox="1"/>
          <p:nvPr/>
        </p:nvSpPr>
        <p:spPr>
          <a:xfrm>
            <a:off x="7962629" y="5866334"/>
            <a:ext cx="676788" cy="369332"/>
          </a:xfrm>
          <a:prstGeom prst="rect">
            <a:avLst/>
          </a:prstGeom>
          <a:noFill/>
        </p:spPr>
        <p:txBody>
          <a:bodyPr wrap="none" rtlCol="0">
            <a:spAutoFit/>
          </a:bodyPr>
          <a:lstStyle/>
          <a:p>
            <a:r>
              <a:rPr lang="pt-BR" dirty="0" smtClean="0"/>
              <a:t>NULL</a:t>
            </a:r>
            <a:endParaRPr lang="pt-BR" dirty="0"/>
          </a:p>
        </p:txBody>
      </p:sp>
      <p:sp>
        <p:nvSpPr>
          <p:cNvPr id="39" name="CaixaDeTexto 38"/>
          <p:cNvSpPr txBox="1"/>
          <p:nvPr/>
        </p:nvSpPr>
        <p:spPr>
          <a:xfrm>
            <a:off x="2825789" y="3996359"/>
            <a:ext cx="3492423" cy="1077218"/>
          </a:xfrm>
          <a:prstGeom prst="rect">
            <a:avLst/>
          </a:prstGeom>
          <a:solidFill>
            <a:schemeClr val="bg2"/>
          </a:solidFill>
        </p:spPr>
        <p:txBody>
          <a:bodyPr wrap="square" rtlCol="0">
            <a:spAutoFit/>
          </a:bodyPr>
          <a:lstStyle/>
          <a:p>
            <a:r>
              <a:rPr lang="en-US" sz="1600" b="1" dirty="0" err="1">
                <a:latin typeface="Consolas" panose="020B0609020204030204" pitchFamily="49" charset="0"/>
                <a:cs typeface="Consolas" panose="020B0609020204030204" pitchFamily="49" charset="0"/>
              </a:rPr>
              <a:t>typedef</a:t>
            </a:r>
            <a:r>
              <a:rPr lang="en-US" sz="1600" b="1" dirty="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struct</a:t>
            </a: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elemento</a:t>
            </a:r>
            <a:r>
              <a:rPr lang="en-US" sz="1600" b="1" dirty="0">
                <a:latin typeface="Consolas" panose="020B0609020204030204" pitchFamily="49" charset="0"/>
                <a:cs typeface="Consolas" panose="020B0609020204030204" pitchFamily="49" charset="0"/>
              </a:rPr>
              <a:t>{</a:t>
            </a:r>
          </a:p>
          <a:p>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int</a:t>
            </a:r>
            <a:r>
              <a:rPr lang="en-US" sz="1600" b="1" dirty="0">
                <a:latin typeface="Consolas" panose="020B0609020204030204" pitchFamily="49" charset="0"/>
                <a:cs typeface="Consolas" panose="020B0609020204030204" pitchFamily="49" charset="0"/>
              </a:rPr>
              <a:t> info;</a:t>
            </a:r>
          </a:p>
          <a:p>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struct</a:t>
            </a: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elemento</a:t>
            </a: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prox</a:t>
            </a:r>
            <a:r>
              <a:rPr lang="en-US" sz="1600" b="1" dirty="0">
                <a:latin typeface="Consolas" panose="020B0609020204030204" pitchFamily="49" charset="0"/>
                <a:cs typeface="Consolas" panose="020B0609020204030204" pitchFamily="49" charset="0"/>
              </a:rPr>
              <a:t>;</a:t>
            </a:r>
          </a:p>
          <a:p>
            <a:r>
              <a:rPr lang="en-US" sz="1600" b="1" dirty="0">
                <a:latin typeface="Consolas" panose="020B0609020204030204" pitchFamily="49" charset="0"/>
                <a:cs typeface="Consolas" panose="020B0609020204030204" pitchFamily="49" charset="0"/>
              </a:rPr>
              <a:t>}No;</a:t>
            </a:r>
            <a:endParaRPr lang="pt-BR"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49561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28650" y="1439859"/>
            <a:ext cx="7886700" cy="4351338"/>
          </a:xfrm>
        </p:spPr>
        <p:txBody>
          <a:bodyPr/>
          <a:lstStyle/>
          <a:p>
            <a:r>
              <a:rPr lang="pt-BR" dirty="0" smtClean="0"/>
              <a:t>Como iniciar uma lista?</a:t>
            </a:r>
            <a:endParaRPr lang="pt-BR" dirty="0"/>
          </a:p>
        </p:txBody>
      </p:sp>
      <p:sp>
        <p:nvSpPr>
          <p:cNvPr id="5" name="CaixaDeTexto 4"/>
          <p:cNvSpPr txBox="1"/>
          <p:nvPr/>
        </p:nvSpPr>
        <p:spPr>
          <a:xfrm>
            <a:off x="2565498" y="2311738"/>
            <a:ext cx="1980029" cy="1077218"/>
          </a:xfrm>
          <a:prstGeom prst="rect">
            <a:avLst/>
          </a:prstGeom>
          <a:solidFill>
            <a:schemeClr val="bg2"/>
          </a:solidFill>
        </p:spPr>
        <p:txBody>
          <a:bodyPr wrap="none" rtlCol="0">
            <a:spAutoFit/>
          </a:bodyPr>
          <a:lstStyle/>
          <a:p>
            <a:r>
              <a:rPr lang="pt-BR" sz="1600" b="1" dirty="0" smtClean="0">
                <a:latin typeface="Consolas" panose="020B0609020204030204" pitchFamily="49" charset="0"/>
                <a:cs typeface="Consolas" panose="020B0609020204030204" pitchFamily="49" charset="0"/>
              </a:rPr>
              <a:t>No *criar()</a:t>
            </a:r>
            <a:r>
              <a:rPr lang="pt-BR" sz="1600" dirty="0">
                <a:latin typeface="Consolas" panose="020B0609020204030204" pitchFamily="49" charset="0"/>
                <a:cs typeface="Consolas" panose="020B0609020204030204" pitchFamily="49" charset="0"/>
              </a:rPr>
              <a:t/>
            </a:r>
            <a:br>
              <a:rPr lang="pt-BR" sz="1600" dirty="0">
                <a:latin typeface="Consolas" panose="020B0609020204030204" pitchFamily="49" charset="0"/>
                <a:cs typeface="Consolas" panose="020B0609020204030204" pitchFamily="49" charset="0"/>
              </a:rPr>
            </a:br>
            <a:r>
              <a:rPr lang="pt-BR" sz="1600" b="1" dirty="0">
                <a:latin typeface="Consolas" panose="020B0609020204030204" pitchFamily="49" charset="0"/>
                <a:cs typeface="Consolas" panose="020B0609020204030204" pitchFamily="49" charset="0"/>
              </a:rPr>
              <a:t>{</a:t>
            </a:r>
            <a:r>
              <a:rPr lang="pt-BR" sz="1600" dirty="0">
                <a:latin typeface="Consolas" panose="020B0609020204030204" pitchFamily="49" charset="0"/>
                <a:cs typeface="Consolas" panose="020B0609020204030204" pitchFamily="49" charset="0"/>
              </a:rPr>
              <a:t/>
            </a:r>
            <a:br>
              <a:rPr lang="pt-BR" sz="1600" dirty="0">
                <a:latin typeface="Consolas" panose="020B0609020204030204" pitchFamily="49" charset="0"/>
                <a:cs typeface="Consolas" panose="020B0609020204030204" pitchFamily="49" charset="0"/>
              </a:rPr>
            </a:br>
            <a:r>
              <a:rPr lang="pt-BR" sz="1600" dirty="0" smtClean="0">
                <a:latin typeface="Consolas" panose="020B0609020204030204" pitchFamily="49" charset="0"/>
                <a:cs typeface="Consolas" panose="020B0609020204030204" pitchFamily="49" charset="0"/>
              </a:rPr>
              <a:t>    </a:t>
            </a:r>
            <a:r>
              <a:rPr lang="pt-BR" sz="1600" b="1" dirty="0" err="1" smtClean="0">
                <a:latin typeface="Consolas" panose="020B0609020204030204" pitchFamily="49" charset="0"/>
                <a:cs typeface="Consolas" panose="020B0609020204030204" pitchFamily="49" charset="0"/>
              </a:rPr>
              <a:t>return</a:t>
            </a:r>
            <a:r>
              <a:rPr lang="pt-BR" sz="1600" b="1" dirty="0" smtClean="0">
                <a:latin typeface="Consolas" panose="020B0609020204030204" pitchFamily="49" charset="0"/>
                <a:cs typeface="Consolas" panose="020B0609020204030204" pitchFamily="49" charset="0"/>
              </a:rPr>
              <a:t> </a:t>
            </a:r>
            <a:r>
              <a:rPr lang="pt-BR" sz="1600" b="1" dirty="0">
                <a:latin typeface="Consolas" panose="020B0609020204030204" pitchFamily="49" charset="0"/>
                <a:cs typeface="Consolas" panose="020B0609020204030204" pitchFamily="49" charset="0"/>
              </a:rPr>
              <a:t>NULL;</a:t>
            </a:r>
            <a:r>
              <a:rPr lang="pt-BR" sz="1600" dirty="0">
                <a:latin typeface="Consolas" panose="020B0609020204030204" pitchFamily="49" charset="0"/>
                <a:cs typeface="Consolas" panose="020B0609020204030204" pitchFamily="49" charset="0"/>
              </a:rPr>
              <a:t/>
            </a:r>
            <a:br>
              <a:rPr lang="pt-BR" sz="1600" dirty="0">
                <a:latin typeface="Consolas" panose="020B0609020204030204" pitchFamily="49" charset="0"/>
                <a:cs typeface="Consolas" panose="020B0609020204030204" pitchFamily="49" charset="0"/>
              </a:rPr>
            </a:br>
            <a:r>
              <a:rPr lang="pt-BR" sz="1600" b="1" dirty="0" smtClean="0">
                <a:latin typeface="Consolas" panose="020B0609020204030204" pitchFamily="49" charset="0"/>
                <a:cs typeface="Consolas" panose="020B0609020204030204" pitchFamily="49" charset="0"/>
              </a:rPr>
              <a:t>}</a:t>
            </a:r>
            <a:endParaRPr lang="pt-BR" sz="1600" dirty="0">
              <a:latin typeface="Consolas" panose="020B0609020204030204" pitchFamily="49" charset="0"/>
              <a:cs typeface="Consolas" panose="020B0609020204030204" pitchFamily="49" charset="0"/>
            </a:endParaRPr>
          </a:p>
        </p:txBody>
      </p:sp>
      <p:cxnSp>
        <p:nvCxnSpPr>
          <p:cNvPr id="6" name="Conector reto 5"/>
          <p:cNvCxnSpPr/>
          <p:nvPr/>
        </p:nvCxnSpPr>
        <p:spPr>
          <a:xfrm>
            <a:off x="5499817" y="2567667"/>
            <a:ext cx="3801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Elipse 6"/>
          <p:cNvSpPr/>
          <p:nvPr/>
        </p:nvSpPr>
        <p:spPr>
          <a:xfrm>
            <a:off x="5444062" y="2528637"/>
            <a:ext cx="96179" cy="1003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p:cNvCxnSpPr/>
          <p:nvPr/>
        </p:nvCxnSpPr>
        <p:spPr>
          <a:xfrm>
            <a:off x="5880004" y="2568753"/>
            <a:ext cx="6976" cy="390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upo 8"/>
          <p:cNvGrpSpPr/>
          <p:nvPr/>
        </p:nvGrpSpPr>
        <p:grpSpPr>
          <a:xfrm>
            <a:off x="5669525" y="2948150"/>
            <a:ext cx="432000" cy="110702"/>
            <a:chOff x="7740339" y="5950722"/>
            <a:chExt cx="432000" cy="110702"/>
          </a:xfrm>
        </p:grpSpPr>
        <p:cxnSp>
          <p:nvCxnSpPr>
            <p:cNvPr id="10" name="Conector reto 9"/>
            <p:cNvCxnSpPr/>
            <p:nvPr/>
          </p:nvCxnSpPr>
          <p:spPr>
            <a:xfrm>
              <a:off x="7740339" y="5950722"/>
              <a:ext cx="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7796094" y="6006479"/>
              <a:ext cx="3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7885302" y="6061424"/>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CaixaDeTexto 12"/>
          <p:cNvSpPr txBox="1"/>
          <p:nvPr/>
        </p:nvSpPr>
        <p:spPr>
          <a:xfrm>
            <a:off x="6025621" y="2507273"/>
            <a:ext cx="676788" cy="369332"/>
          </a:xfrm>
          <a:prstGeom prst="rect">
            <a:avLst/>
          </a:prstGeom>
          <a:noFill/>
        </p:spPr>
        <p:txBody>
          <a:bodyPr wrap="none" rtlCol="0">
            <a:spAutoFit/>
          </a:bodyPr>
          <a:lstStyle/>
          <a:p>
            <a:r>
              <a:rPr lang="pt-BR" dirty="0" smtClean="0"/>
              <a:t>NULL</a:t>
            </a:r>
            <a:endParaRPr lang="pt-BR" dirty="0"/>
          </a:p>
        </p:txBody>
      </p:sp>
      <p:sp>
        <p:nvSpPr>
          <p:cNvPr id="15" name="Retângulo 14"/>
          <p:cNvSpPr/>
          <p:nvPr/>
        </p:nvSpPr>
        <p:spPr>
          <a:xfrm>
            <a:off x="685800" y="3727355"/>
            <a:ext cx="7772400" cy="646331"/>
          </a:xfrm>
          <a:prstGeom prst="rect">
            <a:avLst/>
          </a:prstGeom>
        </p:spPr>
        <p:txBody>
          <a:bodyPr wrap="square">
            <a:spAutoFit/>
          </a:bodyPr>
          <a:lstStyle/>
          <a:p>
            <a:r>
              <a:rPr lang="pt-BR" dirty="0">
                <a:solidFill>
                  <a:srgbClr val="000000"/>
                </a:solidFill>
              </a:rPr>
              <a:t>Cria uma lista vazia, representada pelo ponteiro </a:t>
            </a:r>
            <a:r>
              <a:rPr lang="pt-BR" dirty="0" smtClean="0">
                <a:solidFill>
                  <a:srgbClr val="000000"/>
                </a:solidFill>
              </a:rPr>
              <a:t>NULL. Na chamada da função...</a:t>
            </a:r>
            <a:r>
              <a:rPr lang="pt-BR" dirty="0">
                <a:solidFill>
                  <a:srgbClr val="000000"/>
                </a:solidFill>
              </a:rPr>
              <a:t/>
            </a:r>
            <a:br>
              <a:rPr lang="pt-BR" dirty="0">
                <a:solidFill>
                  <a:srgbClr val="000000"/>
                </a:solidFill>
              </a:rPr>
            </a:br>
            <a:endParaRPr lang="pt-BR" dirty="0"/>
          </a:p>
        </p:txBody>
      </p:sp>
      <p:sp>
        <p:nvSpPr>
          <p:cNvPr id="16" name="Retângulo 15"/>
          <p:cNvSpPr/>
          <p:nvPr/>
        </p:nvSpPr>
        <p:spPr>
          <a:xfrm>
            <a:off x="270456" y="223457"/>
            <a:ext cx="8873544" cy="103867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Título 1"/>
          <p:cNvSpPr>
            <a:spLocks noGrp="1"/>
          </p:cNvSpPr>
          <p:nvPr>
            <p:ph type="title"/>
          </p:nvPr>
        </p:nvSpPr>
        <p:spPr>
          <a:xfrm>
            <a:off x="628650" y="81788"/>
            <a:ext cx="7886700" cy="1325563"/>
          </a:xfrm>
        </p:spPr>
        <p:txBody>
          <a:bodyPr>
            <a:normAutofit/>
          </a:bodyPr>
          <a:lstStyle/>
          <a:p>
            <a:r>
              <a:rPr lang="pt-BR" sz="3600" dirty="0" smtClean="0">
                <a:solidFill>
                  <a:schemeClr val="bg1"/>
                </a:solidFill>
                <a:latin typeface="Century Gothic" panose="020B0502020202020204" pitchFamily="34" charset="0"/>
              </a:rPr>
              <a:t>Lista Encadeada - Inicialização</a:t>
            </a:r>
            <a:endParaRPr lang="pt-BR" sz="3600" dirty="0">
              <a:solidFill>
                <a:schemeClr val="bg1"/>
              </a:solidFill>
              <a:latin typeface="Century Gothic" panose="020B0502020202020204" pitchFamily="34" charset="0"/>
            </a:endParaRPr>
          </a:p>
        </p:txBody>
      </p:sp>
      <p:sp>
        <p:nvSpPr>
          <p:cNvPr id="18" name="CaixaDeTexto 17"/>
          <p:cNvSpPr txBox="1"/>
          <p:nvPr/>
        </p:nvSpPr>
        <p:spPr>
          <a:xfrm>
            <a:off x="1225571" y="4456155"/>
            <a:ext cx="6692858" cy="1815882"/>
          </a:xfrm>
          <a:prstGeom prst="rect">
            <a:avLst/>
          </a:prstGeom>
          <a:solidFill>
            <a:schemeClr val="bg2"/>
          </a:solidFill>
        </p:spPr>
        <p:txBody>
          <a:bodyPr wrap="none" rtlCol="0">
            <a:spAutoFit/>
          </a:bodyPr>
          <a:lstStyle/>
          <a:p>
            <a:r>
              <a:rPr lang="pt-BR" sz="1600" b="1" dirty="0" err="1" smtClean="0">
                <a:latin typeface="Consolas" panose="020B0609020204030204" pitchFamily="49" charset="0"/>
                <a:cs typeface="Consolas" panose="020B0609020204030204" pitchFamily="49" charset="0"/>
              </a:rPr>
              <a:t>int</a:t>
            </a:r>
            <a:r>
              <a:rPr lang="pt-BR" sz="1600" dirty="0" smtClean="0">
                <a:latin typeface="Consolas" panose="020B0609020204030204" pitchFamily="49" charset="0"/>
                <a:cs typeface="Consolas" panose="020B0609020204030204" pitchFamily="49" charset="0"/>
              </a:rPr>
              <a:t> </a:t>
            </a:r>
            <a:r>
              <a:rPr lang="pt-BR" sz="1600" dirty="0" err="1" smtClean="0">
                <a:latin typeface="Consolas" panose="020B0609020204030204" pitchFamily="49" charset="0"/>
                <a:cs typeface="Consolas" panose="020B0609020204030204" pitchFamily="49" charset="0"/>
              </a:rPr>
              <a:t>main</a:t>
            </a:r>
            <a:r>
              <a:rPr lang="pt-BR" sz="1600" dirty="0" smtClean="0">
                <a:latin typeface="Consolas" panose="020B0609020204030204" pitchFamily="49" charset="0"/>
                <a:cs typeface="Consolas" panose="020B0609020204030204" pitchFamily="49" charset="0"/>
              </a:rPr>
              <a:t>(){</a:t>
            </a:r>
          </a:p>
          <a:p>
            <a:r>
              <a:rPr lang="pt-BR" sz="1600" dirty="0">
                <a:latin typeface="Consolas" panose="020B0609020204030204" pitchFamily="49" charset="0"/>
                <a:cs typeface="Consolas" panose="020B0609020204030204" pitchFamily="49" charset="0"/>
              </a:rPr>
              <a:t> </a:t>
            </a:r>
            <a:r>
              <a:rPr lang="pt-BR" sz="1600" dirty="0" smtClean="0">
                <a:latin typeface="Consolas" panose="020B0609020204030204" pitchFamily="49" charset="0"/>
                <a:cs typeface="Consolas" panose="020B0609020204030204" pitchFamily="49" charset="0"/>
              </a:rPr>
              <a:t>  No *inicio;</a:t>
            </a:r>
          </a:p>
          <a:p>
            <a:endParaRPr lang="pt-BR" sz="1600" dirty="0">
              <a:latin typeface="Consolas" panose="020B0609020204030204" pitchFamily="49" charset="0"/>
              <a:cs typeface="Consolas" panose="020B0609020204030204" pitchFamily="49" charset="0"/>
            </a:endParaRPr>
          </a:p>
          <a:p>
            <a:r>
              <a:rPr lang="pt-BR" sz="1600" dirty="0" smtClean="0">
                <a:latin typeface="Consolas" panose="020B0609020204030204" pitchFamily="49" charset="0"/>
                <a:cs typeface="Consolas" panose="020B0609020204030204" pitchFamily="49" charset="0"/>
              </a:rPr>
              <a:t>   inicio = criar(); // inicio recebe o ponteiro para No</a:t>
            </a:r>
          </a:p>
          <a:p>
            <a:endParaRPr lang="pt-BR" sz="1600" dirty="0">
              <a:latin typeface="Consolas" panose="020B0609020204030204" pitchFamily="49" charset="0"/>
              <a:cs typeface="Consolas" panose="020B0609020204030204" pitchFamily="49" charset="0"/>
            </a:endParaRPr>
          </a:p>
          <a:p>
            <a:r>
              <a:rPr lang="pt-BR" sz="1600" dirty="0" smtClean="0">
                <a:latin typeface="Consolas" panose="020B0609020204030204" pitchFamily="49" charset="0"/>
                <a:cs typeface="Consolas" panose="020B0609020204030204" pitchFamily="49" charset="0"/>
              </a:rPr>
              <a:t>   </a:t>
            </a:r>
            <a:r>
              <a:rPr lang="pt-BR" sz="1600" dirty="0" err="1" smtClean="0">
                <a:latin typeface="Consolas" panose="020B0609020204030204" pitchFamily="49" charset="0"/>
                <a:cs typeface="Consolas" panose="020B0609020204030204" pitchFamily="49" charset="0"/>
              </a:rPr>
              <a:t>return</a:t>
            </a:r>
            <a:r>
              <a:rPr lang="pt-BR" sz="1600" dirty="0" smtClean="0">
                <a:latin typeface="Consolas" panose="020B0609020204030204" pitchFamily="49" charset="0"/>
                <a:cs typeface="Consolas" panose="020B0609020204030204" pitchFamily="49" charset="0"/>
              </a:rPr>
              <a:t> 0;</a:t>
            </a:r>
          </a:p>
          <a:p>
            <a:r>
              <a:rPr lang="pt-BR" sz="1600" dirty="0" smtClean="0">
                <a:latin typeface="Consolas" panose="020B0609020204030204" pitchFamily="49" charset="0"/>
                <a:cs typeface="Consolas" panose="020B0609020204030204" pitchFamily="49" charset="0"/>
              </a:rPr>
              <a:t>}</a:t>
            </a:r>
            <a:endParaRPr lang="pt-BR"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56686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840</TotalTime>
  <Words>1939</Words>
  <Application>Microsoft Office PowerPoint</Application>
  <PresentationFormat>Apresentação na tela (4:3)</PresentationFormat>
  <Paragraphs>490</Paragraphs>
  <Slides>28</Slides>
  <Notes>13</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28</vt:i4>
      </vt:variant>
    </vt:vector>
  </HeadingPairs>
  <TitlesOfParts>
    <vt:vector size="36" baseType="lpstr">
      <vt:lpstr>Arial</vt:lpstr>
      <vt:lpstr>Arial Black</vt:lpstr>
      <vt:lpstr>Calibri</vt:lpstr>
      <vt:lpstr>Calibri Light</vt:lpstr>
      <vt:lpstr>Century Gothic</vt:lpstr>
      <vt:lpstr>Consolas</vt:lpstr>
      <vt:lpstr>Wingdings</vt:lpstr>
      <vt:lpstr>Tema do Office</vt:lpstr>
      <vt:lpstr>Técnicas de Programação</vt:lpstr>
      <vt:lpstr>Estrutura de dados dinâmicos</vt:lpstr>
      <vt:lpstr>Motivação</vt:lpstr>
      <vt:lpstr>Motivação</vt:lpstr>
      <vt:lpstr>Motivação</vt:lpstr>
      <vt:lpstr>Ponteiros em C/C++</vt:lpstr>
      <vt:lpstr>Lista Encadeada</vt:lpstr>
      <vt:lpstr>Lista Encadeada</vt:lpstr>
      <vt:lpstr>Lista Encadeada - Inicialização</vt:lpstr>
      <vt:lpstr>Lista Encadeada</vt:lpstr>
      <vt:lpstr>Lista Encadeada - Inserção</vt:lpstr>
      <vt:lpstr>Lista Encadeada - Inserção</vt:lpstr>
      <vt:lpstr>Lista Encadeada - Inserção</vt:lpstr>
      <vt:lpstr>Lista Encadeada - Impressão</vt:lpstr>
      <vt:lpstr>Lista Encadeada - Busca</vt:lpstr>
      <vt:lpstr>Lista Encadeada - Exclusão</vt:lpstr>
      <vt:lpstr>Lista Encadeada - Exclusão</vt:lpstr>
      <vt:lpstr>Lista Encadeada - Exclusão</vt:lpstr>
      <vt:lpstr>Lista Encadeada - Exclusão</vt:lpstr>
      <vt:lpstr>Lista Encadeada: Liberar memória alocada</vt:lpstr>
      <vt:lpstr>Lista Encadeada: Liberar memória alocada</vt:lpstr>
      <vt:lpstr>Lista Encadeada: Liberar memória alocada</vt:lpstr>
      <vt:lpstr>Lista Encadeada: Liberar memória alocada</vt:lpstr>
      <vt:lpstr>Revisão</vt:lpstr>
      <vt:lpstr>Exercícios</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Orientada a Objeto Utilizando Linguagens C/C++</dc:title>
  <dc:creator>Fernando</dc:creator>
  <cp:lastModifiedBy>Usuário do Windows</cp:lastModifiedBy>
  <cp:revision>125</cp:revision>
  <dcterms:created xsi:type="dcterms:W3CDTF">2015-08-22T12:43:05Z</dcterms:created>
  <dcterms:modified xsi:type="dcterms:W3CDTF">2018-11-08T23:51:40Z</dcterms:modified>
</cp:coreProperties>
</file>