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73" r:id="rId10"/>
    <p:sldId id="261" r:id="rId11"/>
    <p:sldId id="263" r:id="rId12"/>
    <p:sldId id="267" r:id="rId13"/>
    <p:sldId id="264" r:id="rId14"/>
    <p:sldId id="265" r:id="rId15"/>
    <p:sldId id="262" r:id="rId16"/>
    <p:sldId id="266" r:id="rId17"/>
    <p:sldId id="270" r:id="rId18"/>
    <p:sldId id="271" r:id="rId19"/>
    <p:sldId id="274" r:id="rId20"/>
    <p:sldId id="278" r:id="rId21"/>
    <p:sldId id="272" r:id="rId22"/>
    <p:sldId id="276" r:id="rId23"/>
    <p:sldId id="280" r:id="rId24"/>
    <p:sldId id="275" r:id="rId25"/>
    <p:sldId id="277" r:id="rId26"/>
    <p:sldId id="279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Angelo Perez Gasparini Sabaudo" initials="GAPGS" lastIdx="1" clrIdx="0">
    <p:extLst>
      <p:ext uri="{19B8F6BF-5375-455C-9EA6-DF929625EA0E}">
        <p15:presenceInfo xmlns:p15="http://schemas.microsoft.com/office/powerpoint/2012/main" userId="Gabriel Angelo Perez Gasparini Sabau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50EE3-052A-D361-6FFF-F51CBFB7441D}" v="942" dt="2020-09-21T01:05:15.048"/>
    <p1510:client id="{1973B238-EC82-E161-6AF4-349F2DB148E7}" v="567" dt="2020-09-20T20:44:12.710"/>
    <p1510:client id="{43172ADC-99BD-4B62-88EB-715AAC782A2B}" v="583" dt="2020-09-21T01:13:50.987"/>
    <p1510:client id="{9E8D34C3-FCD8-9983-005F-EC300EEB2465}" v="102" dt="2020-09-20T19:46:38.471"/>
    <p1510:client id="{D95FC9DD-ECE1-C912-4A1D-9205E0D1B362}" v="1" dt="2020-09-20T18:21:47.883"/>
    <p1510:client id="{E09A6DFC-B0FF-40BD-A1B0-70A77B254D92}" v="1112" dt="2020-09-20T19:54:59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0T15:36:46.60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4D36B-4D7E-47FE-B8C5-E431DF0C58DA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F0A31-77B7-40E7-A216-A7334BBC7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85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F0A31-77B7-40E7-A216-A7334BBC77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5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93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32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60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96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4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5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4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7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1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2E9449-32F0-4D69-8502-CE070F9D865E}" type="datetimeFigureOut">
              <a:rPr lang="pt-BR" smtClean="0"/>
              <a:t>20/09/2020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68C73E-3700-4389-B949-CBD830D7414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ofiaTrindade6/categorias-de-escalonamento-e-objetivos-do-algortmo-escalonad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EFF67F7-8D2B-4F6A-B46D-DEF02809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864978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E9F6EA3-AEC1-4993-9D00-5ABF4867C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277" y="3412435"/>
            <a:ext cx="10058400" cy="216962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Universidade estadual de londrina</a:t>
            </a:r>
          </a:p>
          <a:p>
            <a:pPr algn="ctr"/>
            <a:r>
              <a:rPr lang="pt-BR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Profª</a:t>
            </a:r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Cinthyan </a:t>
            </a:r>
            <a:r>
              <a:rPr lang="pt-BR" sz="3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renata</a:t>
            </a:r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sachs</a:t>
            </a:r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 de </a:t>
            </a:r>
            <a:r>
              <a:rPr lang="pt-BR" sz="3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barbosa</a:t>
            </a:r>
            <a:endParaRPr lang="pt-BR" sz="3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500">
                <a:solidFill>
                  <a:schemeClr val="tx1"/>
                </a:solidFill>
                <a:latin typeface="Arial"/>
                <a:cs typeface="Arial"/>
              </a:rPr>
              <a:t>Gabriel Ângelo Perez Gasparini </a:t>
            </a:r>
            <a:r>
              <a:rPr lang="pt-BR" sz="2500" err="1">
                <a:solidFill>
                  <a:schemeClr val="tx1"/>
                </a:solidFill>
                <a:latin typeface="Arial"/>
                <a:cs typeface="Arial"/>
              </a:rPr>
              <a:t>Sabaudo</a:t>
            </a:r>
            <a:endParaRPr lang="pt-BR" sz="250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pt-BR" sz="2500">
                <a:solidFill>
                  <a:schemeClr val="tx1"/>
                </a:solidFill>
                <a:latin typeface="Arial"/>
                <a:cs typeface="Arial"/>
              </a:rPr>
              <a:t>Guilherme Henrique Gonçalves Silva </a:t>
            </a:r>
          </a:p>
          <a:p>
            <a:r>
              <a:rPr lang="pt-BR" sz="2500">
                <a:solidFill>
                  <a:schemeClr val="tx1"/>
                </a:solidFill>
                <a:latin typeface="Arial"/>
                <a:cs typeface="Arial"/>
              </a:rPr>
              <a:t>Gabriel Viana </a:t>
            </a:r>
            <a:r>
              <a:rPr lang="pt-BR" sz="2500" err="1">
                <a:solidFill>
                  <a:schemeClr val="tx1"/>
                </a:solidFill>
                <a:latin typeface="Arial"/>
                <a:cs typeface="Arial"/>
              </a:rPr>
              <a:t>Poletti</a:t>
            </a:r>
            <a:endParaRPr lang="pt-BR" sz="250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pt-BR" sz="2500">
                <a:solidFill>
                  <a:schemeClr val="tx1"/>
                </a:solidFill>
                <a:latin typeface="Arial"/>
                <a:cs typeface="Arial"/>
              </a:rPr>
              <a:t>José Victor Andrei </a:t>
            </a:r>
            <a:r>
              <a:rPr lang="pt-BR" sz="2500" err="1">
                <a:solidFill>
                  <a:schemeClr val="tx1"/>
                </a:solidFill>
                <a:latin typeface="Arial"/>
                <a:cs typeface="Arial"/>
              </a:rPr>
              <a:t>Dalto</a:t>
            </a:r>
            <a:r>
              <a:rPr lang="pt-BR" sz="2500">
                <a:solidFill>
                  <a:schemeClr val="tx1"/>
                </a:solidFill>
                <a:latin typeface="Arial"/>
                <a:cs typeface="Arial"/>
              </a:rPr>
              <a:t> Moreno</a:t>
            </a:r>
            <a:endParaRPr lang="pt-BR" sz="2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198B-1191-46D7-BD1D-ED7FDF15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9911031" cy="1748901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6700"/>
            </a:br>
            <a:r>
              <a:rPr lang="pt-BR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Fundamentais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B6AF37-2A30-4164-95BB-80BB3967A397}"/>
              </a:ext>
            </a:extLst>
          </p:cNvPr>
          <p:cNvSpPr txBox="1"/>
          <p:nvPr/>
        </p:nvSpPr>
        <p:spPr>
          <a:xfrm>
            <a:off x="755877" y="2822106"/>
            <a:ext cx="6126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O que são as threads/processos/tarefas?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Tipos de tarefas</a:t>
            </a:r>
          </a:p>
          <a:p>
            <a:r>
              <a:rPr lang="pt-BR" sz="2400"/>
              <a:t>      - </a:t>
            </a:r>
            <a:r>
              <a:rPr lang="pt-BR" sz="2000" b="1"/>
              <a:t>Tarefas leves</a:t>
            </a:r>
          </a:p>
          <a:p>
            <a:r>
              <a:rPr lang="pt-BR" sz="2400"/>
              <a:t>      - </a:t>
            </a:r>
            <a:r>
              <a:rPr lang="pt-BR" sz="2000" b="1"/>
              <a:t>Tarefas pesadas</a:t>
            </a:r>
          </a:p>
          <a:p>
            <a:endParaRPr lang="pt-BR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Trabalho em conjunto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60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AEE1D-C601-4158-BF1E-31B61395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D4CF2-FAB4-4481-9765-3CA4F48A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2736"/>
            <a:ext cx="10755385" cy="48436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de sincronização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Mecanismo responsável pela ordem das tarefas que serão executadas</a:t>
            </a:r>
          </a:p>
          <a:p>
            <a:pPr marL="0" indent="0">
              <a:buNone/>
            </a:pPr>
            <a:endParaRPr lang="pt-BR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Sincronização competitiva</a:t>
            </a:r>
          </a:p>
          <a:p>
            <a:pPr marL="457200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Acontece quando as tarefas em questão precisam de um recurso que não pode ser usado de maneira simultânea</a:t>
            </a:r>
          </a:p>
          <a:p>
            <a:pPr marL="457200" lvl="1" indent="0">
              <a:buNone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Ambas competem pelo recurso em questão</a:t>
            </a:r>
          </a:p>
          <a:p>
            <a:pPr marL="457200" lvl="1" indent="0">
              <a:buNone/>
            </a:pPr>
            <a:endParaRPr lang="pt-BR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Sincronização cooperativa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Necessária entre as tarefas quando uma delas precisar que a outra termine uma 	tarefa específica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pt-BR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2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FCC91-A8EB-4B7F-B8F1-95E8C995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>
                <a:solidFill>
                  <a:schemeClr val="tx1"/>
                </a:solidFill>
              </a:rPr>
            </a:b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Fundamentais</a:t>
            </a:r>
          </a:p>
        </p:txBody>
      </p:sp>
      <p:pic>
        <p:nvPicPr>
          <p:cNvPr id="4" name="Picture 970963759">
            <a:extLst>
              <a:ext uri="{FF2B5EF4-FFF2-40B4-BE49-F238E27FC236}">
                <a16:creationId xmlns:a16="http://schemas.microsoft.com/office/drawing/2014/main" id="{CDE43340-5C7A-46D1-A0EF-653EF9888B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5" y="1884231"/>
            <a:ext cx="6800850" cy="3267075"/>
          </a:xfrm>
          <a:prstGeom prst="rect">
            <a:avLst/>
          </a:prstGeom>
        </p:spPr>
      </p:pic>
      <p:pic>
        <p:nvPicPr>
          <p:cNvPr id="5" name="Picture 1582443529">
            <a:extLst>
              <a:ext uri="{FF2B5EF4-FFF2-40B4-BE49-F238E27FC236}">
                <a16:creationId xmlns:a16="http://schemas.microsoft.com/office/drawing/2014/main" id="{E4DC881C-E125-41F8-B452-A4CD2785BA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39" y="2087335"/>
            <a:ext cx="4672752" cy="27628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DF4B3C-0B4E-4324-ADAB-84743FB7050B}"/>
              </a:ext>
            </a:extLst>
          </p:cNvPr>
          <p:cNvSpPr txBox="1"/>
          <p:nvPr/>
        </p:nvSpPr>
        <p:spPr>
          <a:xfrm>
            <a:off x="1097280" y="4997096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/>
              <a:t>Fonte(:https://sites.google.com/site/</a:t>
            </a:r>
            <a:r>
              <a:rPr lang="pt-BR" sz="1000" err="1"/>
              <a:t>proffernandosiqueiraso</a:t>
            </a:r>
            <a:r>
              <a:rPr lang="pt-BR" sz="1000"/>
              <a:t>/aulas/7-sincronizacao-e-comunicacao-de-processos)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0D7068-C4DF-4EEA-B7A5-D342BFE586B2}"/>
              </a:ext>
            </a:extLst>
          </p:cNvPr>
          <p:cNvSpPr txBox="1"/>
          <p:nvPr/>
        </p:nvSpPr>
        <p:spPr>
          <a:xfrm>
            <a:off x="7161439" y="4997096"/>
            <a:ext cx="440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/>
              <a:t>Fonte(:https://commons.wikimedia.org/wiki/</a:t>
            </a:r>
            <a:r>
              <a:rPr lang="pt-BR" sz="1000" err="1"/>
              <a:t>File:Multiple_Processes_Accessing_the_shared_resource.png</a:t>
            </a:r>
            <a:r>
              <a:rPr lang="pt-BR" sz="1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391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587E1-CD22-40CF-95F3-0854CF78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Fundamentais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F87451-D41A-4330-A524-5C8B1AA6A546}"/>
              </a:ext>
            </a:extLst>
          </p:cNvPr>
          <p:cNvSpPr txBox="1"/>
          <p:nvPr/>
        </p:nvSpPr>
        <p:spPr>
          <a:xfrm>
            <a:off x="926525" y="4763184"/>
            <a:ext cx="4895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07DBA1-5BD9-40C9-9E17-6EFB88394D5A}"/>
              </a:ext>
            </a:extLst>
          </p:cNvPr>
          <p:cNvSpPr txBox="1"/>
          <p:nvPr/>
        </p:nvSpPr>
        <p:spPr>
          <a:xfrm>
            <a:off x="1036321" y="1737360"/>
            <a:ext cx="1093039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Eficácia e uso</a:t>
            </a:r>
          </a:p>
          <a:p>
            <a:pPr marL="800100" lvl="1" indent="-342900">
              <a:buFontTx/>
              <a:buChar char="-"/>
            </a:pP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Sincr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. Competição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: evita que processos que estejam ativos acessem dados compartilhados ao mesmo tempo</a:t>
            </a:r>
          </a:p>
          <a:p>
            <a:pPr marL="800100" lvl="1" indent="-342900">
              <a:buFontTx/>
              <a:buChar char="-"/>
            </a:pP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Pode haver problemas de integridade dos dados compartilhados</a:t>
            </a:r>
          </a:p>
          <a:p>
            <a:pPr marL="800100" lvl="1" indent="-342900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Problema de condição de corrida</a:t>
            </a:r>
          </a:p>
          <a:p>
            <a:pPr marL="800100" lvl="1" indent="-342900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pt-BR" sz="2000" b="1" err="1">
                <a:latin typeface="Arial" panose="020B0604020202020204" pitchFamily="34" charset="0"/>
                <a:cs typeface="Arial" panose="020B0604020202020204" pitchFamily="34" charset="0"/>
              </a:rPr>
              <a:t>Sincr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. Cooperação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: garante que uma situação vá ocorrer apenas se certos eventos acontecerem antes, uma thread depende de outra</a:t>
            </a:r>
          </a:p>
          <a:p>
            <a:pPr marL="800100" lvl="1" indent="-342900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Problema do produtor-consumidor</a:t>
            </a:r>
          </a:p>
          <a:p>
            <a:pPr marL="800100" lvl="1" indent="-342900">
              <a:buFontTx/>
              <a:buChar char="-"/>
            </a:pPr>
            <a:endParaRPr lang="pt-BR" sz="200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05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91D1F-B3C5-4DA6-A0C8-7344E764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Fundamentais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51A8E-E115-44C0-B641-A2A74FE8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BR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Deadlock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pt-B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Ocorre quando 2 </a:t>
            </a:r>
            <a:r>
              <a:rPr lang="pt-BR" sz="20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pt-B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diferentes são executados de forma assíncrona</a:t>
            </a:r>
          </a:p>
          <a:p>
            <a:pPr lvl="2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pt-B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erro que ocorre quando uma </a:t>
            </a:r>
            <a:r>
              <a:rPr lang="pt-BR" sz="20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pt-B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estiver esperando por um evento que nunca acontecerá</a:t>
            </a:r>
          </a:p>
          <a:p>
            <a:pPr lvl="2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pt-B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 congestionamento de trânsito em uma intersecção</a:t>
            </a:r>
          </a:p>
          <a:p>
            <a:pPr lvl="2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6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62F55-D1A6-4E81-8A6F-9D79EA3D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BR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Escalonador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/>
          </a:p>
          <a:p>
            <a:pPr lvl="2">
              <a:buFontTx/>
              <a:buChar char="-"/>
            </a:pPr>
            <a:r>
              <a:rPr lang="pt-B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 subsistema do sistema operacional, que tem por objetivo escolher os processos a serem executados pela CPU</a:t>
            </a:r>
          </a:p>
          <a:p>
            <a:pPr lvl="2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pt-B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Gerencia, atrasa, e impõe uma ordem de execução para os processos</a:t>
            </a:r>
          </a:p>
          <a:p>
            <a:pPr lvl="2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pt-B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haver interferência de fatores</a:t>
            </a:r>
          </a:p>
          <a:p>
            <a:pPr lvl="2">
              <a:buFontTx/>
              <a:buChar char="-"/>
            </a:pPr>
            <a:endParaRPr lang="pt-BR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pt-BR" sz="2000">
                <a:solidFill>
                  <a:schemeClr val="tx1"/>
                </a:solidFill>
              </a:rPr>
              <a:t>Existem alguns diversos eventos complicadores que podem mudar a maneira de funcionamento de um escalonador</a:t>
            </a:r>
            <a:endParaRPr lang="pt-BR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9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B65C5-5658-47D5-A588-A4548062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Fundamentais</a:t>
            </a:r>
          </a:p>
        </p:txBody>
      </p:sp>
      <p:pic>
        <p:nvPicPr>
          <p:cNvPr id="4" name="Picture 1293320813">
            <a:extLst>
              <a:ext uri="{FF2B5EF4-FFF2-40B4-BE49-F238E27FC236}">
                <a16:creationId xmlns:a16="http://schemas.microsoft.com/office/drawing/2014/main" id="{E3136BDE-5A22-433C-8F3E-C329C424F7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85" y="1951163"/>
            <a:ext cx="5356966" cy="33843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03028A-C6A4-472B-A7A8-FD5023E9EC8B}"/>
              </a:ext>
            </a:extLst>
          </p:cNvPr>
          <p:cNvSpPr txBox="1"/>
          <p:nvPr/>
        </p:nvSpPr>
        <p:spPr>
          <a:xfrm>
            <a:off x="3576382" y="5461012"/>
            <a:ext cx="5191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/>
              <a:t>Fonte:(</a:t>
            </a:r>
            <a:r>
              <a:rPr lang="pt-BR" sz="1000" u="sng">
                <a:hlinkClick r:id="rId3"/>
              </a:rPr>
              <a:t>https://www.slideshare.net/SofiaTrindade6/categorias-de-escalonamento-e-objetivos-do-</a:t>
            </a:r>
            <a:r>
              <a:rPr lang="pt-BR" sz="1000" u="sng" err="1">
                <a:hlinkClick r:id="rId3"/>
              </a:rPr>
              <a:t>algortmo</a:t>
            </a:r>
            <a:r>
              <a:rPr lang="pt-BR" sz="1000" u="sng">
                <a:hlinkClick r:id="rId3"/>
              </a:rPr>
              <a:t>-escalonado</a:t>
            </a:r>
            <a:r>
              <a:rPr lang="pt-BR" sz="1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61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AFD5D-0EE5-46CA-9997-9C4C08DE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Fundamentais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1FE76-887C-4C4F-ABE0-7786CE78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1345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 e comportamento das threads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Fonte:(Tucker, 2009)</a:t>
            </a:r>
            <a:endParaRPr lang="pt-B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pt-B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</a:t>
            </a:r>
          </a:p>
          <a:p>
            <a:pPr lvl="2">
              <a:buFontTx/>
              <a:buChar char="-"/>
            </a:pPr>
            <a:r>
              <a:rPr lang="pt-B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Pronta</a:t>
            </a:r>
          </a:p>
          <a:p>
            <a:pPr lvl="2">
              <a:buFontTx/>
              <a:buChar char="-"/>
            </a:pPr>
            <a:r>
              <a:rPr lang="pt-B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Executando</a:t>
            </a:r>
          </a:p>
          <a:p>
            <a:pPr lvl="2">
              <a:buFontTx/>
              <a:buChar char="-"/>
            </a:pPr>
            <a:r>
              <a:rPr lang="pt-B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Bloqueada</a:t>
            </a:r>
          </a:p>
          <a:p>
            <a:pPr lvl="2">
              <a:buFontTx/>
              <a:buChar char="-"/>
            </a:pPr>
            <a:r>
              <a:rPr lang="pt-BR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Morta</a:t>
            </a:r>
          </a:p>
          <a:p>
            <a:pPr lvl="2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>
                <a:solidFill>
                  <a:schemeClr val="tx1"/>
                </a:solidFill>
              </a:rPr>
              <a:t>Em algumas situações, as </a:t>
            </a:r>
            <a:r>
              <a:rPr lang="pt-BR" sz="2400" i="1">
                <a:solidFill>
                  <a:schemeClr val="tx1"/>
                </a:solidFill>
              </a:rPr>
              <a:t>threads </a:t>
            </a:r>
            <a:r>
              <a:rPr lang="pt-BR" sz="2400">
                <a:solidFill>
                  <a:schemeClr val="tx1"/>
                </a:solidFill>
              </a:rPr>
              <a:t>precisam de acesso exclusivo a um dado compartilhado, como na situação de uma fila de impressão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>
                <a:solidFill>
                  <a:schemeClr val="tx1"/>
                </a:solidFill>
              </a:rPr>
              <a:t>Uma </a:t>
            </a:r>
            <a:r>
              <a:rPr lang="pt-BR" sz="2400" i="1">
                <a:solidFill>
                  <a:schemeClr val="tx1"/>
                </a:solidFill>
              </a:rPr>
              <a:t>thread</a:t>
            </a:r>
            <a:r>
              <a:rPr lang="pt-BR" sz="2400">
                <a:solidFill>
                  <a:schemeClr val="tx1"/>
                </a:solidFill>
              </a:rPr>
              <a:t> pode, às vezes, precisar trocar dados com outras </a:t>
            </a:r>
            <a:r>
              <a:rPr lang="pt-BR" sz="2400" i="1">
                <a:solidFill>
                  <a:schemeClr val="tx1"/>
                </a:solidFill>
              </a:rPr>
              <a:t>threads</a:t>
            </a:r>
            <a:r>
              <a:rPr lang="pt-BR" sz="240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081811065">
            <a:extLst>
              <a:ext uri="{FF2B5EF4-FFF2-40B4-BE49-F238E27FC236}">
                <a16:creationId xmlns:a16="http://schemas.microsoft.com/office/drawing/2014/main" id="{7062AE81-0103-493A-89A6-E39E426759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95" y="2300010"/>
            <a:ext cx="5229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A263D-3343-43A4-A832-A38DAF2E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>
                <a:solidFill>
                  <a:schemeClr val="tx1"/>
                </a:solidFill>
                <a:latin typeface="Arial"/>
                <a:ea typeface="+mj-lt"/>
                <a:cs typeface="+mj-lt"/>
              </a:rPr>
              <a:t>Semáforo</a:t>
            </a:r>
            <a:endParaRPr lang="pt-BR" sz="3600" b="1">
              <a:solidFill>
                <a:schemeClr val="tx1"/>
              </a:solidFill>
              <a:latin typeface="Arial"/>
              <a:cs typeface="Calibri Light" panose="020F03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720A4-2942-45D9-9215-76AE2CB0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/>
                <a:ea typeface="+mn-lt"/>
                <a:cs typeface="+mn-lt"/>
              </a:rPr>
              <a:t>Um </a:t>
            </a:r>
            <a:r>
              <a:rPr lang="pt-BR" b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semáforo </a:t>
            </a:r>
            <a:r>
              <a:rPr lang="pt-BR">
                <a:solidFill>
                  <a:schemeClr val="tx1"/>
                </a:solidFill>
                <a:latin typeface="Arial"/>
                <a:ea typeface="+mn-lt"/>
                <a:cs typeface="+mn-lt"/>
              </a:rPr>
              <a:t>é uma </a:t>
            </a:r>
            <a:r>
              <a:rPr lang="pt-BR" b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estrutura de dados </a:t>
            </a:r>
            <a:r>
              <a:rPr lang="pt-BR">
                <a:solidFill>
                  <a:schemeClr val="tx1"/>
                </a:solidFill>
                <a:latin typeface="Arial"/>
                <a:ea typeface="+mn-lt"/>
                <a:cs typeface="+mn-lt"/>
              </a:rPr>
              <a:t>que em um inteiro e em uma fila que armazena descritores de tarefas.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/>
                <a:cs typeface="Calibri" panose="020F0502020204030204"/>
              </a:rPr>
              <a:t>Um</a:t>
            </a:r>
            <a:r>
              <a:rPr lang="pt-BR">
                <a:solidFill>
                  <a:schemeClr val="tx1"/>
                </a:solidFill>
                <a:latin typeface="Arial"/>
                <a:ea typeface="+mn-lt"/>
                <a:cs typeface="+mn-lt"/>
              </a:rPr>
              <a:t> </a:t>
            </a:r>
            <a:r>
              <a:rPr lang="pt-BR" b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descritor de tarefa</a:t>
            </a:r>
            <a:r>
              <a:rPr lang="pt-BR">
                <a:solidFill>
                  <a:schemeClr val="tx1"/>
                </a:solidFill>
                <a:latin typeface="Arial"/>
                <a:ea typeface="+mn-lt"/>
                <a:cs typeface="+mn-lt"/>
              </a:rPr>
              <a:t> é uma estrutura de dados que armazena todas as informações relevantes acerca do estado de execução de uma tarefa.</a:t>
            </a:r>
            <a:endParaRPr lang="pt-BR">
              <a:solidFill>
                <a:schemeClr val="tx1"/>
              </a:solidFill>
              <a:latin typeface="Arial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/>
                <a:ea typeface="+mn-lt"/>
                <a:cs typeface="+mn-lt"/>
              </a:rPr>
              <a:t>O conceito de um semáforo é que, para fornecer acesso limitado a uma estrutura de dados, guardas são colocadas ao redor do código que acessa a estrutura.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/>
                <a:ea typeface="+mn-lt"/>
                <a:cs typeface="+mn-lt"/>
              </a:rPr>
              <a:t>Uma </a:t>
            </a:r>
            <a:r>
              <a:rPr lang="pt-BR" b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guarda </a:t>
            </a:r>
            <a:r>
              <a:rPr lang="pt-BR">
                <a:solidFill>
                  <a:schemeClr val="tx1"/>
                </a:solidFill>
                <a:latin typeface="Arial"/>
                <a:ea typeface="+mn-lt"/>
                <a:cs typeface="+mn-lt"/>
              </a:rPr>
              <a:t>é um dispositivo linguístico que permite ao código guardado ser executado apenas quando uma condição específica é verdadeira.</a:t>
            </a:r>
          </a:p>
          <a:p>
            <a:pPr>
              <a:buFont typeface="Wingdings" panose="020F0502020204030204" pitchFamily="34" charset="0"/>
              <a:buChar char="§"/>
            </a:pPr>
            <a:endParaRPr lang="pt-BR">
              <a:latin typeface="Arial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8485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74CDB-D674-41A1-B5BA-9938D1F5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>
                <a:solidFill>
                  <a:schemeClr val="tx1"/>
                </a:solidFill>
                <a:latin typeface="Arial"/>
                <a:cs typeface="Calibri Light"/>
              </a:rPr>
              <a:t>Semáforo</a:t>
            </a:r>
            <a:endParaRPr lang="pt-BR" sz="3600" b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9315B-7191-4C39-9C51-746F836A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Teoria sobre semáforos: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Todo semáforo deve possuir dois métodos: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que têm sua origem das palavras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parsen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(passar) e </a:t>
            </a: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vrygeren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(liberar). Esta definição de semáforo foi proposta por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Dijkstra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para evitar o tão temido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DeadLock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Quando se quer requisitar o recurso, faz-se uma chamada ao método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que verifica se é possível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liberar o recurso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Ao terminar, faz-se uma chamada ao método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que notifica as outras Thread que o recurso foi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liberado.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20F0502020204030204" pitchFamily="34" charset="0"/>
              <a:buChar char="q"/>
            </a:pPr>
            <a:endParaRPr lang="pt-BR" dirty="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q"/>
            </a:pPr>
            <a:endParaRPr lang="pt-BR" dirty="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q"/>
            </a:pP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30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4BEB6-FED2-4368-9CA1-A715748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F3A76-F8D0-44EF-B25E-A10B90AF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mundo real funciona concorrentemente. Varias atividades podem ser executadas em paralelo. Exemplo uma pessoa pode estar:</a:t>
            </a:r>
          </a:p>
          <a:p>
            <a:pPr lvl="1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Respirando, e</a:t>
            </a:r>
          </a:p>
          <a:p>
            <a:pPr lvl="1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Falando, e </a:t>
            </a:r>
          </a:p>
          <a:p>
            <a:pPr lvl="1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Escrevendo,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Computadores também operam concorrentemente. Exemplo: um computador pode estar:</a:t>
            </a:r>
          </a:p>
          <a:p>
            <a:pPr lvl="1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Compilando um programa, e </a:t>
            </a:r>
          </a:p>
          <a:p>
            <a:pPr lvl="1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Recebendo uma mensagem, e  </a:t>
            </a:r>
          </a:p>
          <a:p>
            <a:pPr lvl="1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Imprimindo um arquivo, etc.</a:t>
            </a: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46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F68AE-AABE-49F1-A6AE-86CDD978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>
                <a:solidFill>
                  <a:schemeClr val="tx1"/>
                </a:solidFill>
                <a:latin typeface="Arial"/>
                <a:cs typeface="Calibri Light"/>
              </a:rPr>
              <a:t>Semáforo</a:t>
            </a:r>
            <a:endParaRPr lang="pt-BR" sz="3600" b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1B2D2-2E66-43D1-B1FB-6883DB95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>
                <a:solidFill>
                  <a:schemeClr val="tx1"/>
                </a:solidFill>
                <a:latin typeface="Arial"/>
                <a:ea typeface="+mn-lt"/>
                <a:cs typeface="Arial"/>
              </a:rPr>
              <a:t>Avaliação :</a:t>
            </a:r>
            <a:endParaRPr lang="pt-BR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/>
                <a:ea typeface="+mn-lt"/>
                <a:cs typeface="Arial"/>
              </a:rPr>
              <a:t> fácil usar semáforos </a:t>
            </a:r>
            <a:r>
              <a:rPr lang="pt-BR" b="1">
                <a:solidFill>
                  <a:schemeClr val="tx1"/>
                </a:solidFill>
                <a:latin typeface="Arial"/>
                <a:ea typeface="+mn-lt"/>
                <a:cs typeface="Arial"/>
              </a:rPr>
              <a:t>incorretamente</a:t>
            </a:r>
            <a:r>
              <a:rPr lang="pt-BR">
                <a:solidFill>
                  <a:schemeClr val="tx1"/>
                </a:solidFill>
                <a:latin typeface="Arial"/>
                <a:ea typeface="+mn-lt"/>
                <a:cs typeface="Arial"/>
              </a:rPr>
              <a:t>, resultando em erros que não podem ser detectados pelo compilador, </a:t>
            </a:r>
            <a:r>
              <a:rPr lang="pt-BR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ligador</a:t>
            </a:r>
            <a:r>
              <a:rPr lang="pt-BR">
                <a:solidFill>
                  <a:schemeClr val="tx1"/>
                </a:solidFill>
                <a:latin typeface="Arial"/>
                <a:ea typeface="+mn-lt"/>
                <a:cs typeface="Arial"/>
              </a:rPr>
              <a:t> ou sistema de tempo de execução.</a:t>
            </a:r>
            <a:endParaRPr lang="pt-BR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Embora o semáforo seja um mecanismo elegante, de baixo nível, para o controle da sincronização, não iríamos querer criar um sistema grande, multitarefa, como um sistema operacional, usando semáforos.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/>
                <a:ea typeface="+mn-lt"/>
                <a:cs typeface="Arial"/>
              </a:rPr>
              <a:t>Isso resulta do fato de que a omissão de uma única operação </a:t>
            </a:r>
            <a:r>
              <a:rPr lang="pt-BR" b="1">
                <a:solidFill>
                  <a:schemeClr val="tx1"/>
                </a:solidFill>
                <a:latin typeface="Arial"/>
                <a:ea typeface="+mn-lt"/>
                <a:cs typeface="Arial"/>
              </a:rPr>
              <a:t>P </a:t>
            </a:r>
            <a:r>
              <a:rPr lang="pt-BR">
                <a:solidFill>
                  <a:schemeClr val="tx1"/>
                </a:solidFill>
                <a:latin typeface="Arial"/>
                <a:ea typeface="+mn-lt"/>
                <a:cs typeface="Arial"/>
              </a:rPr>
              <a:t>ou </a:t>
            </a:r>
            <a:r>
              <a:rPr lang="pt-BR" b="1">
                <a:solidFill>
                  <a:schemeClr val="tx1"/>
                </a:solidFill>
                <a:latin typeface="Arial"/>
                <a:ea typeface="+mn-lt"/>
                <a:cs typeface="Arial"/>
              </a:rPr>
              <a:t>V </a:t>
            </a:r>
            <a:r>
              <a:rPr lang="pt-BR">
                <a:solidFill>
                  <a:schemeClr val="tx1"/>
                </a:solidFill>
                <a:latin typeface="Arial"/>
                <a:ea typeface="+mn-lt"/>
                <a:cs typeface="Arial"/>
              </a:rPr>
              <a:t>poderia ser catastrófica.</a:t>
            </a:r>
            <a:endParaRPr lang="pt-BR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Font typeface="Wingdings" panose="020F0502020204030204" pitchFamily="34" charset="0"/>
              <a:buChar char="q"/>
            </a:pPr>
            <a:endParaRPr lang="pt-BR">
              <a:solidFill>
                <a:srgbClr val="404040"/>
              </a:solidFill>
              <a:latin typeface="Arial"/>
              <a:cs typeface="Calibri"/>
            </a:endParaRPr>
          </a:p>
          <a:p>
            <a:pPr>
              <a:buFont typeface="Wingdings" panose="020F0502020204030204" pitchFamily="34" charset="0"/>
              <a:buChar char="q"/>
            </a:pPr>
            <a:endParaRPr lang="pt-BR" b="1">
              <a:solidFill>
                <a:srgbClr val="000000"/>
              </a:solidFill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27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62F55-D1A6-4E81-8A6F-9D79EA3D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543560" lvl="1" indent="-342900">
              <a:buFont typeface="Wingdings" panose="05000000000000000000" pitchFamily="2" charset="2"/>
              <a:buChar char="Ø"/>
            </a:pPr>
            <a:r>
              <a:rPr lang="pt-BR" sz="2400">
                <a:solidFill>
                  <a:schemeClr val="tx1"/>
                </a:solidFill>
                <a:ea typeface="+mn-lt"/>
                <a:cs typeface="+mn-lt"/>
              </a:rPr>
              <a:t>São mecanismos utilizados por muitas linguagens de programação (tais como Pascal Concorrente, Modula, </a:t>
            </a:r>
            <a:r>
              <a:rPr lang="pt-BR" sz="2400" err="1">
                <a:solidFill>
                  <a:schemeClr val="tx1"/>
                </a:solidFill>
                <a:ea typeface="+mn-lt"/>
                <a:cs typeface="+mn-lt"/>
              </a:rPr>
              <a:t>Euclid</a:t>
            </a:r>
            <a:r>
              <a:rPr lang="pt-BR" sz="2400">
                <a:solidFill>
                  <a:schemeClr val="tx1"/>
                </a:solidFill>
                <a:ea typeface="+mn-lt"/>
                <a:cs typeface="+mn-lt"/>
              </a:rPr>
              <a:t> Concorrente, </a:t>
            </a:r>
            <a:r>
              <a:rPr lang="pt-BR" sz="2400" err="1">
                <a:solidFill>
                  <a:schemeClr val="tx1"/>
                </a:solidFill>
                <a:ea typeface="+mn-lt"/>
                <a:cs typeface="+mn-lt"/>
              </a:rPr>
              <a:t>etc</a:t>
            </a:r>
            <a:r>
              <a:rPr lang="pt-BR" sz="2400">
                <a:solidFill>
                  <a:schemeClr val="tx1"/>
                </a:solidFill>
                <a:ea typeface="+mn-lt"/>
                <a:cs typeface="+mn-lt"/>
              </a:rPr>
              <a:t>) que permitem a sincronização de processos</a:t>
            </a:r>
          </a:p>
          <a:p>
            <a:pPr marL="543560" lvl="1" indent="-342900">
              <a:buFont typeface="Wingdings" panose="05000000000000000000" pitchFamily="2" charset="2"/>
              <a:buChar char="Ø"/>
            </a:pPr>
            <a:r>
              <a:rPr lang="pt-BR" sz="2400">
                <a:solidFill>
                  <a:schemeClr val="tx1"/>
                </a:solidFill>
                <a:ea typeface="+mn-lt"/>
                <a:cs typeface="+mn-lt"/>
              </a:rPr>
              <a:t>Até o surgimento de Java, de modo geral as linguagens que aplicavam o conceito de monitores eram linguagens acadêmicas ou restritas a uma comunidade específica (empresas, </a:t>
            </a:r>
            <a:r>
              <a:rPr lang="pt-BR" sz="2400" err="1">
                <a:solidFill>
                  <a:schemeClr val="tx1"/>
                </a:solidFill>
                <a:ea typeface="+mn-lt"/>
                <a:cs typeface="+mn-lt"/>
              </a:rPr>
              <a:t>etc</a:t>
            </a:r>
            <a:r>
              <a:rPr lang="pt-BR" sz="240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  <a:p>
            <a:pPr marL="543560" lvl="1" indent="-342900">
              <a:buFont typeface="Wingdings" panose="05000000000000000000" pitchFamily="2" charset="2"/>
              <a:buChar char="Ø"/>
            </a:pPr>
            <a:r>
              <a:rPr lang="pt-BR" sz="2400">
                <a:solidFill>
                  <a:schemeClr val="tx1"/>
                </a:solidFill>
                <a:ea typeface="+mn-lt"/>
                <a:cs typeface="+mn-lt"/>
              </a:rPr>
              <a:t>C# (criada pela MS após Java) também faz uso do conceito de monitores</a:t>
            </a:r>
            <a:endParaRPr lang="pt-BR" sz="24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806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62F55-D1A6-4E81-8A6F-9D79EA3D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543560" lvl="1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São mecanismos de alto nível (de fácil utilização) para sincronização e intercomunicação de processos – e que impõem uma boa estruturação aos programas concorrentes que os utilizam.</a:t>
            </a:r>
          </a:p>
          <a:p>
            <a:pPr marL="543560" lvl="1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cs typeface="Calibri"/>
              </a:rPr>
              <a:t>Ideia geral </a:t>
            </a:r>
          </a:p>
          <a:p>
            <a:pPr marL="726440" lvl="2" indent="-34290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Monitores são, na realidade, estruturas de dados abstratas com facilidades para sincronização de processos.</a:t>
            </a:r>
          </a:p>
          <a:p>
            <a:pPr marL="726440" lvl="2" indent="-34290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São semelhantes aos objetos da programação orientada a objetos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2200" lvl="4" indent="-34290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Em alguns aspectos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7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06620F9-EAB3-477A-9193-17B1DC8A4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" y="154745"/>
            <a:ext cx="8134292" cy="58628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7053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62F55-D1A6-4E81-8A6F-9D79EA3D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543560" lvl="1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Monitores permitem estruturar melhor os programas</a:t>
            </a:r>
          </a:p>
          <a:p>
            <a:pPr marL="543560" lvl="1" indent="-342900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543560" lvl="1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Pode-se implementar Monitores através de Semáforos e vice-versa.</a:t>
            </a:r>
          </a:p>
          <a:p>
            <a:pPr marL="543560" lvl="1" indent="-342900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543560" lvl="1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Java inicialmente só implementava monitores.</a:t>
            </a:r>
          </a:p>
          <a:p>
            <a:pPr marL="909320" lvl="3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Atualmente também possui Semáforos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6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Concorrência</a:t>
            </a:r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62F55-D1A6-4E81-8A6F-9D79EA3D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 sincronização é um mecanismo que controla a ordem em que as tarefas são executadas </a:t>
            </a:r>
          </a:p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Existem dois Grupos de sincronização 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Cooperação: Tarefa A deve esperar completar a tarefa B antes de continuar sua execução.  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Competição: Duas ou mais tarefas devem usar um recurso que não pode ser acessado simultaneamente.</a:t>
            </a:r>
          </a:p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Comunicação entre tarefas é necessária para sincronização 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Variáveis não-locais compartilhadas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Parâmetros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Passagem de mensagens 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74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/>
                <a:cs typeface="Arial"/>
              </a:rPr>
              <a:t>Concorrência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Passagem de mensagens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62F55-D1A6-4E81-8A6F-9D79EA3D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CONCEITOS BÁSICOS</a:t>
            </a:r>
          </a:p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(mensagem)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Processo A envia dados contidos em mensagem a outro processo</a:t>
            </a:r>
          </a:p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receive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(mensagem)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Processo B recebe dados contidos em mensagem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Somente um processo recebe a mensagem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4C2D93C-DB3E-4D6B-A583-D726246A6539}"/>
              </a:ext>
            </a:extLst>
          </p:cNvPr>
          <p:cNvSpPr/>
          <p:nvPr/>
        </p:nvSpPr>
        <p:spPr>
          <a:xfrm>
            <a:off x="2590800" y="4697083"/>
            <a:ext cx="1552753" cy="10926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err="1">
                <a:solidFill>
                  <a:schemeClr val="tx1"/>
                </a:solidFill>
                <a:cs typeface="Calibri"/>
              </a:rPr>
              <a:t>send</a:t>
            </a:r>
            <a:endParaRPr lang="pt-BR" sz="30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BB3CD04-2EEF-4E59-930F-7D3E2C8A19D9}"/>
              </a:ext>
            </a:extLst>
          </p:cNvPr>
          <p:cNvCxnSpPr/>
          <p:nvPr/>
        </p:nvCxnSpPr>
        <p:spPr>
          <a:xfrm flipV="1">
            <a:off x="4228920" y="5222395"/>
            <a:ext cx="3257909" cy="3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F2422201-1380-42F4-84C1-3E532119A49E}"/>
              </a:ext>
            </a:extLst>
          </p:cNvPr>
          <p:cNvSpPr/>
          <p:nvPr/>
        </p:nvSpPr>
        <p:spPr>
          <a:xfrm>
            <a:off x="7550988" y="4697082"/>
            <a:ext cx="1667771" cy="10926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500" dirty="0" err="1">
                <a:solidFill>
                  <a:schemeClr val="tx1"/>
                </a:solidFill>
                <a:cs typeface="Calibri"/>
              </a:rPr>
              <a:t>receive</a:t>
            </a:r>
            <a:endParaRPr lang="pt-BR" sz="25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2D177CD-1493-4BEC-A839-484C9FB714E3}"/>
              </a:ext>
            </a:extLst>
          </p:cNvPr>
          <p:cNvSpPr/>
          <p:nvPr/>
        </p:nvSpPr>
        <p:spPr>
          <a:xfrm>
            <a:off x="4731230" y="4752795"/>
            <a:ext cx="2113471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MENSAGEM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4525C7-10BD-4100-96A7-9B0FBBF7BE41}"/>
              </a:ext>
            </a:extLst>
          </p:cNvPr>
          <p:cNvSpPr/>
          <p:nvPr/>
        </p:nvSpPr>
        <p:spPr>
          <a:xfrm>
            <a:off x="3939575" y="5657670"/>
            <a:ext cx="402566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700">
                <a:cs typeface="Calibri"/>
              </a:rPr>
              <a:t>A</a:t>
            </a:r>
            <a:endParaRPr lang="pt-BR" sz="270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D5C1207-E50C-4E2A-85E5-4F50737308ED}"/>
              </a:ext>
            </a:extLst>
          </p:cNvPr>
          <p:cNvSpPr/>
          <p:nvPr/>
        </p:nvSpPr>
        <p:spPr>
          <a:xfrm>
            <a:off x="9014782" y="5657669"/>
            <a:ext cx="402566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700">
                <a:cs typeface="Calibri"/>
              </a:rPr>
              <a:t>B</a:t>
            </a:r>
            <a:endParaRPr lang="pt-BR" sz="2700"/>
          </a:p>
        </p:txBody>
      </p:sp>
    </p:spTree>
    <p:extLst>
      <p:ext uri="{BB962C8B-B14F-4D97-AF65-F5344CB8AC3E}">
        <p14:creationId xmlns:p14="http://schemas.microsoft.com/office/powerpoint/2010/main" val="201619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/>
                <a:cs typeface="Arial"/>
              </a:rPr>
              <a:t>Concorrência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Passagem de mensagens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62F55-D1A6-4E81-8A6F-9D79EA3D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Sincronização</a:t>
            </a:r>
          </a:p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Questão básica: primitivas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receivebloqueiam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? Quando?</a:t>
            </a:r>
          </a:p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Semântica usual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assíncrono (ou não bloqueante)</a:t>
            </a:r>
          </a:p>
          <a:p>
            <a:pPr marL="852170" lvl="3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Processo emissor não espera a execução do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receive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Receive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síncrono (ou bloqueante)</a:t>
            </a:r>
          </a:p>
          <a:p>
            <a:pPr marL="852170" lvl="3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Processo receptor espera que ao menos uma mensagem tenha sido enviada</a:t>
            </a:r>
          </a:p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Observação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Alguns autores diferenciam termos: assíncrono x não bloqueante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88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/>
                <a:cs typeface="Arial"/>
              </a:rPr>
              <a:t>Concorrência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Passagem de mensagens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62F55-D1A6-4E81-8A6F-9D79EA3D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NOMEAÇÃO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Como os processos se designam durante a comunicação?</a:t>
            </a:r>
          </a:p>
          <a:p>
            <a:pPr marL="486410" lvl="1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comunicação direta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cada processo deve explicitar a identificação do outro processo</a:t>
            </a:r>
          </a:p>
          <a:p>
            <a:pPr marL="852170" lvl="3" indent="-285750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(P, mensagem)</a:t>
            </a:r>
          </a:p>
          <a:p>
            <a:pPr marL="1156970" lvl="5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processo envia mensagem ao processo P</a:t>
            </a:r>
          </a:p>
          <a:p>
            <a:pPr marL="852170" lvl="3" indent="-285750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receive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(Q, mensagem)</a:t>
            </a:r>
          </a:p>
          <a:p>
            <a:pPr marL="1156970" lvl="5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processo recebe mensagem enviada por Q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152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/>
                <a:cs typeface="Arial"/>
              </a:rPr>
              <a:t>Concorrência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Passagem de mensagens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62F55-D1A6-4E81-8A6F-9D79EA3D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86410" lvl="1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Comunicação direta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Modelo simples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 canal é estabelecido automaticamente entre os dois processos</a:t>
            </a:r>
          </a:p>
          <a:p>
            <a:pPr marL="1012190" lvl="3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Basta que eles se conheçam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Um canal liga somente dois processos</a:t>
            </a:r>
          </a:p>
          <a:p>
            <a:pPr marL="669290" lvl="2" indent="-285750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Entre dois processos existe somente 1 canal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9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BF94-2CD3-4A7C-A398-E296D76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concorrente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C446B-CCE8-422E-99BD-4C5AA5DB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Tradicionalmente, a grande maioria dos programas escritos são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programas sequenciais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xiste somente um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fluxo de controle.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Um programa concorrente (do inglês </a:t>
            </a:r>
            <a:r>
              <a:rPr lang="pt-BR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Concurrent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Programming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pode ser visto como se tivesse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vários fluxos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execução.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programação concorrente é definido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uso simultâneo de múltiplos recursos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computacionais para resolver um problema.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programa é considerado concorrente quando ele origina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diferentes processos que irão interagir entre si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realizar alguma tarefa. 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562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>
                <a:solidFill>
                  <a:schemeClr val="tx1"/>
                </a:solidFill>
                <a:latin typeface="Arial"/>
                <a:cs typeface="Arial"/>
              </a:rPr>
              <a:t>Concorrência</a:t>
            </a:r>
            <a:br>
              <a:rPr lang="pt-B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>
                <a:solidFill>
                  <a:schemeClr val="tx1"/>
                </a:solidFill>
                <a:latin typeface="Arial"/>
                <a:cs typeface="Arial"/>
              </a:rPr>
              <a:t>Passagem de mensagens</a:t>
            </a:r>
            <a:endParaRPr lang="pt-B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62F55-D1A6-4E81-8A6F-9D79EA3D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69945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543560" lvl="1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Exemplo produtor-consumidor</a:t>
            </a:r>
          </a:p>
          <a:p>
            <a:pPr marL="543560" lvl="1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Produtor</a:t>
            </a:r>
          </a:p>
          <a:p>
            <a:pPr marL="726440" lvl="2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Gera elemento e envia ao consumidor por um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send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543560" lvl="1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Consumidor</a:t>
            </a:r>
          </a:p>
          <a:p>
            <a:pPr marL="726440" lvl="2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Recebe elemento por um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receive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e o consome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10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/>
                <a:cs typeface="Arial"/>
              </a:rPr>
              <a:t>Concorrência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Passagem de mensagens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D945E84-3A52-4453-93B9-1F9B0146D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007" y="2310997"/>
            <a:ext cx="7436844" cy="2626763"/>
          </a:xfrm>
        </p:spPr>
      </p:pic>
    </p:spTree>
    <p:extLst>
      <p:ext uri="{BB962C8B-B14F-4D97-AF65-F5344CB8AC3E}">
        <p14:creationId xmlns:p14="http://schemas.microsoft.com/office/powerpoint/2010/main" val="3079901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>
                <a:solidFill>
                  <a:schemeClr val="tx1"/>
                </a:solidFill>
                <a:latin typeface="Arial"/>
                <a:cs typeface="Arial"/>
              </a:rPr>
              <a:t>Concorrência</a:t>
            </a:r>
            <a:br>
              <a:rPr lang="pt-B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>
                <a:solidFill>
                  <a:schemeClr val="tx1"/>
                </a:solidFill>
                <a:latin typeface="Arial"/>
                <a:cs typeface="Arial"/>
              </a:rPr>
              <a:t>Passagem de mensagens</a:t>
            </a:r>
            <a:endParaRPr lang="pt-B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39FF0AF3-E96A-4C04-A02B-905AE30A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945" y="1845734"/>
            <a:ext cx="6485206" cy="4023360"/>
          </a:xfrm>
        </p:spPr>
      </p:pic>
    </p:spTree>
    <p:extLst>
      <p:ext uri="{BB962C8B-B14F-4D97-AF65-F5344CB8AC3E}">
        <p14:creationId xmlns:p14="http://schemas.microsoft.com/office/powerpoint/2010/main" val="2035861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0FD0-7FCC-419A-885B-3E51A62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/>
                <a:cs typeface="Arial"/>
              </a:rPr>
              <a:t>Concorrência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Passagem de mensagens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4B45349C-2EEB-4580-B416-90B8F28AB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523" y="1845734"/>
            <a:ext cx="6358597" cy="4023360"/>
          </a:xfrm>
        </p:spPr>
      </p:pic>
    </p:spTree>
    <p:extLst>
      <p:ext uri="{BB962C8B-B14F-4D97-AF65-F5344CB8AC3E}">
        <p14:creationId xmlns:p14="http://schemas.microsoft.com/office/powerpoint/2010/main" val="2483292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B1054-4578-4C92-96E9-8F29661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E98BDC-AABD-4057-AC17-8BEB4A5C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conclusão este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trabalho visa analisar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características que diferencial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 programação concorrente de uma estruturada e a apresentação dos 4 níveis na execução do software na programação concorrente.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significado das threads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sua importância, modificações e ações da threads e seus comportamentos.</a:t>
            </a:r>
            <a:endParaRPr lang="pt-BR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semáforo é uma estrutura de dados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controle o acesso de aplicações aos recursos, baseando-se em um número inteiro, que representa a quantidade de acessos que podem ser feitos.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Monitores são uma forma melhor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fornecer sincronização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competição do que os semáforos, principalmente por causa dos problemas dos semáforos</a:t>
            </a:r>
            <a:r>
              <a:rPr lang="pt-BR" sz="180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35D5A-F144-4A58-8C63-62A25DE0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Níveis de concorrência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4071C-EA78-4123-B6B9-446F09D4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Nível de instrução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(executando duas ou mais instruções de máquina simultaneamente).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Nível de sentença ou comando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(executando duas ou mais sentenças na linguagem fonte simultaneamente).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Nível de unidade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(executando duas ou mais unidades de subprograma simultaneamente).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Nível de programa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(executando dois ou mais programas simultaneamente).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7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8F45-1EA6-426A-81E8-61BBCD78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Programas concorrentes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46738-E5BF-4051-8BB3-05D667F9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 primeira vista, a concorrência pode parecer um conceito simples, mas ela apresenta um desafio significativo para o projetista de linguagens de programação.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Alguns dos programas mais usados atualmente são os </a:t>
            </a:r>
            <a:r>
              <a:rPr lang="pt-BR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navegadores Web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cujo projeto é fortemente baseado em concorrência.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55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DF015-36FA-4F33-A55F-866D28DD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Arquiteturas multiprocessadas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D0385-9256-4219-BCDF-D1A81C5B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Os primeiros computadores com múltiplos processadores apresentavam </a:t>
            </a:r>
            <a:r>
              <a:rPr lang="pt-BR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um processador de propósito geral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um ou mais processadores, chamados de periféricos, usados apenas para operações de entrada e saída.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a aparição de processadores múltiplos em um único </a:t>
            </a:r>
            <a:r>
              <a:rPr lang="pt-BR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chip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como os Intel Core Duo(2006 - 2009), há mais pressão para desenvolvedores de software </a:t>
            </a:r>
            <a:r>
              <a:rPr lang="pt-BR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usarem mais os processadores múltiplos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disponíveis nas máquinas. Se eles não fizerem, a concorrência em hardware será perdida e os ganhos de produtividade diminuirão significativamente.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D8C4-F6CB-4FA8-AF1C-13B0CCED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Benefícios do uso de programação concorrente 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9F38A-7B72-402E-A5CB-7856373E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objetivo de desenvolver softwares concorrente é produzir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algoritmos concorrentes escaláveis e portáveis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b="1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Um algoritmo concorrente é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escalável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se a velocidade de sua execução aumenta quando mais processadores estão disponíveis.</a:t>
            </a:r>
            <a:endParaRPr lang="pt-BR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Os algoritmos devem ser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portáveis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porque o tempo de vida de hardware é relativamente curto. </a:t>
            </a: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1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AC7F7-BB58-4A32-9435-7CB8DBE8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Benefícios do uso de programação concorrente 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79D3AF-EC36-42F6-9804-8E24B5CE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Existem ao menos duas razões para projetar sistemas de software concorrentes.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primeira é a </a:t>
            </a:r>
            <a:r>
              <a:rPr lang="pt-BR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velocidade de execução 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dos programas.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segunda razão é que a concorrência fornece um método diferente </a:t>
            </a:r>
            <a:r>
              <a:rPr lang="pt-BR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conceituar soluções 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programas para problemas.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51AA2-3BFE-4489-B1B4-6B80135F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Categoria de concorrência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2D6D2-2B37-497F-BC97-B2559352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Na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Concorrência física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assume-se que mais de um processador está disponível e vários subprogramas de um mesmo programa estão literalmente executadas simultaneamente.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concorrência lógica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tanto o programador como o sistema assumem que existem múltiplos processadores fornecendo concorrência</a:t>
            </a:r>
            <a:r>
              <a:rPr lang="pt-BR" sz="180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pt-BR" sz="180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ponto de vista do programador e do projetista de linguagem, a concorrência lógica </a:t>
            </a:r>
            <a:r>
              <a:rPr lang="pt-BR" b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o mesmo </a:t>
            </a:r>
            <a:r>
              <a:rPr lang="pt-BR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a concorrência física.</a:t>
            </a:r>
            <a:endParaRPr lang="pt-B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DB534A9FE794EB010380A5A9FA662" ma:contentTypeVersion="7" ma:contentTypeDescription="Create a new document." ma:contentTypeScope="" ma:versionID="3357180f77e19cd7361c90943490c8fe">
  <xsd:schema xmlns:xsd="http://www.w3.org/2001/XMLSchema" xmlns:xs="http://www.w3.org/2001/XMLSchema" xmlns:p="http://schemas.microsoft.com/office/2006/metadata/properties" xmlns:ns3="4aac938b-57a6-47d9-92a3-182a18a9db53" xmlns:ns4="6aa348d2-d1f2-4c09-94dc-1cf413460839" targetNamespace="http://schemas.microsoft.com/office/2006/metadata/properties" ma:root="true" ma:fieldsID="2197ce83dd8fe5f0b0f7c3318a9e28f7" ns3:_="" ns4:_="">
    <xsd:import namespace="4aac938b-57a6-47d9-92a3-182a18a9db53"/>
    <xsd:import namespace="6aa348d2-d1f2-4c09-94dc-1cf4134608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c938b-57a6-47d9-92a3-182a18a9db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348d2-d1f2-4c09-94dc-1cf413460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F5D114-1F7B-4E27-B505-68ABF44993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A60BAE-08B7-46E4-A8BF-6C447CC07E71}">
  <ds:schemaRefs>
    <ds:schemaRef ds:uri="4aac938b-57a6-47d9-92a3-182a18a9db53"/>
    <ds:schemaRef ds:uri="6aa348d2-d1f2-4c09-94dc-1cf413460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0628D2-4572-4D53-B88F-6177BF8C6B0E}">
  <ds:schemaRefs>
    <ds:schemaRef ds:uri="4aac938b-57a6-47d9-92a3-182a18a9db53"/>
    <ds:schemaRef ds:uri="6aa348d2-d1f2-4c09-94dc-1cf4134608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1753</Words>
  <Application>Microsoft Office PowerPoint</Application>
  <PresentationFormat>Widescreen</PresentationFormat>
  <Paragraphs>212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Wingdings</vt:lpstr>
      <vt:lpstr>Retrospectiva</vt:lpstr>
      <vt:lpstr>Concorrência</vt:lpstr>
      <vt:lpstr>Introdução </vt:lpstr>
      <vt:lpstr>Programação concorrente </vt:lpstr>
      <vt:lpstr>Níveis de concorrência </vt:lpstr>
      <vt:lpstr>Programas concorrentes </vt:lpstr>
      <vt:lpstr>Arquiteturas multiprocessadas</vt:lpstr>
      <vt:lpstr>Benefícios do uso de programação concorrente </vt:lpstr>
      <vt:lpstr>Benefícios do uso de programação concorrente </vt:lpstr>
      <vt:lpstr>Categoria de concorrência </vt:lpstr>
      <vt:lpstr> Concorrência Conceitos Fundamentais</vt:lpstr>
      <vt:lpstr>Concorrência Conceitos Fundamentais</vt:lpstr>
      <vt:lpstr>Concorrência Conceitos Fundamentais</vt:lpstr>
      <vt:lpstr>Concorrência Conceitos Fundamentais</vt:lpstr>
      <vt:lpstr>Concorrência Conceitos Fundamentais </vt:lpstr>
      <vt:lpstr>Concorrência Conceitos Fundamentais</vt:lpstr>
      <vt:lpstr>Concorrência Conceitos Fundamentais</vt:lpstr>
      <vt:lpstr>Concorrência Conceitos Fundamentais</vt:lpstr>
      <vt:lpstr>Semáforo</vt:lpstr>
      <vt:lpstr>Semáforo</vt:lpstr>
      <vt:lpstr>Semáforo</vt:lpstr>
      <vt:lpstr>Concorrência Monitores</vt:lpstr>
      <vt:lpstr>Concorrência Monitores</vt:lpstr>
      <vt:lpstr>Concorrência Monitores</vt:lpstr>
      <vt:lpstr>Concorrência Monitores</vt:lpstr>
      <vt:lpstr>Concorrência Monitores</vt:lpstr>
      <vt:lpstr>Concorrência Passagem de mensagens</vt:lpstr>
      <vt:lpstr>Concorrência Passagem de mensagens</vt:lpstr>
      <vt:lpstr>Concorrência Passagem de mensagens</vt:lpstr>
      <vt:lpstr>Concorrência Passagem de mensagens</vt:lpstr>
      <vt:lpstr>Concorrência Passagem de mensagens</vt:lpstr>
      <vt:lpstr>Concorrência Passagem de mensagens</vt:lpstr>
      <vt:lpstr>Concorrência Passagem de mensagens</vt:lpstr>
      <vt:lpstr>Concorrência Passagem de mensagens</vt:lpstr>
      <vt:lpstr>Conclusão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Henrique Goncalves Silva</dc:creator>
  <cp:lastModifiedBy>Guilherme Henrique Goncalves Silva</cp:lastModifiedBy>
  <cp:revision>1</cp:revision>
  <dcterms:created xsi:type="dcterms:W3CDTF">2020-09-20T17:55:24Z</dcterms:created>
  <dcterms:modified xsi:type="dcterms:W3CDTF">2020-09-21T01:19:52Z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0x01010048EDB534A9FE794EB010380A5A9FA662</vt:lpwstr>
  </property>
</Properties>
</file>