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8" r:id="rId4"/>
  </p:sldMasterIdLst>
  <p:sldIdLst>
    <p:sldId id="256" r:id="rId5"/>
    <p:sldId id="257" r:id="rId6"/>
    <p:sldId id="258" r:id="rId7"/>
    <p:sldId id="261" r:id="rId8"/>
    <p:sldId id="272" r:id="rId9"/>
    <p:sldId id="273" r:id="rId10"/>
    <p:sldId id="274" r:id="rId11"/>
    <p:sldId id="275" r:id="rId12"/>
    <p:sldId id="283" r:id="rId13"/>
    <p:sldId id="259" r:id="rId14"/>
    <p:sldId id="260" r:id="rId15"/>
    <p:sldId id="262" r:id="rId16"/>
    <p:sldId id="301" r:id="rId17"/>
    <p:sldId id="309" r:id="rId18"/>
    <p:sldId id="311" r:id="rId19"/>
    <p:sldId id="313" r:id="rId20"/>
    <p:sldId id="267" r:id="rId21"/>
    <p:sldId id="310" r:id="rId22"/>
    <p:sldId id="269" r:id="rId23"/>
    <p:sldId id="270" r:id="rId24"/>
    <p:sldId id="268" r:id="rId25"/>
    <p:sldId id="308" r:id="rId26"/>
    <p:sldId id="302" r:id="rId27"/>
    <p:sldId id="303" r:id="rId28"/>
    <p:sldId id="304" r:id="rId29"/>
    <p:sldId id="305" r:id="rId30"/>
    <p:sldId id="307" r:id="rId31"/>
    <p:sldId id="264" r:id="rId32"/>
    <p:sldId id="265" r:id="rId33"/>
    <p:sldId id="271" r:id="rId34"/>
    <p:sldId id="276" r:id="rId35"/>
    <p:sldId id="277" r:id="rId36"/>
    <p:sldId id="278"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279" r:id="rId53"/>
    <p:sldId id="285" r:id="rId54"/>
    <p:sldId id="280" r:id="rId55"/>
    <p:sldId id="281" r:id="rId56"/>
    <p:sldId id="282" r:id="rId57"/>
    <p:sldId id="306" r:id="rId58"/>
    <p:sldId id="312" r:id="rId5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F9211D-07BF-D03D-ABE0-F0007843E1EC}" v="2135" dt="2020-07-20T22:27:09.530"/>
    <p1510:client id="{9F338382-6AE9-9BE9-7451-16228B91B2CB}" v="413" dt="2020-07-20T21:59:01.346"/>
    <p1510:client id="{9F499382-EC07-498F-83FB-5D98180D9FE7}" v="1321" dt="2020-07-20T22:36:16.922"/>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19T01:12:31.485"/>
    </inkml:context>
    <inkml:brush xml:id="br0">
      <inkml:brushProperty name="width" value="0.1" units="cm"/>
      <inkml:brushProperty name="height" value="0.1" units="cm"/>
      <inkml:brushProperty name="color" value="#FFFFFF"/>
    </inkml:brush>
  </inkml:definitions>
  <inkml:trace contextRef="#ctx0" brushRef="#br0">11293 6453 16383 0 0,'38'0'0'0'0,"-38"39"0"0"0,39-39 0 0 0,-1 0 0 0 0,1 0 0 0 0,-1 0 0 0 0,-38 38 0 0 0,39-38 0 0 0,-78 0 0 0 0,1 0 0 0 0,-1 0 0 0 0,1 0 0 0 0,-1 0 0 0 0,1 0 0 0 0,-1 0 0 0 0,1 0 0 0 0,38-38 0 0 0,38 38 0 0 0,-38-39 0 0 0,39 39 0 0 0,-1 0 0 0 0,1 0 0 0 0,-39-38 0 0 0,38 38 0 0 0,1 0 0 0 0,-1 0 0 0 0,-38-39 0 0 0,-38 39 0 0 0,-1 0 0 0 0,1 0 0 0 0,-1 0 0 0 0,1 0 0 0 0,-1 0 0 0 0,1 0 0 0 0,-1 0 0 0 0,39 39 0 0 0,-38-39 0 0 0,76 0 0 0 0,1 0 0 0 0,-1 0 0 0 0,1 0 0 0 0,-78 0 0 0 0,1 0 0 0 0,-1 0 0 0 0,39 38 0 0 0,39-38 0 0 0,-1 39 0 0 0,1-39 0 0 0,-1 0 0 0 0,1 0 0 0 0,-1 0 0 0 0,1 0 0 0 0,-1 0 0 0 0,1 0 0 0 0,-1 0 0 0 0,1 0 0 0 0,-1 0 0 0 0,1 0 0 0 0,-1 0 0 0 0,1 0 0 0 0,-1 0 0 0 0,-76 0 0 0 0,-1 0 0 0 0,1 0 0 0 0,38 38 0 0 0,-39-38 0 0 0,1 0 0 0 0,-1 0 0 0 0,1 0 0 0 0,-1 0 0 0 0,1 0 0 0 0,-1 0 0 0 0,1 0 0 0 0,-1 0 0 0 0,1 0 0 0 0,76 0 0 0 0,1 0 0 0 0,-1 0 0 0 0,1 0 0 0 0,-1 0 0 0 0,1 0 0 0 0,-1 0 0 0 0,1 0 0 0 0,-1 0 0 0 0,1 0 0 0 0,-1 0 0 0 0,1 0 0 0 0,-1 0 0 0 0,-38 39 0 0 0,-38-39 0 0 0,-1 0 0 0 0,1 0 0 0 0,-1 0 0 0 0,1 0 0 0 0,-1 0 0 0 0,1 0 0 0 0,38 38 0 0 0,-39-38 0 0 0,1 0 0 0 0,-1 0 0 0 0,1 0 0 0 0,38 39 0 0 0,-39-39 0 0 0,1 0 0 0 0,-1 0 0 0 0,1 0 0 0 0,38 38 0 0 0,-39-38 0 0 0,39 39 0 0 0,0-1 0 0 0,39-38 0 0 0,-39 39 0 0 0,38-39 0 0 0,1 0 0 0 0,-1-39 0 0 0,1 39 0 0 0,-39-38 0 0 0,38 38 0 0 0,1 0 0 0 0,-39-39 0 0 0,0 1 0 0 0,0-1 0 0 0,38 39 0 0 0,-38-38 0 0 0,0-1 0 0 0,0 1 0 0 0,0 76 0 0 0,0 1 0 0 0,-38-39 0 0 0,-1 38 0 0 0,39 1 0 0 0,-38-39 0 0 0,38 38 0 0 0,0 1 0 0 0,-39-39 0 0 0,39 38 0 0 0,-38 1 0 0 0,-1-39 0 0 0,39-39 0 0 0,0 1 0 0 0,0-1 0 0 0,0 1 0 0 0,0-1 0 0 0,0 1 0 0 0,0-1 0 0 0,39 39 0 0 0,-39-38 0 0 0,38 38 0 0 0,-38-39 0 0 0,0 1 0 0 0,0 76 0 0 0,0 1 0 0 0,0-1 0 0 0,0 1 0 0 0,0-1 0 0 0,0 1 0 0 0,0-1 0 0 0,-38-38 0 0 0,38 39 0 0 0,0-1 0 0 0,0-76 0 0 0,0-1 0 0 0,38 39 0 0 0,-38-38 0 0 0,0-1 0 0 0,0 1 0 0 0,39 38 0 0 0,-39-39 0 0 0,0 1 0 0 0,38 38 0 0 0,-38-39 0 0 0,0 78 0 0 0,-38-39 0 0 0,-1 0 0 0 0,1 0 0 0 0,38 38 0 0 0,-39-38 0 0 0,1 0 0 0 0,38 39 0 0 0,-39-39 0 0 0,39 38 0 0 0,39-38 0 0 0,-1 0 0 0 0,1 0 0 0 0,-1 0 0 0 0,1 0 0 0 0,-39-38 0 0 0,38 38 0 0 0,1 0 0 0 0,-1 0 0 0 0,1-39 0 0 0,-1 39 0 0 0,1 0 0 0 0,-1 0 0 0 0,-76 0 0 0 0,-1 0 0 0 0,1 0 0 0 0,-1 0 0 0 0,1 0 0 0 0,-1 0 0 0 0,1 0 0 0 0,-1 0 0 0 0,1 0 0 0 0,-1 0 0 0 0,78 0 0 0 0,-1 0 0 0 0,1 0 0 0 0,-1-38 0 0 0,1 38 0 0 0,-1 0 0 0 0,1 0 0 0 0,-39-39 0 0 0,38 39 0 0 0,1 0 0 0 0,-1 0 0 0 0,1 0 0 0 0,-39 0-16383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19T01:12:31.486"/>
    </inkml:context>
    <inkml:brush xml:id="br0">
      <inkml:brushProperty name="width" value="0.1" units="cm"/>
      <inkml:brushProperty name="height" value="0.1" units="cm"/>
      <inkml:brushProperty name="color" value="#FFFFFF"/>
    </inkml:brush>
  </inkml:definitions>
  <inkml:trace contextRef="#ctx0" brushRef="#br0">8517 3841 16383 0 0,'39'0'0'0'0,"-1"0"0"0"0,1 0 0 0 0,-1 0 0 0 0,1 0 0 0 0,-1 0 0 0 0,1 0 0 0 0,-1 0 0 0 0,1 0 0 0 0,-1 39 0 0 0,1-39 0 0 0,-1 0 0 0 0,0 0 0 0 0,1 0 0 0 0,-1 0 0 0 0,1 0 0 0 0,-1 0 0 0 0,1 0 0 0 0,-1 0 0 0 0,1 0 0 0 0,-1 0 0 0 0,1 0 0 0 0,-39-39 0 0 0,-39 39 0 0 0,1 0 0 0 0,-1 0 0 0 0,1 0 0 0 0,-1 0 0 0 0,1 0 0 0 0,-1 0 0 0 0,1 0 0 0 0,-1 0 0 0 0,1 0 0 0 0,38 39 0 0 0,-38-39 0 0 0,-1 0 0 0 0,1 0 0 0 0,-1 0 0 0 0,1 0 0 0 0,-1 0 0 0 0,1 0 0 0 0,-1 0 0 0 0,1 0 0 0 0,-1 38 0 0 0,1-38 0 0 0,-1 0 0 0 0,1 0 0 0 0,-1 0 0 0 0,1 0 0 0 0,-1 0 0 0 0,1 0 0 0 0,-1 0 0 0 0,39 39 0 0 0,-38-39 0 0 0,-1 0 0 0 0,1 0 0 0 0,-1 0 0 0 0,1 0 0 0 0,-1 0 0 0 0,1 0 0 0 0,-1 0 0 0 0,39 38 0 0 0,39-38 0 0 0,-1 0 0 0 0,1 0 0 0 0,-1 0 0 0 0,1 0 0 0 0,-1 0 0 0 0,1 0 0 0 0,-1 0 0 0 0,1 0 0 0 0,-1 0 0 0 0,1 0 0 0 0,-1 39 0 0 0,1-39 0 0 0,-1 0 0 0 0,1 0 0 0 0,-39 38 0 0 0,38-38 0 0 0,1 0 0 0 0,-78 0 0 0 0,1 0 0 0 0,-1 0 0 0 0,1 0 0 0 0,-1 0 0 0 0,1 0 0 0 0,-1 0 0 0 0,78 0 0 0 0,-1 0 0 0 0,1 0 0 0 0,-1 0 0 0 0,1 0 0 0 0,-1 0 0 0 0,1 0 0 0 0,-1 0 0 0 0,-38-38 0 0 0,39 38 0 0 0,-1 0 0 0 0,1 0 0 0 0,-1 0 0 0 0,1 0 0 0 0,-39-39 0 0 0,38 39 0 0 0,1 0 0 0 0,-1 0 0 0 0,0-38 0 0 0,1 38 0 0 0,-39-39 0 0 0,-39 39 0 0 0,39-38 0 0 0,0-1 0 0 0,-38 39 0 0 0,38-38 0 0 0,-38-1 0 0 0,-1 39 0 0 0,39-38 0 0 0,-38 38 0 0 0,-1 0 0 0 0,39-39 0 0 0,-38 39 0 0 0,-1 0 0 0 0,1 0 0 0 0,-1 0 0 0 0,39 39 0 0 0,0-1 0 0 0,0 1 0 0 0,0-1 0 0 0,0 1 0 0 0,39-39 0 0 0,-39 38 0 0 0,0 1 0 0 0,38-39 0 0 0,-38 38 0 0 0,0 1 0 0 0,0-1 0 0 0,0 1 0 0 0,0-1 0 0 0,0 1 0 0 0,0-1 0 0 0,0 1 0 0 0,0-1 0 0 0,0 1 0 0 0,0-1 0 0 0,0-76 0 0 0,0-1 0 0 0,0 1 0 0 0,0-1 0 0 0,39 39 0 0 0,-39-38 0 0 0,0-1 0 0 0,0 1 0 0 0,0-1 0 0 0,0 1 0 0 0,0-1 0 0 0,0 1 0 0 0,0-1 0 0 0,0 1 0 0 0,0-1 0 0 0,0 78 0 0 0,0-1 0 0 0,0 1 0 0 0,0-1 0 0 0,0 1 0 0 0,0-1 0 0 0,0 1 0 0 0,0-1 0 0 0,0 1 0 0 0,0-1 0 0 0,0 1 0 0 0,0-1 0 0 0,0-76 0 0 0,-39 38 0 0 0,39-39 0 0 0,-38 1 0 0 0,38-1 0 0 0,0 1 0 0 0,-39 38 0 0 0,39-39 0 0 0,-38 39 0 0 0,38-38 0 0 0,0-1 0 0 0,-39 39 0 0 0,39-38 0 0 0,0-1 0 0 0,-38 39 0 0 0,38-38 0 0 0,-39 38 0 0 0,39-39 0 0 0,-38 39 0 0 0,38-38 0 0 0,0-1 0 0 0,0 78 0 0 0,0-1 0 0 0,0 1 0 0 0,0-1 0 0 0,0 1 0 0 0,0-1 0 0 0,0 1 0 0 0,0-78 0 0 0,-39 39 0 0 0,1 0 0 0 0,38-38 0 0 0,-39 38 0 0 0,1 0 0 0 0,38 38 0 0 0,0 1 0 0 0,38-39 0 0 0,1 0 0 0 0,-1 0 0 0 0,1 0 0 0 0,-1 0 0 0 0,1 0 0 0 0,-1 0 0 0 0,1 0 0 0 0,-1 0 0 0 0,-38-39 0 0 0,0 1 0 0 0,0-1 0 0 0,0 1 0 0 0,-38 38 0 0 0,-1 0 0 0 0,39-39 0 0 0,-38 39 0 0 0,-1 0 0 0 0,1-38 0 0 0,-1 38 0 0 0,39-39 0 0 0,-38 39 0 0 0,-1 0 0 0 0,1 0 0 0 0,38-38 0 0 0,-39 38 0 0 0,1 0 0 0 0,-1 0 0 0 0,1 0 0 0 0,-1 0 0 0 0,1 0 0 0 0,-1 0 0 0 0,1 0 0 0 0,-1 0 0 0 0,1 0 0 0 0,-1 0 0 0 0,1 0 0 0 0,-1 0 0 0 0,1 0 0 0 0,-1 0 0 0 0,1 0 0 0 0,38 38 0 0 0,0 1 0 0 0,0-1 0 0 0,38-38 0 0 0,1 0 0 0 0,-1 0 0 0 0,1 0 0 0 0,-39 39 0 0 0,38-39 0 0 0,1 0 0 0 0,-1 0 0 0 0,1 0 0 0 0,-1 0 0 0 0,1 0 0 0 0,-1 0 0 0 0,1 0 0 0 0,-1 0 0 0 0,1 0 0 0 0,-1 0 0 0 0,1 0 0 0 0,-1 0 0 0 0,1 0 0 0 0,-1 0 0 0 0,1 0 0 0 0,-1 0 0 0 0,1 0 0 0 0,-1 0 0 0 0,1 0 0 0 0,-1 0 0 0 0,1-39 0 0 0,-1 39 0 0 0,1-38 0 0 0,-39-1 0 0 0,0 1 0 0 0,-39 38 0 0 0,1 0 0 0 0,-1 0 0 0 0,1 0 0 0 0,-1 0 0 0 0,1 0 0 0 0,-1 0 0 0 0,1 0 0 0 0,-1 0 0 0 0,1 0 0 0 0,-1 0 0 0 0,1 0 0 0 0,-1 0 0 0 0,1 0 0 0 0,-1 0 0 0 0,1 0 0 0 0,-1 0 0 0 0,1 0 0 0 0,-1 0 0 0 0,1 0 0 0 0,-1 0 0 0 0,1 0 0 0 0,-1 0 0 0 0,39 38 0 0 0,-38-38 0 0 0,-1 0 0 0 0,39 39 0 0 0,-38-39 0 0 0,-1 0 0 0 0,1 0 0 0 0,0 0 0 0 0,38 38 0 0 0,-39-38 0 0 0,1 0 0 0 0,38 39 0 0 0,38-39 0 0 0,1 0 0 0 0,-1 0 0 0 0,0 0 0 0 0,1 0 0 0 0,-1 0 0 0 0,1 0 0 0 0,-1 0 0 0 0,1 0 0 0 0,-1 0 0 0 0,1 0 0 0 0,-1 0 0 0 0,1 0 0 0 0,-1 0 0 0 0,1 0 0 0 0,-1 0 0 0 0,1 0 0 0 0,-1 0 0 0 0,1 0 0 0 0,-1 0 0 0 0,-38-39 0 0 0,-38 39 0 0 0,-1 0 0 0 0,1 0 0 0 0,-1 0 0 0 0,1 0 0 0 0,-1 0 0 0 0,39 39 0 0 0,-38-39 0 0 0,-1 0 0 0 0,1 0 0 0 0,38 38 0 0 0,-39-38 0 0 0,39 39 0 0 0,39-39 0 0 0,-1 0 0 0 0,1 0 0 0 0,-1 0 0 0 0,1 0 0 0 0,-1 0 0 0 0,1 0 0 0 0,-1 0 0 0 0,1 0 0 0 0,-1 0 0 0 0,1 0 0 0 0,-1-39 0 0 0,1 39 0 0 0,-1 0 0 0 0,1 0 0 0 0,-1 0 0 0 0,1 0 0 0 0,-39-38 0 0 0,38 38 0 0 0,1 0 0 0 0,-1 0 0 0 0,1 0 0 0 0,-39-39 0 0 0,38 39 0 0 0,1-38 0 0 0,-1 38 0 0 0,-38-39 0 0 0,0 1 0 0 0,0-1 0 0 0,-38 39 0 0 0,-1 0 0 0 0,39-38 0 0 0,-38 38 0 0 0,38-39 0 0 0,-39 39 0 0 0,1 0 0 0 0,-1 0 0 0 0,1 0 0 0 0,-1 0 0 0 0,1 0 0 0 0,-1 0 0 0 0,1 0 0 0 0,-1 0 0 0 0,1 0 0 0 0,-1 0 0 0 0,1 0 0 0 0,-1 0 0 0 0,1 0 0 0 0,-1 0 0 0 0,1 0 0 0 0,38 39 0 0 0,-39-39 0 0 0,39 38 0 0 0,0 1 0 0 0,0-1 0 0 0,39 1 0 0 0,-1-39 0 0 0,-38 38 0 0 0,39-38 0 0 0,-1 0 0 0 0,1 0 0 0 0,-1 39 0 0 0,1-39 0 0 0,-1 0 0 0 0,1 0 0 0 0,-1 0 0 0 0,-38 38 0 0 0,39-38 0 0 0,-1 0 0 0 0,1 0 0 0 0,-1 0 0 0 0,1 0 0 0 0,-1 0 0 0 0,1 0 0 0 0,-1 0 0 0 0,-38 39 0 0 0,39-39 0 0 0,-1 0 0 0 0,1 0 0 0 0,-1 0 0 0 0,0 0 0 0 0,1 0 0 0 0,-1 0 0 0 0,1 0 0 0 0,-1 0 0 0 0,1 0 0 0 0,-1 0 0 0 0,1 0 0 0 0,-1 0 0 0 0,1 0 0 0 0,-1 0 0 0 0,39 0 0 0 0,-38 0 0 0 0,-1 0 0 0 0,-38-39 0 0 0,39 39 0 0 0,-1 0 0 0 0,1 0 0 0 0,-1 0 0 0 0,1 0 0 0 0,-1 0 0 0 0,1-38 0 0 0,-1 38 0 0 0,1 0 0 0 0,-1 0 0 0 0,1-39 0 0 0,-1 39 0 0 0,1 0 0 0 0,-1 0 0 0 0,1-38 0 0 0,-1 38 0 0 0,-38-39 0 0 0,39 39 0 0 0,-1 0 0 0 0,-38-38 0 0 0,38 38 0 0 0,-38-39 0 0 0,-38 39 0 0 0,0-38 0 0 0,-1 38 0 0 0,1 0 0 0 0,38-39 0 0 0,-39 39 0 0 0,1 0 0 0 0,-1 0 0 0 0,1 0 0 0 0,-1 0 0 0 0,1 0 0 0 0,-1 0 0 0 0,1 0 0 0 0,-1 0 0 0 0,1 0 0 0 0,-1 0 0 0 0,1 0 0 0 0,-1 0 0 0 0,1 39 0 0 0,-1-39 0 0 0,1 0 0 0 0,-1 0 0 0 0,1 38 0 0 0,-1-38 0 0 0,1 0 0 0 0,-1 0 0 0 0,39 39 0 0 0,-38-39 0 0 0,-1 0 0 0 0,1 0 0 0 0,38 38 0 0 0,-39-38 0 0 0,39 39 0 0 0,-38-39 0 0 0,-1 0 0 0 0,39 38 0 0 0,-38-38 0 0 0,-1 0 0 0 0,39 39 0 0 0,-38-39 0 0 0,0 0 0 0 0,38 38 0 0 0,-39-38 0 0 0,39 39 0 0 0,0-1 0 0 0,0 1 0 0 0,39-39 0 0 0,-1 0 0 0 0,0 0 0 0 0,1 0 0 0 0,-1 0 0 0 0,1 0 0 0 0,-1 0 0 0 0,1 0 0 0 0,-1 0 0 0 0,1 0 0 0 0,-1 0 0 0 0,1 0 0 0 0,-1 0 0 0 0,1 0 0 0 0,-1-39 0 0 0,1 39 0 0 0,-1 0 0 0 0,-38-38 0 0 0,39 38 0 0 0,-1 0 0 0 0,-38-39 0 0 0,39 39 0 0 0,-1 0 0 0 0,-38-38 0 0 0,39 38 0 0 0,-1 0 0 0 0,-38-39 0 0 0,39 39 0 0 0,-1 0 0 0 0,-38-38 0 0 0,0-1 0 0 0,39 39 0 0 0,-1 0 0 0 0,-38-38 0 0 0,39 38 0 0 0,-39-39 0 0 0,38 39 0 0 0,-38-38 0 0 0,0 76 0 0 0,0 1 0 0 0,-38-39 0 0 0,38 38 0 0 0,0 1 0 0 0,-39-39 0 0 0,1 0 0 0 0,38 38 0 0 0,-39-38 0 0 0,1 0 0 0 0,38 39 0 0 0,-39-39 0 0 0,1 0 0 0 0,-1 0 0 0 0,39-39 0 0 0,0 1 0 0 0,0-1 0 0 0,-38 39 0 0 0,-1 0 0 0 0,1 0 0 0 0,-1 39 0 0 0,1-39 0 0 0,38 38 0 0 0,-39-38 0 0 0,39 39 0 0 0,0-78 0 0 0,-38 39 0 0 0,38-38 0 0 0,0-1 0 0 0,0 1 0 0 0,0-1 0 0 0,0 1 0 0 0,0 76 0 0 0,-39-38 0 0 0,39 39 0 0 0,0-1 0 0 0,0 1 0 0 0,0-1 0 0 0,0 1 0 0 0,-38-39 0 0 0,38 38 0 0 0,0 1 0 0 0,0-1 0 0 0,0 1 0 0 0,0-1 0 0 0,-39-38 0 0 0,39 39 0 0 0,0-1 0 0 0,0 1 0 0 0,0-78 0 0 0,0 1 0 0 0,0-1 0 0 0,0 1 0 0 0,0-1 0 0 0,0 1 0 0 0,0-1 0 0 0,39 39 0 0 0,-39-38 0 0 0,0-1 0 0 0,0 1 0 0 0,0-1 0 0 0,0 1 0 0 0,0-1 0 0 0,0 1 0 0 0,38 38 0 0 0,-38-39 0 0 0,0 1 0 0 0,39 38 0 0 0,-39 38 0 0 0,0 1 0 0 0,38-39 0 0 0,-38 38 0 0 0,0 1 0 0 0,39-39 0 0 0,-39 38 0 0 0,0 1 0 0 0,0-1 0 0 0,38-38 0 0 0,-38 39 0 0 0,0-1 0 0 0,39-38 0 0 0,-39 39 0 0 0,38-39 0 0 0,-38 38 0 0 0,39-38 0 0 0,-39 39 0 0 0,38-39 0 0 0,-38-39 0 0 0,0 1 0 0 0,0-1 0 0 0,0 1 0 0 0,0-1 0 0 0,0 1 0 0 0,0-1 0 0 0,39 1 0 0 0,-39-1 0 0 0,0 78 0 0 0,0-1 0 0 0,0 1 0 0 0,0-1 0 0 0,0 1 0 0 0,0-1 0 0 0,0-76 0 0 0,0-1 0 0 0,-39 39 0 0 0,39-38 0 0 0,0-1 0 0 0,0 1 0 0 0,-38 38 0 0 0,38-39 0 0 0,-39 39 0 0 0,39 39 0 0 0,-38-39 0 0 0,38 38 0 0 0,0 1 0 0 0,-39-39 0 0 0,39 38 0 0 0,-38-38 0 0 0,38 39 0 0 0,-39-39 0 0 0,39 38 0 0 0,0 1 0 0 0,-38-39 0 0 0,-1 0 0 0 0,39 38 0 0 0,-38-38 0 0 0,-1 0 0 0 0,39 39 0 0 0,-38-39 0 0 0,-1 0 0 0 0,1 0 0 0 0,-1 0 0 0 0,1 0 0 0 0,-1 0 0 0 0,1 0 0 0 0,-1 0 0 0 0,1 0 0 0 0,0 0 0 0 0,38-39 0 0 0,-39 39 0 0 0,1 0 0 0 0,38-38 0 0 0,-39 38 0 0 0,1 0 0 0 0,38-39 0 0 0,-39 39 0 0 0,1 0 0 0 0,38-38 0 0 0,-39 38 0 0 0,1 0 0 0 0,-1 0 0 0 0,39-39 0 0 0,-38 39 0 0 0,-1 0 0 0 0,1 0 0 0 0,-1 0 0 0 0,1 0 0 0 0,-1 0 0 0 0,1 0 0 0 0,-1 0 0 0 0,39 39 0 0 0,0-78 0 0 0,-38 39 0 0 0,38 39 0 0 0,38-39 0 0 0,1 0 0 0 0,-39 0-16383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19T01:12:31.487"/>
    </inkml:context>
    <inkml:brush xml:id="br0">
      <inkml:brushProperty name="width" value="0.1" units="cm"/>
      <inkml:brushProperty name="height" value="0.1" units="cm"/>
      <inkml:brushProperty name="color" value="#FFFFFF"/>
    </inkml:brush>
  </inkml:definitions>
  <inkml:trace contextRef="#ctx0" brushRef="#br0">10372 2778 16383 0 0,'0'0'-16383'0'0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19T01:12:31.488"/>
    </inkml:context>
    <inkml:brush xml:id="br0">
      <inkml:brushProperty name="width" value="0.1" units="cm"/>
      <inkml:brushProperty name="height" value="0.1" units="cm"/>
      <inkml:brushProperty name="color" value="#FFFFFF"/>
    </inkml:brush>
  </inkml:definitions>
  <inkml:trace contextRef="#ctx0" brushRef="#br0">11986 2646 16383 0 0,'0'0'-16383'0'0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19T01:12:31.489"/>
    </inkml:context>
    <inkml:brush xml:id="br0">
      <inkml:brushProperty name="width" value="0.1" units="cm"/>
      <inkml:brushProperty name="height" value="0.1" units="cm"/>
      <inkml:brushProperty name="color" value="#FFFFFF"/>
    </inkml:brush>
  </inkml:definitions>
  <inkml:trace contextRef="#ctx0" brushRef="#br0">12144 2884 16383 0 0,'0'0'-16383'0'0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19T01:12:31.490"/>
    </inkml:context>
    <inkml:brush xml:id="br0">
      <inkml:brushProperty name="width" value="0.1" units="cm"/>
      <inkml:brushProperty name="height" value="0.1" units="cm"/>
      <inkml:brushProperty name="color" value="#FFFFFF"/>
    </inkml:brush>
  </inkml:definitions>
  <inkml:trace contextRef="#ctx0" brushRef="#br0">6006 2858 16383 0 0,'0'0'-16383'0'0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3052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dirty="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1444359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dirty="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3714797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dirty="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‹nº›</a:t>
            </a:fld>
            <a:endParaRPr lang="en-US"/>
          </a:p>
        </p:txBody>
      </p:sp>
    </p:spTree>
    <p:extLst>
      <p:ext uri="{BB962C8B-B14F-4D97-AF65-F5344CB8AC3E}">
        <p14:creationId xmlns:p14="http://schemas.microsoft.com/office/powerpoint/2010/main" val="178127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565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dirty="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2719597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dirty="0"/>
              <a:t>7/20/2020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2829647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7/20/2020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4003545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7/20/2020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a:p>
        </p:txBody>
      </p:sp>
    </p:spTree>
    <p:extLst>
      <p:ext uri="{BB962C8B-B14F-4D97-AF65-F5344CB8AC3E}">
        <p14:creationId xmlns:p14="http://schemas.microsoft.com/office/powerpoint/2010/main" val="3034843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7/20/2020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a:p>
        </p:txBody>
      </p:sp>
    </p:spTree>
    <p:extLst>
      <p:ext uri="{BB962C8B-B14F-4D97-AF65-F5344CB8AC3E}">
        <p14:creationId xmlns:p14="http://schemas.microsoft.com/office/powerpoint/2010/main" val="3238927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1208975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7/20/2020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‹nº›</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068207"/>
      </p:ext>
    </p:extLst>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9.emf"/><Relationship Id="rId11" Type="http://schemas.openxmlformats.org/officeDocument/2006/relationships/customXml" Target="../ink/ink6.xml"/><Relationship Id="rId5" Type="http://schemas.openxmlformats.org/officeDocument/2006/relationships/customXml" Target="../ink/ink2.xml"/><Relationship Id="rId10" Type="http://schemas.openxmlformats.org/officeDocument/2006/relationships/customXml" Target="../ink/ink5.xml"/><Relationship Id="rId4" Type="http://schemas.openxmlformats.org/officeDocument/2006/relationships/image" Target="../media/image8.emf"/><Relationship Id="rId9" Type="http://schemas.openxmlformats.org/officeDocument/2006/relationships/customXml" Target="../ink/ink4.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5D76F2-5282-4D20-BE53-7D86A8F8F92E}"/>
              </a:ext>
            </a:extLst>
          </p:cNvPr>
          <p:cNvSpPr>
            <a:spLocks noGrp="1"/>
          </p:cNvSpPr>
          <p:nvPr>
            <p:ph type="ctrTitle"/>
          </p:nvPr>
        </p:nvSpPr>
        <p:spPr>
          <a:xfrm>
            <a:off x="1010689" y="525157"/>
            <a:ext cx="9902537" cy="2033501"/>
          </a:xfrm>
        </p:spPr>
        <p:txBody>
          <a:bodyPr/>
          <a:lstStyle/>
          <a:p>
            <a:pPr algn="ctr"/>
            <a:r>
              <a:rPr lang="pt-BR" sz="4000">
                <a:solidFill>
                  <a:schemeClr val="tx1"/>
                </a:solidFill>
                <a:latin typeface="Arial" panose="020B0604020202020204" pitchFamily="34" charset="0"/>
                <a:cs typeface="Arial" panose="020B0604020202020204" pitchFamily="34" charset="0"/>
              </a:rPr>
              <a:t>Análise Léxica, sintática e semântica</a:t>
            </a:r>
          </a:p>
        </p:txBody>
      </p:sp>
      <p:sp>
        <p:nvSpPr>
          <p:cNvPr id="3" name="Subtítulo 2">
            <a:extLst>
              <a:ext uri="{FF2B5EF4-FFF2-40B4-BE49-F238E27FC236}">
                <a16:creationId xmlns:a16="http://schemas.microsoft.com/office/drawing/2014/main" id="{381725DE-8FD8-49DF-9C6E-564C53860854}"/>
              </a:ext>
            </a:extLst>
          </p:cNvPr>
          <p:cNvSpPr>
            <a:spLocks noGrp="1"/>
          </p:cNvSpPr>
          <p:nvPr>
            <p:ph type="subTitle" idx="1"/>
          </p:nvPr>
        </p:nvSpPr>
        <p:spPr>
          <a:xfrm>
            <a:off x="1013460" y="3277984"/>
            <a:ext cx="10058400" cy="1143000"/>
          </a:xfrm>
        </p:spPr>
        <p:txBody>
          <a:bodyPr vert="horz" lIns="91440" tIns="45720" rIns="91440" bIns="45720" rtlCol="0" anchor="t">
            <a:normAutofit/>
          </a:bodyPr>
          <a:lstStyle/>
          <a:p>
            <a:pPr algn="ctr"/>
            <a:r>
              <a:rPr lang="pt-BR">
                <a:solidFill>
                  <a:schemeClr val="tx1"/>
                </a:solidFill>
                <a:latin typeface="Arial" panose="020B0604020202020204" pitchFamily="34" charset="0"/>
                <a:cs typeface="Arial" panose="020B0604020202020204" pitchFamily="34" charset="0"/>
              </a:rPr>
              <a:t> Universidade estadual de londrina</a:t>
            </a:r>
          </a:p>
          <a:p>
            <a:pPr algn="ctr"/>
            <a:r>
              <a:rPr lang="pt-BR" err="1">
                <a:solidFill>
                  <a:schemeClr val="tx1"/>
                </a:solidFill>
                <a:latin typeface="Arial" panose="020B0604020202020204" pitchFamily="34" charset="0"/>
                <a:cs typeface="Arial" panose="020B0604020202020204" pitchFamily="34" charset="0"/>
              </a:rPr>
              <a:t>Profª</a:t>
            </a:r>
            <a:r>
              <a:rPr lang="pt-BR">
                <a:solidFill>
                  <a:schemeClr val="tx1"/>
                </a:solidFill>
                <a:latin typeface="Arial" panose="020B0604020202020204" pitchFamily="34" charset="0"/>
                <a:cs typeface="Arial" panose="020B0604020202020204" pitchFamily="34" charset="0"/>
              </a:rPr>
              <a:t>. Cinthyan </a:t>
            </a:r>
            <a:r>
              <a:rPr lang="pt-BR" err="1">
                <a:solidFill>
                  <a:schemeClr val="tx1"/>
                </a:solidFill>
                <a:latin typeface="Arial" panose="020B0604020202020204" pitchFamily="34" charset="0"/>
                <a:cs typeface="Arial" panose="020B0604020202020204" pitchFamily="34" charset="0"/>
              </a:rPr>
              <a:t>renata</a:t>
            </a:r>
            <a:r>
              <a:rPr lang="pt-BR">
                <a:solidFill>
                  <a:schemeClr val="tx1"/>
                </a:solidFill>
                <a:latin typeface="Arial" panose="020B0604020202020204" pitchFamily="34" charset="0"/>
                <a:cs typeface="Arial" panose="020B0604020202020204" pitchFamily="34" charset="0"/>
              </a:rPr>
              <a:t> </a:t>
            </a:r>
            <a:r>
              <a:rPr lang="pt-BR" err="1">
                <a:solidFill>
                  <a:schemeClr val="tx1"/>
                </a:solidFill>
                <a:latin typeface="Arial" panose="020B0604020202020204" pitchFamily="34" charset="0"/>
                <a:cs typeface="Arial" panose="020B0604020202020204" pitchFamily="34" charset="0"/>
              </a:rPr>
              <a:t>sachs</a:t>
            </a:r>
            <a:r>
              <a:rPr lang="pt-BR">
                <a:solidFill>
                  <a:schemeClr val="tx1"/>
                </a:solidFill>
                <a:latin typeface="Arial" panose="020B0604020202020204" pitchFamily="34" charset="0"/>
                <a:cs typeface="Arial" panose="020B0604020202020204" pitchFamily="34" charset="0"/>
              </a:rPr>
              <a:t> c. de </a:t>
            </a:r>
            <a:r>
              <a:rPr lang="pt-BR" err="1">
                <a:solidFill>
                  <a:schemeClr val="tx1"/>
                </a:solidFill>
                <a:latin typeface="Arial" panose="020B0604020202020204" pitchFamily="34" charset="0"/>
                <a:cs typeface="Arial" panose="020B0604020202020204" pitchFamily="34" charset="0"/>
              </a:rPr>
              <a:t>barbosa</a:t>
            </a:r>
            <a:endParaRPr lang="pt-BR">
              <a:solidFill>
                <a:schemeClr val="tx1"/>
              </a:solidFill>
              <a:latin typeface="Arial" panose="020B0604020202020204" pitchFamily="34" charset="0"/>
              <a:cs typeface="Arial" panose="020B0604020202020204" pitchFamily="34" charset="0"/>
            </a:endParaRPr>
          </a:p>
          <a:p>
            <a:endParaRPr lang="pt-BR">
              <a:cs typeface="Calibri Light"/>
            </a:endParaRPr>
          </a:p>
        </p:txBody>
      </p:sp>
      <p:sp>
        <p:nvSpPr>
          <p:cNvPr id="4" name="CaixaDeTexto 3">
            <a:extLst>
              <a:ext uri="{FF2B5EF4-FFF2-40B4-BE49-F238E27FC236}">
                <a16:creationId xmlns:a16="http://schemas.microsoft.com/office/drawing/2014/main" id="{1764DD54-E789-4A25-A0C9-2DC586069A72}"/>
              </a:ext>
            </a:extLst>
          </p:cNvPr>
          <p:cNvSpPr txBox="1"/>
          <p:nvPr/>
        </p:nvSpPr>
        <p:spPr>
          <a:xfrm>
            <a:off x="1122218" y="4637809"/>
            <a:ext cx="497378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a:latin typeface="Arial"/>
                <a:cs typeface="Arial"/>
              </a:rPr>
              <a:t>Gabriel Ângelo Perez Gasparini </a:t>
            </a:r>
            <a:r>
              <a:rPr lang="pt-BR" err="1">
                <a:latin typeface="Arial"/>
                <a:cs typeface="Arial"/>
              </a:rPr>
              <a:t>Sabaudo</a:t>
            </a:r>
            <a:endParaRPr lang="pt-BR">
              <a:latin typeface="Arial"/>
              <a:cs typeface="Arial"/>
            </a:endParaRPr>
          </a:p>
          <a:p>
            <a:r>
              <a:rPr lang="pt-BR">
                <a:latin typeface="Arial"/>
                <a:cs typeface="Arial"/>
              </a:rPr>
              <a:t>Guilherme Henrique Gonçalves Silva </a:t>
            </a:r>
          </a:p>
          <a:p>
            <a:r>
              <a:rPr lang="pt-BR">
                <a:latin typeface="Arial"/>
                <a:cs typeface="Arial"/>
              </a:rPr>
              <a:t>Gabriel Viana </a:t>
            </a:r>
            <a:r>
              <a:rPr lang="pt-BR" err="1">
                <a:latin typeface="Arial"/>
                <a:cs typeface="Arial"/>
              </a:rPr>
              <a:t>Poletti</a:t>
            </a:r>
            <a:endParaRPr lang="pt-BR">
              <a:latin typeface="Arial"/>
              <a:cs typeface="Arial"/>
            </a:endParaRPr>
          </a:p>
          <a:p>
            <a:r>
              <a:rPr lang="pt-BR">
                <a:latin typeface="Arial"/>
                <a:cs typeface="Arial"/>
              </a:rPr>
              <a:t>José Victor Andrei </a:t>
            </a:r>
            <a:r>
              <a:rPr lang="pt-BR" err="1">
                <a:latin typeface="Arial"/>
                <a:cs typeface="Arial"/>
              </a:rPr>
              <a:t>Dalto</a:t>
            </a:r>
            <a:r>
              <a:rPr lang="pt-BR">
                <a:latin typeface="Arial"/>
                <a:cs typeface="Arial"/>
              </a:rPr>
              <a:t> Moreno</a:t>
            </a:r>
          </a:p>
        </p:txBody>
      </p:sp>
    </p:spTree>
    <p:extLst>
      <p:ext uri="{BB962C8B-B14F-4D97-AF65-F5344CB8AC3E}">
        <p14:creationId xmlns:p14="http://schemas.microsoft.com/office/powerpoint/2010/main" val="13349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EBADC4-7393-4B1A-9870-A7276FA31792}"/>
              </a:ext>
            </a:extLst>
          </p:cNvPr>
          <p:cNvSpPr>
            <a:spLocks noGrp="1"/>
          </p:cNvSpPr>
          <p:nvPr>
            <p:ph type="title"/>
          </p:nvPr>
        </p:nvSpPr>
        <p:spPr/>
        <p:txBody>
          <a:bodyPr/>
          <a:lstStyle/>
          <a:p>
            <a:pPr algn="ctr"/>
            <a:br>
              <a:rPr lang="pt-BR">
                <a:solidFill>
                  <a:schemeClr val="tx1"/>
                </a:solidFill>
                <a:latin typeface="Arial" panose="020B0604020202020204" pitchFamily="34" charset="0"/>
                <a:cs typeface="Arial" panose="020B0604020202020204" pitchFamily="34" charset="0"/>
              </a:rPr>
            </a:br>
            <a:r>
              <a:rPr lang="pt-BR">
                <a:solidFill>
                  <a:schemeClr val="tx1"/>
                </a:solidFill>
                <a:latin typeface="Arial" panose="020B0604020202020204" pitchFamily="34" charset="0"/>
                <a:cs typeface="Arial" panose="020B0604020202020204" pitchFamily="34" charset="0"/>
              </a:rPr>
              <a:t>Análise Léxica</a:t>
            </a:r>
          </a:p>
        </p:txBody>
      </p:sp>
      <p:sp>
        <p:nvSpPr>
          <p:cNvPr id="3" name="Espaço Reservado para Conteúdo 2">
            <a:extLst>
              <a:ext uri="{FF2B5EF4-FFF2-40B4-BE49-F238E27FC236}">
                <a16:creationId xmlns:a16="http://schemas.microsoft.com/office/drawing/2014/main" id="{E0466E51-1922-4D2C-95F1-98ABCA3A3EAD}"/>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endParaRPr lang="pt-BR">
              <a:latin typeface="Arial" panose="020B0604020202020204" pitchFamily="34" charset="0"/>
              <a:cs typeface="Arial" panose="020B0604020202020204" pitchFamily="34" charset="0"/>
            </a:endParaRPr>
          </a:p>
          <a:p>
            <a:pPr>
              <a:buFont typeface="Arial" panose="020F0502020204030204" pitchFamily="34" charset="0"/>
              <a:buChar char="•"/>
            </a:pPr>
            <a:r>
              <a:rPr lang="pt-BR" sz="2400">
                <a:solidFill>
                  <a:schemeClr val="tx1"/>
                </a:solidFill>
                <a:latin typeface="Arial"/>
                <a:cs typeface="Arial"/>
              </a:rPr>
              <a:t> O que é?</a:t>
            </a:r>
          </a:p>
          <a:p>
            <a:pPr marL="200660" lvl="1" indent="0">
              <a:buNone/>
            </a:pPr>
            <a:r>
              <a:rPr lang="pt-BR" sz="2200">
                <a:solidFill>
                  <a:schemeClr val="tx1"/>
                </a:solidFill>
                <a:latin typeface="Arial"/>
                <a:cs typeface="Arial"/>
              </a:rPr>
              <a:t>     </a:t>
            </a:r>
            <a:endParaRPr lang="pt" sz="2200">
              <a:solidFill>
                <a:schemeClr val="tx1"/>
              </a:solidFill>
              <a:latin typeface="Calibri"/>
              <a:cs typeface="Calibri"/>
            </a:endParaRPr>
          </a:p>
          <a:p>
            <a:pPr>
              <a:buFont typeface="Arial" panose="020F0502020204030204" pitchFamily="34" charset="0"/>
              <a:buChar char="•"/>
            </a:pPr>
            <a:r>
              <a:rPr lang="pt-BR" sz="2800">
                <a:solidFill>
                  <a:schemeClr val="tx1"/>
                </a:solidFill>
                <a:latin typeface="Arial"/>
                <a:cs typeface="Arial"/>
              </a:rPr>
              <a:t> </a:t>
            </a:r>
            <a:r>
              <a:rPr lang="pt-BR" sz="2400">
                <a:solidFill>
                  <a:schemeClr val="tx1"/>
                </a:solidFill>
                <a:latin typeface="Arial"/>
                <a:cs typeface="Arial"/>
              </a:rPr>
              <a:t>Primeira fase de um compilador</a:t>
            </a:r>
          </a:p>
          <a:p>
            <a:pPr marL="0" indent="0">
              <a:buNone/>
            </a:pPr>
            <a:r>
              <a:rPr lang="pt-BR" sz="2400">
                <a:solidFill>
                  <a:schemeClr val="tx1"/>
                </a:solidFill>
                <a:latin typeface="Arial"/>
                <a:cs typeface="Arial"/>
              </a:rPr>
              <a:t>     - </a:t>
            </a:r>
            <a:r>
              <a:rPr lang="pt-BR" sz="2400">
                <a:latin typeface="Arial"/>
                <a:cs typeface="Arial"/>
              </a:rPr>
              <a:t>E</a:t>
            </a:r>
            <a:r>
              <a:rPr lang="pt" sz="2400">
                <a:latin typeface="Calibri"/>
                <a:cs typeface="Calibri"/>
              </a:rPr>
              <a:t>scaneamento do programa fonte caractere por caractere, traduzindo-          os em uma sequência de símbolos.</a:t>
            </a:r>
            <a:endParaRPr lang="pt-BR" sz="2400">
              <a:ea typeface="+mn-lt"/>
              <a:cs typeface="+mn-lt"/>
            </a:endParaRPr>
          </a:p>
          <a:p>
            <a:pPr>
              <a:buFont typeface="Arial" panose="020F0502020204030204" pitchFamily="34" charset="0"/>
              <a:buChar char="•"/>
            </a:pPr>
            <a:r>
              <a:rPr lang="pt-BR" sz="2800">
                <a:solidFill>
                  <a:schemeClr val="tx1"/>
                </a:solidFill>
                <a:latin typeface="Arial"/>
                <a:cs typeface="Arial"/>
              </a:rPr>
              <a:t> </a:t>
            </a:r>
            <a:r>
              <a:rPr lang="pt-BR" sz="2400">
                <a:solidFill>
                  <a:schemeClr val="tx1"/>
                </a:solidFill>
                <a:latin typeface="Arial"/>
                <a:cs typeface="Arial"/>
              </a:rPr>
              <a:t>Função de reunir sequências de símbolos(tokens) do código fonte para a fase posterior, chamada de </a:t>
            </a:r>
            <a:r>
              <a:rPr lang="pt-BR" sz="2400" i="1">
                <a:solidFill>
                  <a:schemeClr val="tx1"/>
                </a:solidFill>
                <a:latin typeface="Arial"/>
                <a:cs typeface="Arial"/>
              </a:rPr>
              <a:t>parser</a:t>
            </a:r>
            <a:r>
              <a:rPr lang="pt-BR" sz="2400">
                <a:solidFill>
                  <a:schemeClr val="tx1"/>
                </a:solidFill>
                <a:latin typeface="Arial"/>
                <a:cs typeface="Arial"/>
              </a:rPr>
              <a:t>.</a:t>
            </a:r>
          </a:p>
          <a:p>
            <a:pPr>
              <a:buFont typeface="Arial" panose="020F0502020204030204" pitchFamily="34" charset="0"/>
              <a:buChar char="•"/>
            </a:pPr>
            <a:endParaRPr lang="pt-BR" sz="2800">
              <a:cs typeface="Calibri" panose="020F0502020204030204"/>
            </a:endParaRPr>
          </a:p>
          <a:p>
            <a:pPr>
              <a:buFont typeface="Arial" panose="020F0502020204030204" pitchFamily="34" charset="0"/>
              <a:buChar char="•"/>
            </a:pPr>
            <a:endParaRPr lang="pt-BR" sz="2800">
              <a:cs typeface="Calibri" panose="020F0502020204030204"/>
            </a:endParaRPr>
          </a:p>
          <a:p>
            <a:pPr>
              <a:buFont typeface="Arial" panose="020F0502020204030204" pitchFamily="34" charset="0"/>
              <a:buChar char="•"/>
            </a:pPr>
            <a:endParaRPr lang="pt-BR" sz="2800">
              <a:cs typeface="Calibri" panose="020F0502020204030204"/>
            </a:endParaRPr>
          </a:p>
          <a:p>
            <a:pPr>
              <a:buFont typeface="Arial" panose="020F0502020204030204" pitchFamily="34" charset="0"/>
              <a:buChar char="•"/>
            </a:pPr>
            <a:endParaRPr lang="pt-BR" sz="2800">
              <a:cs typeface="Calibri" panose="020F0502020204030204"/>
            </a:endParaRPr>
          </a:p>
          <a:p>
            <a:pPr>
              <a:buFont typeface="Arial" panose="020F0502020204030204" pitchFamily="34" charset="0"/>
              <a:buChar char="•"/>
            </a:pPr>
            <a:endParaRPr lang="pt-BR" sz="2800">
              <a:cs typeface="Calibri" panose="020F0502020204030204"/>
            </a:endParaRPr>
          </a:p>
          <a:p>
            <a:pPr>
              <a:buFont typeface="Arial" panose="020F0502020204030204" pitchFamily="34" charset="0"/>
              <a:buChar char="•"/>
            </a:pPr>
            <a:endParaRPr lang="pt-BR" sz="2800">
              <a:cs typeface="Calibri" panose="020F0502020204030204"/>
            </a:endParaRPr>
          </a:p>
          <a:p>
            <a:pPr>
              <a:buFont typeface="Arial" panose="020F0502020204030204" pitchFamily="34" charset="0"/>
              <a:buChar char="•"/>
            </a:pPr>
            <a:endParaRPr lang="pt-BR" sz="2800">
              <a:cs typeface="Calibri" panose="020F0502020204030204"/>
            </a:endParaRPr>
          </a:p>
          <a:p>
            <a:pPr>
              <a:buFont typeface="Arial" panose="020F0502020204030204" pitchFamily="34" charset="0"/>
              <a:buChar char="•"/>
            </a:pPr>
            <a:endParaRPr lang="pt-BR" sz="2800">
              <a:cs typeface="Calibri" panose="020F0502020204030204"/>
            </a:endParaRPr>
          </a:p>
          <a:p>
            <a:pPr>
              <a:buFont typeface="Arial" panose="020F0502020204030204" pitchFamily="34" charset="0"/>
              <a:buChar char="•"/>
            </a:pPr>
            <a:endParaRPr lang="pt-BR" sz="2800">
              <a:cs typeface="Calibri" panose="020F0502020204030204"/>
            </a:endParaRPr>
          </a:p>
          <a:p>
            <a:pPr>
              <a:buFont typeface="Arial" panose="020F0502020204030204" pitchFamily="34" charset="0"/>
              <a:buChar char="•"/>
            </a:pPr>
            <a:endParaRPr lang="pt-BR" sz="2800">
              <a:cs typeface="Calibri" panose="020F0502020204030204"/>
            </a:endParaRPr>
          </a:p>
          <a:p>
            <a:pPr>
              <a:buFont typeface="Arial" panose="020F0502020204030204" pitchFamily="34" charset="0"/>
              <a:buChar char="•"/>
            </a:pPr>
            <a:endParaRPr lang="pt-BR" sz="2800">
              <a:cs typeface="Calibri" panose="020F0502020204030204"/>
            </a:endParaRPr>
          </a:p>
          <a:p>
            <a:pPr>
              <a:buFont typeface="Arial" panose="020F0502020204030204" pitchFamily="34" charset="0"/>
              <a:buChar char="•"/>
            </a:pPr>
            <a:endParaRPr lang="pt-BR">
              <a:cs typeface="Calibri" panose="020F0502020204030204"/>
            </a:endParaRPr>
          </a:p>
        </p:txBody>
      </p:sp>
    </p:spTree>
    <p:extLst>
      <p:ext uri="{BB962C8B-B14F-4D97-AF65-F5344CB8AC3E}">
        <p14:creationId xmlns:p14="http://schemas.microsoft.com/office/powerpoint/2010/main" val="2075794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60600-F784-4CCB-A456-2FA2E295AA9C}"/>
              </a:ext>
            </a:extLst>
          </p:cNvPr>
          <p:cNvSpPr>
            <a:spLocks noGrp="1"/>
          </p:cNvSpPr>
          <p:nvPr>
            <p:ph type="title"/>
          </p:nvPr>
        </p:nvSpPr>
        <p:spPr/>
        <p:txBody>
          <a:bodyPr>
            <a:normAutofit/>
          </a:bodyPr>
          <a:lstStyle/>
          <a:p>
            <a:pPr algn="ctr"/>
            <a:r>
              <a:rPr lang="pt-BR">
                <a:solidFill>
                  <a:schemeClr val="tx1"/>
                </a:solidFill>
                <a:latin typeface="Arial"/>
                <a:cs typeface="Calibri Light"/>
              </a:rPr>
              <a:t>Análise Léxica</a:t>
            </a:r>
          </a:p>
        </p:txBody>
      </p:sp>
      <p:sp>
        <p:nvSpPr>
          <p:cNvPr id="3" name="Espaço Reservado para Conteúdo 2">
            <a:extLst>
              <a:ext uri="{FF2B5EF4-FFF2-40B4-BE49-F238E27FC236}">
                <a16:creationId xmlns:a16="http://schemas.microsoft.com/office/drawing/2014/main" id="{378D1FBF-4214-4058-B136-EA15540609EA}"/>
              </a:ext>
            </a:extLst>
          </p:cNvPr>
          <p:cNvSpPr>
            <a:spLocks noGrp="1"/>
          </p:cNvSpPr>
          <p:nvPr>
            <p:ph idx="1"/>
          </p:nvPr>
        </p:nvSpPr>
        <p:spPr>
          <a:xfrm>
            <a:off x="802871" y="1845734"/>
            <a:ext cx="10387445" cy="4508269"/>
          </a:xfrm>
        </p:spPr>
        <p:txBody>
          <a:bodyPr vert="horz" lIns="0" tIns="45720" rIns="0" bIns="45720" rtlCol="0" anchor="t">
            <a:normAutofit/>
          </a:bodyPr>
          <a:lstStyle/>
          <a:p>
            <a:endParaRPr lang="pt-BR">
              <a:solidFill>
                <a:schemeClr val="tx1"/>
              </a:solidFill>
              <a:latin typeface="Arial" panose="020B0604020202020204" pitchFamily="34" charset="0"/>
              <a:cs typeface="Arial" panose="020B0604020202020204" pitchFamily="34" charset="0"/>
            </a:endParaRPr>
          </a:p>
          <a:p>
            <a:pPr>
              <a:buFont typeface="Arial" panose="020F0502020204030204" pitchFamily="34" charset="0"/>
              <a:buChar char="•"/>
            </a:pPr>
            <a:r>
              <a:rPr lang="pt-BR">
                <a:solidFill>
                  <a:schemeClr val="tx1"/>
                </a:solidFill>
                <a:latin typeface="Arial"/>
                <a:cs typeface="Arial"/>
              </a:rPr>
              <a:t> </a:t>
            </a:r>
            <a:r>
              <a:rPr lang="pt-BR" sz="2400">
                <a:solidFill>
                  <a:schemeClr val="tx1"/>
                </a:solidFill>
                <a:latin typeface="Arial"/>
                <a:cs typeface="Arial"/>
              </a:rPr>
              <a:t>Tokens</a:t>
            </a:r>
          </a:p>
          <a:p>
            <a:pPr marL="0" indent="0">
              <a:buNone/>
            </a:pPr>
            <a:r>
              <a:rPr lang="pt-BR" sz="2400">
                <a:solidFill>
                  <a:schemeClr val="tx1"/>
                </a:solidFill>
                <a:latin typeface="Arial"/>
                <a:cs typeface="Arial"/>
              </a:rPr>
              <a:t>    -</a:t>
            </a:r>
            <a:r>
              <a:rPr lang="pt-BR" sz="2400">
                <a:solidFill>
                  <a:schemeClr val="tx1"/>
                </a:solidFill>
                <a:latin typeface="Arial"/>
                <a:ea typeface="+mn-lt"/>
                <a:cs typeface="Arial"/>
              </a:rPr>
              <a:t> </a:t>
            </a:r>
            <a:r>
              <a:rPr lang="pt-BR" sz="2400">
                <a:latin typeface="Arial"/>
                <a:ea typeface="+mn-lt"/>
                <a:cs typeface="Arial"/>
              </a:rPr>
              <a:t>S</a:t>
            </a:r>
            <a:r>
              <a:rPr lang="pt" sz="2400">
                <a:ea typeface="+mn-lt"/>
                <a:cs typeface="+mn-lt"/>
              </a:rPr>
              <a:t>equências logicamente coesas de caracteres inclusas num programa, e representam um único símbolo (Tucker, 2008).</a:t>
            </a:r>
            <a:endParaRPr lang="pt-BR" sz="2400">
              <a:ea typeface="+mn-lt"/>
              <a:cs typeface="+mn-lt"/>
            </a:endParaRPr>
          </a:p>
          <a:p>
            <a:pPr>
              <a:buFont typeface="Arial" panose="020F0502020204030204" pitchFamily="34" charset="0"/>
              <a:buChar char="•"/>
            </a:pPr>
            <a:r>
              <a:rPr lang="pt-BR">
                <a:solidFill>
                  <a:schemeClr val="tx1"/>
                </a:solidFill>
                <a:latin typeface="Arial"/>
                <a:cs typeface="Arial"/>
              </a:rPr>
              <a:t> </a:t>
            </a:r>
            <a:r>
              <a:rPr lang="pt-BR" sz="2400">
                <a:solidFill>
                  <a:schemeClr val="tx1"/>
                </a:solidFill>
                <a:latin typeface="Arial"/>
                <a:cs typeface="Arial"/>
              </a:rPr>
              <a:t>Lexemas</a:t>
            </a:r>
          </a:p>
          <a:p>
            <a:pPr marL="0" indent="0">
              <a:buNone/>
            </a:pPr>
            <a:r>
              <a:rPr lang="pt-BR" sz="2800">
                <a:solidFill>
                  <a:schemeClr val="tx1"/>
                </a:solidFill>
                <a:latin typeface="Arial"/>
                <a:cs typeface="Arial"/>
              </a:rPr>
              <a:t>   </a:t>
            </a:r>
            <a:r>
              <a:rPr lang="pt-BR" sz="2400">
                <a:solidFill>
                  <a:schemeClr val="tx1"/>
                </a:solidFill>
                <a:latin typeface="Arial"/>
                <a:cs typeface="Arial"/>
              </a:rPr>
              <a:t>- </a:t>
            </a:r>
            <a:r>
              <a:rPr lang="pt-BR" sz="2400">
                <a:latin typeface="Arial"/>
                <a:cs typeface="Arial"/>
              </a:rPr>
              <a:t>S</a:t>
            </a:r>
            <a:r>
              <a:rPr lang="pt-BR" sz="2400">
                <a:ea typeface="+mn-lt"/>
                <a:cs typeface="+mn-lt"/>
              </a:rPr>
              <a:t>equência de caracteres reconhecidos por um padrão.</a:t>
            </a:r>
          </a:p>
          <a:p>
            <a:pPr>
              <a:buFont typeface="Arial" panose="020F0502020204030204" pitchFamily="34" charset="0"/>
              <a:buChar char="•"/>
            </a:pPr>
            <a:r>
              <a:rPr lang="pt-BR" sz="2400">
                <a:solidFill>
                  <a:schemeClr val="tx1"/>
                </a:solidFill>
                <a:latin typeface="Arial"/>
                <a:cs typeface="Arial"/>
              </a:rPr>
              <a:t>Mudanças ao longo do tempo</a:t>
            </a:r>
          </a:p>
          <a:p>
            <a:pPr>
              <a:buFont typeface="Arial" panose="020F0502020204030204" pitchFamily="34" charset="0"/>
              <a:buChar char="•"/>
            </a:pPr>
            <a:endParaRPr lang="pt-BR" sz="2800">
              <a:cs typeface="Calibri"/>
            </a:endParaRPr>
          </a:p>
          <a:p>
            <a:pPr>
              <a:buFont typeface="Wingdings" panose="020F0502020204030204" pitchFamily="34" charset="0"/>
              <a:buChar char="§"/>
            </a:pPr>
            <a:endParaRPr lang="pt-BR" sz="2800">
              <a:cs typeface="Calibri"/>
            </a:endParaRPr>
          </a:p>
          <a:p>
            <a:pPr>
              <a:buFont typeface="Wingdings" panose="020F0502020204030204" pitchFamily="34" charset="0"/>
              <a:buChar char="§"/>
            </a:pPr>
            <a:endParaRPr lang="pt-BR" sz="2800">
              <a:cs typeface="Calibri"/>
            </a:endParaRPr>
          </a:p>
          <a:p>
            <a:pPr>
              <a:buFont typeface="Wingdings" panose="020F0502020204030204" pitchFamily="34" charset="0"/>
              <a:buChar char="§"/>
            </a:pPr>
            <a:endParaRPr lang="pt-BR" sz="2800">
              <a:cs typeface="Calibri"/>
            </a:endParaRPr>
          </a:p>
          <a:p>
            <a:pPr>
              <a:buFont typeface="Wingdings" panose="020F0502020204030204" pitchFamily="34" charset="0"/>
              <a:buChar char="§"/>
            </a:pPr>
            <a:endParaRPr lang="pt-BR" sz="2800">
              <a:cs typeface="Calibri"/>
            </a:endParaRPr>
          </a:p>
          <a:p>
            <a:pPr>
              <a:buFont typeface="Wingdings" panose="020F0502020204030204" pitchFamily="34" charset="0"/>
              <a:buChar char="§"/>
            </a:pPr>
            <a:endParaRPr lang="pt-BR" sz="2800">
              <a:cs typeface="Calibri"/>
            </a:endParaRPr>
          </a:p>
        </p:txBody>
      </p:sp>
    </p:spTree>
    <p:extLst>
      <p:ext uri="{BB962C8B-B14F-4D97-AF65-F5344CB8AC3E}">
        <p14:creationId xmlns:p14="http://schemas.microsoft.com/office/powerpoint/2010/main" val="3170747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6E588D-08CF-4A80-87D5-AAE987E6696F}"/>
              </a:ext>
            </a:extLst>
          </p:cNvPr>
          <p:cNvSpPr>
            <a:spLocks noGrp="1"/>
          </p:cNvSpPr>
          <p:nvPr>
            <p:ph type="title"/>
          </p:nvPr>
        </p:nvSpPr>
        <p:spPr/>
        <p:txBody>
          <a:bodyPr>
            <a:normAutofit/>
          </a:bodyPr>
          <a:lstStyle/>
          <a:p>
            <a:pPr algn="ctr"/>
            <a:r>
              <a:rPr lang="pt-BR">
                <a:solidFill>
                  <a:schemeClr val="tx1"/>
                </a:solidFill>
                <a:latin typeface="Arial"/>
                <a:cs typeface="Arial"/>
              </a:rPr>
              <a:t>Análise Léxica</a:t>
            </a:r>
          </a:p>
        </p:txBody>
      </p:sp>
      <p:pic>
        <p:nvPicPr>
          <p:cNvPr id="4" name="Imagem 4" descr="Tela de celular com texto preto sobre fundo branco&#10;&#10;Descrição gerada automaticamente">
            <a:extLst>
              <a:ext uri="{FF2B5EF4-FFF2-40B4-BE49-F238E27FC236}">
                <a16:creationId xmlns:a16="http://schemas.microsoft.com/office/drawing/2014/main" id="{2754F248-DBD1-422C-9DC0-483FF86C5495}"/>
              </a:ext>
            </a:extLst>
          </p:cNvPr>
          <p:cNvPicPr>
            <a:picLocks noGrp="1" noChangeAspect="1"/>
          </p:cNvPicPr>
          <p:nvPr>
            <p:ph idx="1"/>
          </p:nvPr>
        </p:nvPicPr>
        <p:blipFill>
          <a:blip r:embed="rId2"/>
          <a:stretch>
            <a:fillRect/>
          </a:stretch>
        </p:blipFill>
        <p:spPr>
          <a:xfrm>
            <a:off x="1228549" y="2155648"/>
            <a:ext cx="3519676" cy="3457361"/>
          </a:xfrm>
        </p:spPr>
      </p:pic>
      <p:sp>
        <p:nvSpPr>
          <p:cNvPr id="5" name="CaixaDeTexto 4">
            <a:extLst>
              <a:ext uri="{FF2B5EF4-FFF2-40B4-BE49-F238E27FC236}">
                <a16:creationId xmlns:a16="http://schemas.microsoft.com/office/drawing/2014/main" id="{46251B64-86EB-44D2-99A9-34EB410AD22B}"/>
              </a:ext>
            </a:extLst>
          </p:cNvPr>
          <p:cNvSpPr txBox="1"/>
          <p:nvPr/>
        </p:nvSpPr>
        <p:spPr>
          <a:xfrm>
            <a:off x="4724400" y="2109354"/>
            <a:ext cx="64233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000">
                <a:latin typeface="Arial"/>
                <a:cs typeface="Arial"/>
              </a:rPr>
              <a:t>Aqui é mostrado como são atribuídos os tokens.</a:t>
            </a:r>
          </a:p>
          <a:p>
            <a:r>
              <a:rPr lang="pt-BR" sz="2000">
                <a:latin typeface="Arial"/>
                <a:cs typeface="Arial"/>
              </a:rPr>
              <a:t>media = a + b / 2;</a:t>
            </a:r>
            <a:endParaRPr lang="pt-BR" sz="2000">
              <a:latin typeface="Arial" panose="020B0604020202020204" pitchFamily="34" charset="0"/>
              <a:cs typeface="Arial" panose="020B0604020202020204" pitchFamily="34" charset="0"/>
            </a:endParaRPr>
          </a:p>
        </p:txBody>
      </p:sp>
      <p:sp>
        <p:nvSpPr>
          <p:cNvPr id="6" name="CaixaDeTexto 5">
            <a:extLst>
              <a:ext uri="{FF2B5EF4-FFF2-40B4-BE49-F238E27FC236}">
                <a16:creationId xmlns:a16="http://schemas.microsoft.com/office/drawing/2014/main" id="{4627AB9D-F8C5-4954-A08C-57A2AB93DF7B}"/>
              </a:ext>
            </a:extLst>
          </p:cNvPr>
          <p:cNvSpPr txBox="1"/>
          <p:nvPr/>
        </p:nvSpPr>
        <p:spPr>
          <a:xfrm>
            <a:off x="4724400" y="3191741"/>
            <a:ext cx="567863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000">
                <a:latin typeface="Arial" panose="020B0604020202020204" pitchFamily="34" charset="0"/>
                <a:cs typeface="Arial" panose="020B0604020202020204" pitchFamily="34" charset="0"/>
              </a:rPr>
              <a:t>Lexemas representam o agrupamento de caracteres logicamente </a:t>
            </a:r>
            <a:r>
              <a:rPr lang="pt-BR" sz="2000" err="1">
                <a:latin typeface="Arial" panose="020B0604020202020204" pitchFamily="34" charset="0"/>
                <a:cs typeface="Arial" panose="020B0604020202020204" pitchFamily="34" charset="0"/>
              </a:rPr>
              <a:t>atríbuidos</a:t>
            </a:r>
            <a:r>
              <a:rPr lang="pt-BR" sz="2000">
                <a:latin typeface="Arial" panose="020B0604020202020204" pitchFamily="34" charset="0"/>
                <a:cs typeface="Arial" panose="020B0604020202020204" pitchFamily="34" charset="0"/>
              </a:rPr>
              <a:t> do qual os tokens serão representados.</a:t>
            </a:r>
          </a:p>
        </p:txBody>
      </p:sp>
      <p:sp>
        <p:nvSpPr>
          <p:cNvPr id="3" name="CaixaDeTexto 2">
            <a:extLst>
              <a:ext uri="{FF2B5EF4-FFF2-40B4-BE49-F238E27FC236}">
                <a16:creationId xmlns:a16="http://schemas.microsoft.com/office/drawing/2014/main" id="{EC409AC6-E3C4-41F4-A0AC-6C86FF93F70D}"/>
              </a:ext>
            </a:extLst>
          </p:cNvPr>
          <p:cNvSpPr txBox="1"/>
          <p:nvPr/>
        </p:nvSpPr>
        <p:spPr>
          <a:xfrm>
            <a:off x="1503218" y="565958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i="1">
                <a:cs typeface="Calibri"/>
              </a:rPr>
              <a:t>Fonte: (Sebesta, 2011)</a:t>
            </a:r>
            <a:endParaRPr lang="pt-BR">
              <a:cs typeface="Calibri"/>
            </a:endParaRPr>
          </a:p>
        </p:txBody>
      </p:sp>
    </p:spTree>
    <p:extLst>
      <p:ext uri="{BB962C8B-B14F-4D97-AF65-F5344CB8AC3E}">
        <p14:creationId xmlns:p14="http://schemas.microsoft.com/office/powerpoint/2010/main" val="1788820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55C697-17E2-4404-860C-B0EE0705A682}"/>
              </a:ext>
            </a:extLst>
          </p:cNvPr>
          <p:cNvSpPr>
            <a:spLocks noGrp="1"/>
          </p:cNvSpPr>
          <p:nvPr>
            <p:ph type="title"/>
          </p:nvPr>
        </p:nvSpPr>
        <p:spPr/>
        <p:txBody>
          <a:bodyPr/>
          <a:lstStyle/>
          <a:p>
            <a:pPr algn="ctr"/>
            <a:r>
              <a:rPr lang="pt-BR">
                <a:solidFill>
                  <a:schemeClr val="tx1"/>
                </a:solidFill>
                <a:latin typeface="Arial"/>
                <a:cs typeface="Calibri Light"/>
              </a:rPr>
              <a:t>Análise Léxica</a:t>
            </a:r>
          </a:p>
        </p:txBody>
      </p:sp>
      <p:sp>
        <p:nvSpPr>
          <p:cNvPr id="3" name="Espaço Reservado para Conteúdo 2">
            <a:extLst>
              <a:ext uri="{FF2B5EF4-FFF2-40B4-BE49-F238E27FC236}">
                <a16:creationId xmlns:a16="http://schemas.microsoft.com/office/drawing/2014/main" id="{4611F80B-4296-40C8-AA38-B8A0AD1F3AFE}"/>
              </a:ext>
            </a:extLst>
          </p:cNvPr>
          <p:cNvSpPr>
            <a:spLocks noGrp="1"/>
          </p:cNvSpPr>
          <p:nvPr>
            <p:ph idx="1"/>
          </p:nvPr>
        </p:nvSpPr>
        <p:spPr/>
        <p:txBody>
          <a:bodyPr vert="horz" lIns="0" tIns="45720" rIns="0" bIns="45720" rtlCol="0" anchor="t">
            <a:normAutofit/>
          </a:bodyPr>
          <a:lstStyle/>
          <a:p>
            <a:endParaRPr lang="pt-BR"/>
          </a:p>
          <a:p>
            <a:endParaRPr lang="pt-BR">
              <a:cs typeface="Calibri"/>
            </a:endParaRPr>
          </a:p>
        </p:txBody>
      </p:sp>
      <p:sp>
        <p:nvSpPr>
          <p:cNvPr id="4" name="CaixaDeTexto 3">
            <a:extLst>
              <a:ext uri="{FF2B5EF4-FFF2-40B4-BE49-F238E27FC236}">
                <a16:creationId xmlns:a16="http://schemas.microsoft.com/office/drawing/2014/main" id="{A1E10CF9-3F9F-4A29-8D96-D6203FB84E65}"/>
              </a:ext>
            </a:extLst>
          </p:cNvPr>
          <p:cNvSpPr txBox="1"/>
          <p:nvPr/>
        </p:nvSpPr>
        <p:spPr>
          <a:xfrm>
            <a:off x="1620289" y="2106092"/>
            <a:ext cx="8891153"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000">
                <a:latin typeface="Arial"/>
                <a:cs typeface="Arial"/>
              </a:rPr>
              <a:t>Um analisador léxico segue alguns critérios em sua implementação, cumprindo algumas regras como:</a:t>
            </a:r>
          </a:p>
          <a:p>
            <a:pPr marL="285750" indent="-285750">
              <a:buFont typeface="Arial"/>
              <a:buChar char="•"/>
            </a:pPr>
            <a:endParaRPr lang="pt-BR" sz="2000">
              <a:latin typeface="Arial" panose="020B0604020202020204" pitchFamily="34" charset="0"/>
              <a:cs typeface="Arial" panose="020B0604020202020204" pitchFamily="34" charset="0"/>
            </a:endParaRPr>
          </a:p>
          <a:p>
            <a:pPr marL="342900" indent="-342900">
              <a:buClr>
                <a:schemeClr val="accent1"/>
              </a:buClr>
              <a:buFont typeface="Arial" panose="020B0604020202020204" pitchFamily="34" charset="0"/>
              <a:buChar char="•"/>
            </a:pPr>
            <a:r>
              <a:rPr lang="pt-BR" sz="2000">
                <a:latin typeface="Arial"/>
                <a:cs typeface="Arial"/>
              </a:rPr>
              <a:t>Elimina comentários e espaços em brancos (não são úteis no processo de análise léxica)</a:t>
            </a:r>
            <a:endParaRPr lang="pt-BR" sz="2000">
              <a:latin typeface="Arial" panose="020B0604020202020204" pitchFamily="34" charset="0"/>
              <a:cs typeface="Arial" panose="020B0604020202020204" pitchFamily="34" charset="0"/>
            </a:endParaRPr>
          </a:p>
          <a:p>
            <a:pPr marL="342900" indent="-342900">
              <a:buClr>
                <a:schemeClr val="accent1"/>
              </a:buClr>
              <a:buFont typeface="Arial" panose="020B0604020202020204" pitchFamily="34" charset="0"/>
              <a:buChar char="•"/>
            </a:pPr>
            <a:r>
              <a:rPr lang="pt-BR" sz="2000">
                <a:latin typeface="Arial"/>
                <a:cs typeface="Arial"/>
              </a:rPr>
              <a:t>Identificam palavras específicas (reservadas)</a:t>
            </a:r>
            <a:endParaRPr lang="pt-BR" sz="2000">
              <a:latin typeface="Arial" panose="020B0604020202020204" pitchFamily="34" charset="0"/>
              <a:cs typeface="Arial" panose="020B0604020202020204" pitchFamily="34" charset="0"/>
            </a:endParaRPr>
          </a:p>
          <a:p>
            <a:pPr marL="342900" indent="-342900">
              <a:buClr>
                <a:schemeClr val="accent1"/>
              </a:buClr>
              <a:buFont typeface="Arial" panose="020B0604020202020204" pitchFamily="34" charset="0"/>
              <a:buChar char="•"/>
            </a:pPr>
            <a:r>
              <a:rPr lang="pt-BR" sz="2000">
                <a:latin typeface="Arial"/>
                <a:cs typeface="Arial"/>
              </a:rPr>
              <a:t>Conversão de números inteiros</a:t>
            </a:r>
          </a:p>
          <a:p>
            <a:pPr marL="342900" indent="-342900">
              <a:buClr>
                <a:schemeClr val="accent1"/>
              </a:buClr>
              <a:buFont typeface="Arial" panose="020B0604020202020204" pitchFamily="34" charset="0"/>
              <a:buChar char="•"/>
            </a:pPr>
            <a:r>
              <a:rPr lang="pt-BR" sz="2000">
                <a:latin typeface="Arial"/>
                <a:cs typeface="Arial"/>
              </a:rPr>
              <a:t>Identifica erros de sintaxe</a:t>
            </a:r>
          </a:p>
          <a:p>
            <a:pPr lvl="1">
              <a:buClr>
                <a:schemeClr val="accent1"/>
              </a:buClr>
            </a:pPr>
            <a:r>
              <a:rPr lang="pt-BR" sz="2000">
                <a:latin typeface="Arial"/>
                <a:cs typeface="Arial"/>
              </a:rPr>
              <a:t>    - Exemplo de erro léxico: caractere desconhecido </a:t>
            </a:r>
            <a:r>
              <a:rPr lang="pt-BR" sz="2000">
                <a:ea typeface="+mn-lt"/>
                <a:cs typeface="+mn-lt"/>
              </a:rPr>
              <a:t>¢ detectado no código</a:t>
            </a:r>
            <a:endParaRPr lang="pt-BR" sz="2000">
              <a:latin typeface="Arial"/>
              <a:cs typeface="Arial"/>
            </a:endParaRPr>
          </a:p>
          <a:p>
            <a:pPr marL="342900" indent="-342900">
              <a:buClr>
                <a:schemeClr val="accent1"/>
              </a:buClr>
              <a:buFont typeface="Arial" panose="020B0604020202020204" pitchFamily="34" charset="0"/>
              <a:buChar char="•"/>
            </a:pPr>
            <a:r>
              <a:rPr lang="pt-BR" sz="2000">
                <a:latin typeface="Arial"/>
                <a:cs typeface="Arial"/>
              </a:rPr>
              <a:t>Etc...</a:t>
            </a:r>
          </a:p>
          <a:p>
            <a:pPr marL="342900" indent="-342900">
              <a:buFont typeface="Arial" panose="020B0604020202020204" pitchFamily="34" charset="0"/>
              <a:buChar char="•"/>
            </a:pPr>
            <a:endParaRPr lang="pt-BR" sz="2000">
              <a:latin typeface="Arial"/>
              <a:cs typeface="Arial"/>
            </a:endParaRPr>
          </a:p>
          <a:p>
            <a:endParaRPr lang="pt-BR" sz="2000">
              <a:latin typeface="Arial"/>
              <a:cs typeface="Arial"/>
            </a:endParaRPr>
          </a:p>
          <a:p>
            <a:pPr marL="285750" indent="-285750">
              <a:buFont typeface="Arial"/>
              <a:buChar char="•"/>
            </a:pPr>
            <a:endParaRPr lang="pt-BR">
              <a:cs typeface="Calibri"/>
            </a:endParaRPr>
          </a:p>
          <a:p>
            <a:pPr marL="285750" indent="-285750">
              <a:buFont typeface="Arial"/>
              <a:buChar char="•"/>
            </a:pPr>
            <a:endParaRPr lang="pt-BR">
              <a:cs typeface="Calibri"/>
            </a:endParaRPr>
          </a:p>
          <a:p>
            <a:endParaRPr lang="pt-BR">
              <a:cs typeface="Calibri"/>
            </a:endParaRPr>
          </a:p>
        </p:txBody>
      </p:sp>
      <p:sp>
        <p:nvSpPr>
          <p:cNvPr id="5" name="CaixaDeTexto 4">
            <a:extLst>
              <a:ext uri="{FF2B5EF4-FFF2-40B4-BE49-F238E27FC236}">
                <a16:creationId xmlns:a16="http://schemas.microsoft.com/office/drawing/2014/main" id="{1EED7760-3AB8-4918-AFEC-C6F7A038D14F}"/>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pt-BR">
              <a:solidFill>
                <a:srgbClr val="000000"/>
              </a:solidFill>
              <a:cs typeface="Calibri"/>
            </a:endParaRPr>
          </a:p>
        </p:txBody>
      </p:sp>
    </p:spTree>
    <p:extLst>
      <p:ext uri="{BB962C8B-B14F-4D97-AF65-F5344CB8AC3E}">
        <p14:creationId xmlns:p14="http://schemas.microsoft.com/office/powerpoint/2010/main" val="106754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2C73D8-6F1D-43D3-8130-806FF2CA6955}"/>
              </a:ext>
            </a:extLst>
          </p:cNvPr>
          <p:cNvSpPr>
            <a:spLocks noGrp="1"/>
          </p:cNvSpPr>
          <p:nvPr>
            <p:ph type="title"/>
          </p:nvPr>
        </p:nvSpPr>
        <p:spPr>
          <a:xfrm>
            <a:off x="1071303" y="104762"/>
            <a:ext cx="10058400" cy="1450757"/>
          </a:xfrm>
        </p:spPr>
        <p:txBody>
          <a:bodyPr/>
          <a:lstStyle/>
          <a:p>
            <a:pPr algn="ctr"/>
            <a:r>
              <a:rPr lang="pt-BR">
                <a:solidFill>
                  <a:schemeClr val="tx1"/>
                </a:solidFill>
                <a:latin typeface="Arial"/>
                <a:cs typeface="Arial"/>
              </a:rPr>
              <a:t>Análise Léxica</a:t>
            </a:r>
            <a:endParaRPr lang="pt-BR">
              <a:solidFill>
                <a:schemeClr val="tx1"/>
              </a:solidFill>
              <a:cs typeface="Calibri Light" panose="020F0302020204030204"/>
            </a:endParaRPr>
          </a:p>
        </p:txBody>
      </p:sp>
      <p:sp>
        <p:nvSpPr>
          <p:cNvPr id="3" name="Espaço Reservado para Conteúdo 2">
            <a:extLst>
              <a:ext uri="{FF2B5EF4-FFF2-40B4-BE49-F238E27FC236}">
                <a16:creationId xmlns:a16="http://schemas.microsoft.com/office/drawing/2014/main" id="{3B22D38E-144E-44E7-A387-CDDBB3BC88E7}"/>
              </a:ext>
            </a:extLst>
          </p:cNvPr>
          <p:cNvSpPr>
            <a:spLocks noGrp="1"/>
          </p:cNvSpPr>
          <p:nvPr>
            <p:ph idx="1"/>
          </p:nvPr>
        </p:nvSpPr>
        <p:spPr>
          <a:xfrm>
            <a:off x="1071303" y="1741825"/>
            <a:ext cx="10058400" cy="4023360"/>
          </a:xfrm>
        </p:spPr>
        <p:txBody>
          <a:bodyPr vert="horz" lIns="0" tIns="45720" rIns="0" bIns="45720" rtlCol="0" anchor="t">
            <a:normAutofit/>
          </a:bodyPr>
          <a:lstStyle/>
          <a:p>
            <a:pPr marL="0" indent="0" algn="ctr">
              <a:buNone/>
            </a:pPr>
            <a:r>
              <a:rPr lang="pt-BR">
                <a:solidFill>
                  <a:schemeClr val="tx1"/>
                </a:solidFill>
                <a:latin typeface="Arial"/>
                <a:cs typeface="Arial"/>
              </a:rPr>
              <a:t>Mais exemplos do comportamento entre tokens e lexemas:</a:t>
            </a:r>
          </a:p>
          <a:p>
            <a:pPr algn="ctr"/>
            <a:endParaRPr lang="pt-BR">
              <a:cs typeface="Calibri"/>
            </a:endParaRPr>
          </a:p>
        </p:txBody>
      </p:sp>
      <p:pic>
        <p:nvPicPr>
          <p:cNvPr id="4" name="Imagem 4" descr="Tela de computador com texto preto sobre fundo branco&#10;&#10;Descrição gerada automaticamente">
            <a:extLst>
              <a:ext uri="{FF2B5EF4-FFF2-40B4-BE49-F238E27FC236}">
                <a16:creationId xmlns:a16="http://schemas.microsoft.com/office/drawing/2014/main" id="{E628DE88-16A4-4119-9538-3BB9392689B6}"/>
              </a:ext>
            </a:extLst>
          </p:cNvPr>
          <p:cNvPicPr>
            <a:picLocks noChangeAspect="1"/>
          </p:cNvPicPr>
          <p:nvPr/>
        </p:nvPicPr>
        <p:blipFill>
          <a:blip r:embed="rId2"/>
          <a:stretch>
            <a:fillRect/>
          </a:stretch>
        </p:blipFill>
        <p:spPr>
          <a:xfrm>
            <a:off x="1200783" y="2168064"/>
            <a:ext cx="6086281" cy="3916831"/>
          </a:xfrm>
          <a:prstGeom prst="rect">
            <a:avLst/>
          </a:prstGeom>
        </p:spPr>
      </p:pic>
      <p:sp>
        <p:nvSpPr>
          <p:cNvPr id="5" name="CaixaDeTexto 4">
            <a:extLst>
              <a:ext uri="{FF2B5EF4-FFF2-40B4-BE49-F238E27FC236}">
                <a16:creationId xmlns:a16="http://schemas.microsoft.com/office/drawing/2014/main" id="{EB52DCA3-01CF-44CB-A2C9-138E4D6F32DF}"/>
              </a:ext>
            </a:extLst>
          </p:cNvPr>
          <p:cNvSpPr txBox="1"/>
          <p:nvPr/>
        </p:nvSpPr>
        <p:spPr>
          <a:xfrm>
            <a:off x="7584561" y="2183844"/>
            <a:ext cx="3652402" cy="40472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a:t>Exemplo </a:t>
            </a:r>
            <a:endParaRPr lang="pt-BR"/>
          </a:p>
          <a:p>
            <a:r>
              <a:rPr lang="pt-BR" err="1">
                <a:latin typeface="Calibri"/>
                <a:cs typeface="Calibri"/>
              </a:rPr>
              <a:t>printf</a:t>
            </a:r>
            <a:r>
              <a:rPr lang="pt-BR">
                <a:latin typeface="Calibri"/>
                <a:cs typeface="Calibri"/>
              </a:rPr>
              <a:t>("Total = %d\n", score)</a:t>
            </a:r>
            <a:endParaRPr lang="pt-BR">
              <a:latin typeface="Calibri"/>
            </a:endParaRPr>
          </a:p>
          <a:p>
            <a:r>
              <a:rPr lang="pt-BR">
                <a:ea typeface="+mn-lt"/>
                <a:cs typeface="+mn-lt"/>
              </a:rPr>
              <a:t>onde:</a:t>
            </a:r>
            <a:endParaRPr lang="pt-BR"/>
          </a:p>
          <a:p>
            <a:pPr marL="285750" indent="-285750">
              <a:buFont typeface="Arial"/>
              <a:buChar char="•"/>
            </a:pPr>
            <a:r>
              <a:rPr lang="pt-BR" err="1">
                <a:latin typeface="Calibri"/>
                <a:cs typeface="Calibri"/>
              </a:rPr>
              <a:t>printf</a:t>
            </a:r>
            <a:r>
              <a:rPr lang="pt-BR">
                <a:ea typeface="+mn-lt"/>
                <a:cs typeface="+mn-lt"/>
              </a:rPr>
              <a:t> e </a:t>
            </a:r>
            <a:r>
              <a:rPr lang="pt-BR">
                <a:latin typeface="Calibri"/>
                <a:cs typeface="Calibri"/>
              </a:rPr>
              <a:t>score</a:t>
            </a:r>
            <a:r>
              <a:rPr lang="pt-BR">
                <a:ea typeface="+mn-lt"/>
                <a:cs typeface="+mn-lt"/>
              </a:rPr>
              <a:t> são lexemas que casam com o padrão </a:t>
            </a:r>
            <a:r>
              <a:rPr lang="pt-BR">
                <a:latin typeface="Calibri"/>
                <a:cs typeface="Calibri"/>
              </a:rPr>
              <a:t>identificador</a:t>
            </a:r>
            <a:r>
              <a:rPr lang="pt-BR">
                <a:ea typeface="+mn-lt"/>
                <a:cs typeface="+mn-lt"/>
              </a:rPr>
              <a:t>.</a:t>
            </a:r>
            <a:endParaRPr lang="pt-BR"/>
          </a:p>
          <a:p>
            <a:pPr marL="285750" indent="-285750">
              <a:buFont typeface="Arial"/>
              <a:buChar char="•"/>
            </a:pPr>
            <a:r>
              <a:rPr lang="pt-BR">
                <a:latin typeface="Calibri"/>
                <a:cs typeface="Calibri"/>
              </a:rPr>
              <a:t>Total = %d\n</a:t>
            </a:r>
            <a:r>
              <a:rPr lang="pt-BR">
                <a:ea typeface="+mn-lt"/>
                <a:cs typeface="+mn-lt"/>
              </a:rPr>
              <a:t> é um lexema que casa com o padrão </a:t>
            </a:r>
            <a:r>
              <a:rPr lang="pt-BR">
                <a:latin typeface="Calibri"/>
                <a:cs typeface="Calibri"/>
              </a:rPr>
              <a:t>literal</a:t>
            </a:r>
            <a:r>
              <a:rPr lang="pt-BR">
                <a:ea typeface="+mn-lt"/>
                <a:cs typeface="+mn-lt"/>
              </a:rPr>
              <a:t>.</a:t>
            </a:r>
            <a:endParaRPr lang="pt-BR">
              <a:cs typeface="Calibri"/>
            </a:endParaRPr>
          </a:p>
          <a:p>
            <a:pPr marL="285750" indent="-285750">
              <a:buFont typeface="Arial"/>
              <a:buChar char="•"/>
            </a:pPr>
            <a:r>
              <a:rPr lang="pt-BR">
                <a:latin typeface="Calibri"/>
                <a:cs typeface="Calibri"/>
              </a:rPr>
              <a:t>()</a:t>
            </a:r>
            <a:r>
              <a:rPr lang="pt-BR">
                <a:ea typeface="+mn-lt"/>
                <a:cs typeface="+mn-lt"/>
              </a:rPr>
              <a:t> lexemas que auxiliam a identificação de uma função.</a:t>
            </a:r>
            <a:endParaRPr lang="pt-BR"/>
          </a:p>
          <a:p>
            <a:endParaRPr lang="pt-BR" sz="1100">
              <a:ea typeface="+mn-lt"/>
              <a:cs typeface="+mn-lt"/>
            </a:endParaRPr>
          </a:p>
          <a:p>
            <a:endParaRPr lang="pt-BR" sz="1100">
              <a:ea typeface="+mn-lt"/>
              <a:cs typeface="+mn-lt"/>
            </a:endParaRPr>
          </a:p>
          <a:p>
            <a:endParaRPr lang="pt-BR" sz="1100">
              <a:ea typeface="+mn-lt"/>
              <a:cs typeface="+mn-lt"/>
            </a:endParaRPr>
          </a:p>
          <a:p>
            <a:endParaRPr lang="pt-BR" sz="1100">
              <a:ea typeface="+mn-lt"/>
              <a:cs typeface="+mn-lt"/>
            </a:endParaRPr>
          </a:p>
          <a:p>
            <a:r>
              <a:rPr lang="pt-BR" sz="1100">
                <a:ea typeface="+mn-lt"/>
                <a:cs typeface="+mn-lt"/>
              </a:rPr>
              <a:t>Fonte:</a:t>
            </a:r>
          </a:p>
          <a:p>
            <a:pPr algn="l"/>
            <a:r>
              <a:rPr lang="pt-BR" sz="1100">
                <a:ea typeface="+mn-lt"/>
                <a:cs typeface="+mn-lt"/>
              </a:rPr>
              <a:t>https://johnidm.gitbooks.io/compiladores-para-humanos/content/part1/lexical-analysis.html</a:t>
            </a:r>
            <a:endParaRPr lang="pt-BR" sz="1100">
              <a:cs typeface="Calibri"/>
            </a:endParaRPr>
          </a:p>
        </p:txBody>
      </p:sp>
    </p:spTree>
    <p:extLst>
      <p:ext uri="{BB962C8B-B14F-4D97-AF65-F5344CB8AC3E}">
        <p14:creationId xmlns:p14="http://schemas.microsoft.com/office/powerpoint/2010/main" val="1792503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7DE880-5F6C-42D8-A85B-EE41CEE05543}"/>
              </a:ext>
            </a:extLst>
          </p:cNvPr>
          <p:cNvSpPr>
            <a:spLocks noGrp="1"/>
          </p:cNvSpPr>
          <p:nvPr>
            <p:ph type="title"/>
          </p:nvPr>
        </p:nvSpPr>
        <p:spPr/>
        <p:txBody>
          <a:bodyPr/>
          <a:lstStyle/>
          <a:p>
            <a:pPr algn="ctr"/>
            <a:r>
              <a:rPr lang="pt-BR">
                <a:solidFill>
                  <a:schemeClr val="tx1"/>
                </a:solidFill>
                <a:latin typeface="Arial"/>
                <a:cs typeface="Calibri Light"/>
              </a:rPr>
              <a:t>Expressões Regulares</a:t>
            </a:r>
            <a:endParaRPr lang="pt-BR">
              <a:solidFill>
                <a:schemeClr val="tx1"/>
              </a:solidFill>
              <a:latin typeface="Arial"/>
              <a:cs typeface="Arial"/>
            </a:endParaRPr>
          </a:p>
        </p:txBody>
      </p:sp>
      <p:sp>
        <p:nvSpPr>
          <p:cNvPr id="3" name="Espaço Reservado para Conteúdo 2">
            <a:extLst>
              <a:ext uri="{FF2B5EF4-FFF2-40B4-BE49-F238E27FC236}">
                <a16:creationId xmlns:a16="http://schemas.microsoft.com/office/drawing/2014/main" id="{750AAE90-75D3-4394-BA4C-B4DD2C60E912}"/>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pt-BR">
                <a:ea typeface="+mn-lt"/>
                <a:cs typeface="+mn-lt"/>
              </a:rPr>
              <a:t> </a:t>
            </a:r>
            <a:r>
              <a:rPr lang="pt-BR">
                <a:solidFill>
                  <a:schemeClr val="tx1"/>
                </a:solidFill>
                <a:ea typeface="+mn-lt"/>
                <a:cs typeface="+mn-lt"/>
              </a:rPr>
              <a:t>Para implementar um analisador léxico é necessário ter uma descrição dos lexemas, então, podemos escrever o código que irá identificar a ocorrência de cada lexema e identificar cada cadeia de caractere casando com o padrão.</a:t>
            </a:r>
          </a:p>
          <a:p>
            <a:pPr>
              <a:buFont typeface="Arial" panose="020F0502020204030204" pitchFamily="34" charset="0"/>
              <a:buChar char="•"/>
            </a:pPr>
            <a:r>
              <a:rPr lang="pt-BR">
                <a:solidFill>
                  <a:schemeClr val="tx1"/>
                </a:solidFill>
                <a:cs typeface="Calibri" panose="020F0502020204030204"/>
              </a:rPr>
              <a:t>As expressões regulares provêm </a:t>
            </a:r>
            <a:r>
              <a:rPr lang="pt-BR">
                <a:solidFill>
                  <a:schemeClr val="tx1"/>
                </a:solidFill>
                <a:ea typeface="+mn-lt"/>
                <a:cs typeface="+mn-lt"/>
              </a:rPr>
              <a:t>caracteres de interesse, como caracteres particulares, palavras ou padrões de caracteres.</a:t>
            </a:r>
            <a:endParaRPr lang="pt-BR">
              <a:solidFill>
                <a:schemeClr val="tx1"/>
              </a:solidFill>
              <a:cs typeface="Calibri" panose="020F0502020204030204"/>
            </a:endParaRPr>
          </a:p>
          <a:p>
            <a:pPr>
              <a:buFont typeface="Arial" panose="020F0502020204030204" pitchFamily="34" charset="0"/>
              <a:buChar char="•"/>
            </a:pPr>
            <a:r>
              <a:rPr lang="pt-BR">
                <a:solidFill>
                  <a:schemeClr val="tx1"/>
                </a:solidFill>
                <a:cs typeface="Calibri" panose="020F0502020204030204"/>
              </a:rPr>
              <a:t>Exemplos:[abc] - Apenas as letras a, b e c, serão identificadas como parte dessa expressão</a:t>
            </a:r>
          </a:p>
          <a:p>
            <a:pPr>
              <a:buFont typeface="Arial" panose="020F0502020204030204" pitchFamily="34" charset="0"/>
              <a:buChar char="•"/>
            </a:pPr>
            <a:r>
              <a:rPr lang="pt-BR">
                <a:solidFill>
                  <a:schemeClr val="tx1"/>
                </a:solidFill>
                <a:cs typeface="Calibri" panose="020F0502020204030204"/>
              </a:rPr>
              <a:t>[^abc] - Qualquer letra </a:t>
            </a:r>
            <a:r>
              <a:rPr lang="pt-BR" b="1">
                <a:solidFill>
                  <a:schemeClr val="tx1"/>
                </a:solidFill>
                <a:cs typeface="Calibri" panose="020F0502020204030204"/>
              </a:rPr>
              <a:t>exceto </a:t>
            </a:r>
            <a:r>
              <a:rPr lang="pt-BR">
                <a:solidFill>
                  <a:schemeClr val="tx1"/>
                </a:solidFill>
                <a:cs typeface="Calibri" panose="020F0502020204030204"/>
              </a:rPr>
              <a:t>a, b e c.</a:t>
            </a:r>
          </a:p>
          <a:p>
            <a:pPr>
              <a:buFont typeface="Arial" panose="020F0502020204030204" pitchFamily="34" charset="0"/>
              <a:buChar char="•"/>
            </a:pPr>
            <a:r>
              <a:rPr lang="pt-BR">
                <a:solidFill>
                  <a:schemeClr val="tx1"/>
                </a:solidFill>
                <a:cs typeface="Calibri" panose="020F0502020204030204"/>
              </a:rPr>
              <a:t>[a-zA-Z] - Todas as letras de a até z, tanto minúsculas, como maiúsculas.</a:t>
            </a:r>
          </a:p>
          <a:p>
            <a:pPr>
              <a:buFont typeface="Arial" panose="020F0502020204030204" pitchFamily="34" charset="0"/>
              <a:buChar char="•"/>
            </a:pPr>
            <a:r>
              <a:rPr lang="pt-BR">
                <a:solidFill>
                  <a:schemeClr val="tx1"/>
                </a:solidFill>
                <a:cs typeface="Calibri" panose="020F0502020204030204"/>
              </a:rPr>
              <a:t>As expressões regulares facilitam a busca por padrões.</a:t>
            </a:r>
          </a:p>
        </p:txBody>
      </p:sp>
    </p:spTree>
    <p:extLst>
      <p:ext uri="{BB962C8B-B14F-4D97-AF65-F5344CB8AC3E}">
        <p14:creationId xmlns:p14="http://schemas.microsoft.com/office/powerpoint/2010/main" val="2769373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42D457-D8BF-4245-8F65-0A0781D89EDD}"/>
              </a:ext>
            </a:extLst>
          </p:cNvPr>
          <p:cNvSpPr>
            <a:spLocks noGrp="1"/>
          </p:cNvSpPr>
          <p:nvPr>
            <p:ph type="title"/>
          </p:nvPr>
        </p:nvSpPr>
        <p:spPr/>
        <p:txBody>
          <a:bodyPr/>
          <a:lstStyle/>
          <a:p>
            <a:pPr algn="ctr"/>
            <a:r>
              <a:rPr lang="pt-BR">
                <a:solidFill>
                  <a:schemeClr val="tx1"/>
                </a:solidFill>
                <a:latin typeface="Arial"/>
                <a:cs typeface="Calibri Light"/>
              </a:rPr>
              <a:t>Autômatos finitos</a:t>
            </a:r>
          </a:p>
        </p:txBody>
      </p:sp>
      <p:sp>
        <p:nvSpPr>
          <p:cNvPr id="3" name="Espaço Reservado para Conteúdo 2">
            <a:extLst>
              <a:ext uri="{FF2B5EF4-FFF2-40B4-BE49-F238E27FC236}">
                <a16:creationId xmlns:a16="http://schemas.microsoft.com/office/drawing/2014/main" id="{CC6E64CD-3898-4BC1-BEF8-C16BFB2F4B19}"/>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pt-BR">
                <a:cs typeface="Calibri"/>
              </a:rPr>
              <a:t>Se baseiam em diagramas, e envolvem estados e as transições entre estados de acordo com determinadas entradas.</a:t>
            </a:r>
          </a:p>
          <a:p>
            <a:pPr>
              <a:buFont typeface="Arial" panose="020F0502020204030204" pitchFamily="34" charset="0"/>
              <a:buChar char="•"/>
            </a:pPr>
            <a:r>
              <a:rPr lang="pt-BR">
                <a:cs typeface="Calibri"/>
              </a:rPr>
              <a:t>Podemos exemplificar da seguinte maneira:</a:t>
            </a:r>
          </a:p>
          <a:p>
            <a:pPr>
              <a:buFont typeface="Arial" panose="020F0502020204030204" pitchFamily="34" charset="0"/>
              <a:buChar char="•"/>
            </a:pPr>
            <a:endParaRPr lang="pt-BR">
              <a:cs typeface="Calibri"/>
            </a:endParaRPr>
          </a:p>
        </p:txBody>
      </p:sp>
      <p:pic>
        <p:nvPicPr>
          <p:cNvPr id="4" name="Imagem 4" descr="Fundo preto com letras brancas&#10;&#10;Descrição gerada automaticamente">
            <a:extLst>
              <a:ext uri="{FF2B5EF4-FFF2-40B4-BE49-F238E27FC236}">
                <a16:creationId xmlns:a16="http://schemas.microsoft.com/office/drawing/2014/main" id="{4D520CDA-0518-4D5F-854D-79BF48E70ECA}"/>
              </a:ext>
            </a:extLst>
          </p:cNvPr>
          <p:cNvPicPr>
            <a:picLocks noChangeAspect="1"/>
          </p:cNvPicPr>
          <p:nvPr/>
        </p:nvPicPr>
        <p:blipFill>
          <a:blip r:embed="rId2"/>
          <a:stretch>
            <a:fillRect/>
          </a:stretch>
        </p:blipFill>
        <p:spPr>
          <a:xfrm>
            <a:off x="2329845" y="2924220"/>
            <a:ext cx="2743200" cy="1924889"/>
          </a:xfrm>
          <a:prstGeom prst="rect">
            <a:avLst/>
          </a:prstGeom>
        </p:spPr>
      </p:pic>
      <p:pic>
        <p:nvPicPr>
          <p:cNvPr id="5" name="Imagem 5">
            <a:extLst>
              <a:ext uri="{FF2B5EF4-FFF2-40B4-BE49-F238E27FC236}">
                <a16:creationId xmlns:a16="http://schemas.microsoft.com/office/drawing/2014/main" id="{7B532031-369B-4D17-B6ED-766B80DDB5B4}"/>
              </a:ext>
            </a:extLst>
          </p:cNvPr>
          <p:cNvPicPr>
            <a:picLocks noChangeAspect="1"/>
          </p:cNvPicPr>
          <p:nvPr/>
        </p:nvPicPr>
        <p:blipFill>
          <a:blip r:embed="rId3"/>
          <a:stretch>
            <a:fillRect/>
          </a:stretch>
        </p:blipFill>
        <p:spPr>
          <a:xfrm>
            <a:off x="6220522" y="2715563"/>
            <a:ext cx="3337931" cy="1984432"/>
          </a:xfrm>
          <a:prstGeom prst="rect">
            <a:avLst/>
          </a:prstGeom>
        </p:spPr>
      </p:pic>
      <p:sp>
        <p:nvSpPr>
          <p:cNvPr id="6" name="CaixaDeTexto 5">
            <a:extLst>
              <a:ext uri="{FF2B5EF4-FFF2-40B4-BE49-F238E27FC236}">
                <a16:creationId xmlns:a16="http://schemas.microsoft.com/office/drawing/2014/main" id="{862A9271-2A0C-47B5-B883-9436934EC93A}"/>
              </a:ext>
            </a:extLst>
          </p:cNvPr>
          <p:cNvSpPr txBox="1"/>
          <p:nvPr/>
        </p:nvSpPr>
        <p:spPr>
          <a:xfrm>
            <a:off x="1044286" y="5373832"/>
            <a:ext cx="569594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a:cs typeface="Calibri" panose="020F0502020204030204"/>
              </a:rPr>
              <a:t>-</a:t>
            </a:r>
            <a:r>
              <a:rPr lang="pt-BR">
                <a:ea typeface="+mn-lt"/>
                <a:cs typeface="+mn-lt"/>
              </a:rPr>
              <a:t> São utilizados por analisadores léxicos para reconhecer os padrões de cadeias de caracteres.</a:t>
            </a:r>
            <a:endParaRPr lang="pt-BR">
              <a:cs typeface="Calibri" panose="020F0502020204030204"/>
            </a:endParaRPr>
          </a:p>
        </p:txBody>
      </p:sp>
    </p:spTree>
    <p:extLst>
      <p:ext uri="{BB962C8B-B14F-4D97-AF65-F5344CB8AC3E}">
        <p14:creationId xmlns:p14="http://schemas.microsoft.com/office/powerpoint/2010/main" val="636240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AFE158-2C4E-4251-B573-CAB90A6F4ABA}"/>
              </a:ext>
            </a:extLst>
          </p:cNvPr>
          <p:cNvSpPr>
            <a:spLocks noGrp="1"/>
          </p:cNvSpPr>
          <p:nvPr>
            <p:ph type="title"/>
          </p:nvPr>
        </p:nvSpPr>
        <p:spPr/>
        <p:txBody>
          <a:bodyPr/>
          <a:lstStyle/>
          <a:p>
            <a:pPr algn="ctr"/>
            <a:r>
              <a:rPr lang="pt-BR">
                <a:solidFill>
                  <a:schemeClr val="tx1"/>
                </a:solidFill>
                <a:latin typeface="Arial" panose="020B0604020202020204" pitchFamily="34" charset="0"/>
                <a:cs typeface="Arial" panose="020B0604020202020204" pitchFamily="34" charset="0"/>
              </a:rPr>
              <a:t>Análise Léxica</a:t>
            </a:r>
          </a:p>
        </p:txBody>
      </p:sp>
      <p:sp>
        <p:nvSpPr>
          <p:cNvPr id="3" name="Espaço Reservado para Conteúdo 2">
            <a:extLst>
              <a:ext uri="{FF2B5EF4-FFF2-40B4-BE49-F238E27FC236}">
                <a16:creationId xmlns:a16="http://schemas.microsoft.com/office/drawing/2014/main" id="{A446709C-03F5-45EC-A35F-A317BBC36FBA}"/>
              </a:ext>
            </a:extLst>
          </p:cNvPr>
          <p:cNvSpPr>
            <a:spLocks noGrp="1"/>
          </p:cNvSpPr>
          <p:nvPr>
            <p:ph idx="1"/>
          </p:nvPr>
        </p:nvSpPr>
        <p:spPr>
          <a:xfrm>
            <a:off x="1097280" y="1972343"/>
            <a:ext cx="10318172" cy="4023360"/>
          </a:xfrm>
        </p:spPr>
        <p:txBody>
          <a:bodyPr vert="horz" lIns="0" tIns="45720" rIns="0" bIns="45720" rtlCol="0" anchor="t">
            <a:normAutofit/>
          </a:bodyPr>
          <a:lstStyle/>
          <a:p>
            <a:pPr marL="566420" lvl="2">
              <a:buFont typeface="Arial" panose="020B0604020202020204" pitchFamily="34" charset="0"/>
              <a:buChar char="•"/>
            </a:pPr>
            <a:r>
              <a:rPr lang="pt-BR" sz="2000">
                <a:solidFill>
                  <a:schemeClr val="tx1"/>
                </a:solidFill>
                <a:latin typeface="Arial"/>
                <a:cs typeface="Arial"/>
              </a:rPr>
              <a:t>Há 3 métodos de construção para um </a:t>
            </a:r>
            <a:r>
              <a:rPr lang="pt-BR" sz="2000" err="1">
                <a:solidFill>
                  <a:schemeClr val="tx1"/>
                </a:solidFill>
                <a:latin typeface="Arial"/>
                <a:cs typeface="Arial"/>
              </a:rPr>
              <a:t>análisador</a:t>
            </a:r>
            <a:r>
              <a:rPr lang="pt-BR" sz="2000">
                <a:solidFill>
                  <a:schemeClr val="tx1"/>
                </a:solidFill>
                <a:latin typeface="Arial"/>
                <a:cs typeface="Arial"/>
              </a:rPr>
              <a:t> léxico:</a:t>
            </a:r>
          </a:p>
          <a:p>
            <a:pPr marL="566420" lvl="2">
              <a:buFont typeface="Arial" panose="020B0604020202020204" pitchFamily="34" charset="0"/>
              <a:buChar char="•"/>
            </a:pPr>
            <a:r>
              <a:rPr lang="pt" sz="2000">
                <a:solidFill>
                  <a:schemeClr val="tx1"/>
                </a:solidFill>
                <a:latin typeface="Arial" panose="020B0604020202020204" pitchFamily="34" charset="0"/>
                <a:ea typeface="+mn-lt"/>
                <a:cs typeface="Arial" panose="020B0604020202020204" pitchFamily="34" charset="0"/>
              </a:rPr>
              <a:t>Escrever uma descrição precisa e formal dos padrões conhecidos de </a:t>
            </a:r>
            <a:r>
              <a:rPr lang="pt" sz="2000" i="1">
                <a:solidFill>
                  <a:schemeClr val="tx1"/>
                </a:solidFill>
                <a:latin typeface="Arial" panose="020B0604020202020204" pitchFamily="34" charset="0"/>
                <a:ea typeface="+mn-lt"/>
                <a:cs typeface="Arial" panose="020B0604020202020204" pitchFamily="34" charset="0"/>
              </a:rPr>
              <a:t>tokens.</a:t>
            </a:r>
            <a:endParaRPr lang="pt" sz="2000" i="1">
              <a:solidFill>
                <a:schemeClr val="tx1"/>
              </a:solidFill>
              <a:latin typeface="Arial" panose="020B0604020202020204" pitchFamily="34" charset="0"/>
              <a:cs typeface="Arial" panose="020B0604020202020204" pitchFamily="34" charset="0"/>
            </a:endParaRPr>
          </a:p>
          <a:p>
            <a:pPr marL="566420" lvl="2">
              <a:buFont typeface="Arial" panose="020B0604020202020204" pitchFamily="34" charset="0"/>
              <a:buChar char="•"/>
            </a:pPr>
            <a:r>
              <a:rPr lang="pt" sz="2000">
                <a:solidFill>
                  <a:schemeClr val="tx1"/>
                </a:solidFill>
                <a:latin typeface="Arial" panose="020B0604020202020204" pitchFamily="34" charset="0"/>
                <a:ea typeface="+mn-lt"/>
                <a:cs typeface="Arial" panose="020B0604020202020204" pitchFamily="34" charset="0"/>
              </a:rPr>
              <a:t>Produzir um diagrama de transição de estados que possa descrever o padrão de </a:t>
            </a:r>
            <a:r>
              <a:rPr lang="pt" sz="2000" i="1">
                <a:solidFill>
                  <a:schemeClr val="tx1"/>
                </a:solidFill>
                <a:latin typeface="Arial" panose="020B0604020202020204" pitchFamily="34" charset="0"/>
                <a:ea typeface="+mn-lt"/>
                <a:cs typeface="Arial" panose="020B0604020202020204" pitchFamily="34" charset="0"/>
              </a:rPr>
              <a:t>tokens</a:t>
            </a:r>
            <a:r>
              <a:rPr lang="pt" sz="2000">
                <a:solidFill>
                  <a:schemeClr val="tx1"/>
                </a:solidFill>
                <a:latin typeface="Arial" panose="020B0604020202020204" pitchFamily="34" charset="0"/>
                <a:ea typeface="+mn-lt"/>
                <a:cs typeface="Arial" panose="020B0604020202020204" pitchFamily="34" charset="0"/>
              </a:rPr>
              <a:t> conhecidos da linguagem</a:t>
            </a:r>
            <a:endParaRPr lang="pt" sz="2000">
              <a:solidFill>
                <a:schemeClr val="tx1"/>
              </a:solidFill>
              <a:latin typeface="Arial" panose="020B0604020202020204" pitchFamily="34" charset="0"/>
              <a:cs typeface="Arial" panose="020B0604020202020204" pitchFamily="34" charset="0"/>
            </a:endParaRPr>
          </a:p>
          <a:p>
            <a:pPr marL="566420" lvl="2">
              <a:buFont typeface="Arial" panose="020B0604020202020204" pitchFamily="34" charset="0"/>
              <a:buChar char="•"/>
            </a:pPr>
            <a:r>
              <a:rPr lang="pt" sz="2000">
                <a:solidFill>
                  <a:schemeClr val="tx1"/>
                </a:solidFill>
                <a:latin typeface="Arial" panose="020B0604020202020204" pitchFamily="34" charset="0"/>
                <a:ea typeface="+mn-lt"/>
                <a:cs typeface="Arial" panose="020B0604020202020204" pitchFamily="34" charset="0"/>
              </a:rPr>
              <a:t>Construir manualmente uma implementação baseada em tabela de diagrama de estados.</a:t>
            </a:r>
          </a:p>
          <a:p>
            <a:pPr marL="749300" lvl="4" indent="0">
              <a:buNone/>
            </a:pPr>
            <a:r>
              <a:rPr lang="pt" sz="2000">
                <a:ea typeface="+mn-lt"/>
                <a:cs typeface="+mn-lt"/>
              </a:rPr>
              <a:t> - Diagrama de estados: representação do estado ou situação em que um objeto pode se encontrar no decorrer da execução de processos de um sistema (</a:t>
            </a:r>
            <a:r>
              <a:rPr lang="pt" sz="2000" i="1">
                <a:ea typeface="+mn-lt"/>
                <a:cs typeface="+mn-lt"/>
              </a:rPr>
              <a:t>Sebesta, 2011).</a:t>
            </a:r>
          </a:p>
          <a:p>
            <a:pPr>
              <a:buFont typeface="Arial" panose="020F0502020204030204" pitchFamily="34" charset="0"/>
              <a:buChar char="•"/>
            </a:pPr>
            <a:endParaRPr lang="pt">
              <a:cs typeface="Calibri" panose="020F0502020204030204"/>
            </a:endParaRPr>
          </a:p>
        </p:txBody>
      </p:sp>
    </p:spTree>
    <p:extLst>
      <p:ext uri="{BB962C8B-B14F-4D97-AF65-F5344CB8AC3E}">
        <p14:creationId xmlns:p14="http://schemas.microsoft.com/office/powerpoint/2010/main" val="3886736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742CCA-996E-4ACB-B67D-EFB4BD095721}"/>
              </a:ext>
            </a:extLst>
          </p:cNvPr>
          <p:cNvSpPr>
            <a:spLocks noGrp="1"/>
          </p:cNvSpPr>
          <p:nvPr>
            <p:ph type="title"/>
          </p:nvPr>
        </p:nvSpPr>
        <p:spPr/>
        <p:txBody>
          <a:bodyPr>
            <a:normAutofit/>
          </a:bodyPr>
          <a:lstStyle/>
          <a:p>
            <a:pPr algn="ctr"/>
            <a:r>
              <a:rPr lang="pt-BR">
                <a:solidFill>
                  <a:schemeClr val="tx1"/>
                </a:solidFill>
                <a:latin typeface="Arial"/>
                <a:cs typeface="Calibri Light"/>
              </a:rPr>
              <a:t>Análise Léxica</a:t>
            </a:r>
          </a:p>
        </p:txBody>
      </p:sp>
      <p:sp>
        <p:nvSpPr>
          <p:cNvPr id="3" name="Espaço Reservado para Conteúdo 2">
            <a:extLst>
              <a:ext uri="{FF2B5EF4-FFF2-40B4-BE49-F238E27FC236}">
                <a16:creationId xmlns:a16="http://schemas.microsoft.com/office/drawing/2014/main" id="{0BA24007-F57D-40BB-8AC6-54D25A1087BC}"/>
              </a:ext>
            </a:extLst>
          </p:cNvPr>
          <p:cNvSpPr>
            <a:spLocks noGrp="1"/>
          </p:cNvSpPr>
          <p:nvPr>
            <p:ph idx="1"/>
          </p:nvPr>
        </p:nvSpPr>
        <p:spPr/>
        <p:txBody>
          <a:bodyPr vert="horz" lIns="0" tIns="45720" rIns="0" bIns="45720" rtlCol="0" anchor="t">
            <a:normAutofit/>
          </a:bodyPr>
          <a:lstStyle/>
          <a:p>
            <a:r>
              <a:rPr lang="pt-BR">
                <a:cs typeface="Calibri"/>
              </a:rPr>
              <a:t>Exemplo de diagrama de estados:</a:t>
            </a:r>
          </a:p>
          <a:p>
            <a:endParaRPr lang="pt-BR">
              <a:cs typeface="Calibri"/>
            </a:endParaRPr>
          </a:p>
        </p:txBody>
      </p:sp>
      <p:pic>
        <p:nvPicPr>
          <p:cNvPr id="5" name="Imagem 5">
            <a:extLst>
              <a:ext uri="{FF2B5EF4-FFF2-40B4-BE49-F238E27FC236}">
                <a16:creationId xmlns:a16="http://schemas.microsoft.com/office/drawing/2014/main" id="{D69ADC6D-E6C0-43E5-B433-5B3124C0E1A3}"/>
              </a:ext>
            </a:extLst>
          </p:cNvPr>
          <p:cNvPicPr>
            <a:picLocks noChangeAspect="1"/>
          </p:cNvPicPr>
          <p:nvPr/>
        </p:nvPicPr>
        <p:blipFill>
          <a:blip r:embed="rId2"/>
          <a:stretch>
            <a:fillRect/>
          </a:stretch>
        </p:blipFill>
        <p:spPr>
          <a:xfrm>
            <a:off x="1221058" y="2412834"/>
            <a:ext cx="4341540" cy="3500575"/>
          </a:xfrm>
          <a:prstGeom prst="rect">
            <a:avLst/>
          </a:prstGeom>
        </p:spPr>
      </p:pic>
      <p:sp>
        <p:nvSpPr>
          <p:cNvPr id="6" name="CaixaDeTexto 5">
            <a:extLst>
              <a:ext uri="{FF2B5EF4-FFF2-40B4-BE49-F238E27FC236}">
                <a16:creationId xmlns:a16="http://schemas.microsoft.com/office/drawing/2014/main" id="{9AEFEA3F-0B1B-4991-A8B1-FC84E92AFE66}"/>
              </a:ext>
            </a:extLst>
          </p:cNvPr>
          <p:cNvSpPr txBox="1"/>
          <p:nvPr/>
        </p:nvSpPr>
        <p:spPr>
          <a:xfrm>
            <a:off x="5523571" y="560720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a:cs typeface="Calibri"/>
              </a:rPr>
              <a:t>Fonte: (</a:t>
            </a:r>
            <a:r>
              <a:rPr lang="pt-BR" i="1">
                <a:cs typeface="Calibri"/>
              </a:rPr>
              <a:t>Sebesta, 2011</a:t>
            </a:r>
            <a:r>
              <a:rPr lang="pt-BR">
                <a:cs typeface="Calibri"/>
              </a:rPr>
              <a:t>)</a:t>
            </a:r>
            <a:endParaRPr lang="pt-BR" i="1">
              <a:cs typeface="Calibri"/>
            </a:endParaRPr>
          </a:p>
        </p:txBody>
      </p:sp>
      <p:sp>
        <p:nvSpPr>
          <p:cNvPr id="7" name="CaixaDeTexto 6">
            <a:extLst>
              <a:ext uri="{FF2B5EF4-FFF2-40B4-BE49-F238E27FC236}">
                <a16:creationId xmlns:a16="http://schemas.microsoft.com/office/drawing/2014/main" id="{96F46484-8CE5-4801-ADAE-894540E4ECE7}"/>
              </a:ext>
            </a:extLst>
          </p:cNvPr>
          <p:cNvSpPr txBox="1"/>
          <p:nvPr/>
        </p:nvSpPr>
        <p:spPr>
          <a:xfrm>
            <a:off x="5928014" y="2412423"/>
            <a:ext cx="404206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
                <a:ea typeface="+mn-lt"/>
                <a:cs typeface="+mn-lt"/>
              </a:rPr>
              <a:t>A forma com que os diagramas de transição de estados são usados em analisadores léxicos os classificam como autômatos finitos.</a:t>
            </a:r>
            <a:endParaRPr lang="pt-BR"/>
          </a:p>
        </p:txBody>
      </p:sp>
    </p:spTree>
    <p:extLst>
      <p:ext uri="{BB962C8B-B14F-4D97-AF65-F5344CB8AC3E}">
        <p14:creationId xmlns:p14="http://schemas.microsoft.com/office/powerpoint/2010/main" val="2310768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363A61-1623-43D7-993B-59A05F562C9D}"/>
              </a:ext>
            </a:extLst>
          </p:cNvPr>
          <p:cNvSpPr>
            <a:spLocks noGrp="1"/>
          </p:cNvSpPr>
          <p:nvPr>
            <p:ph type="title"/>
          </p:nvPr>
        </p:nvSpPr>
        <p:spPr/>
        <p:txBody>
          <a:bodyPr/>
          <a:lstStyle/>
          <a:p>
            <a:pPr algn="ctr"/>
            <a:r>
              <a:rPr lang="pt-BR">
                <a:solidFill>
                  <a:schemeClr val="tx1"/>
                </a:solidFill>
                <a:latin typeface="Arial"/>
                <a:cs typeface="Arial"/>
              </a:rPr>
              <a:t>Análise Sintática </a:t>
            </a:r>
            <a:endParaRPr lang="pt-BR">
              <a:solidFill>
                <a:schemeClr val="tx1"/>
              </a:solidFill>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3717BEE6-37BE-49B8-86F3-CFB7950584DF}"/>
              </a:ext>
            </a:extLst>
          </p:cNvPr>
          <p:cNvSpPr>
            <a:spLocks noGrp="1"/>
          </p:cNvSpPr>
          <p:nvPr>
            <p:ph idx="1"/>
          </p:nvPr>
        </p:nvSpPr>
        <p:spPr/>
        <p:txBody>
          <a:bodyPr vert="horz" lIns="0" tIns="45720" rIns="0" bIns="45720" rtlCol="0" anchor="t">
            <a:normAutofit/>
          </a:bodyPr>
          <a:lstStyle/>
          <a:p>
            <a:pPr marL="726440" lvl="2" indent="-342900">
              <a:buFont typeface="Arial" panose="020B0604020202020204" pitchFamily="34" charset="0"/>
              <a:buChar char="•"/>
            </a:pPr>
            <a:r>
              <a:rPr lang="pt-BR" sz="2000">
                <a:solidFill>
                  <a:schemeClr val="tx1"/>
                </a:solidFill>
                <a:latin typeface="Arial"/>
                <a:ea typeface="+mn-lt"/>
                <a:cs typeface="Arial"/>
              </a:rPr>
              <a:t>É a segunda fase de um compilador;</a:t>
            </a:r>
            <a:endParaRPr lang="pt-BR" sz="2000">
              <a:solidFill>
                <a:schemeClr val="tx1"/>
              </a:solidFill>
              <a:latin typeface="Arial" panose="020B0604020202020204" pitchFamily="34" charset="0"/>
              <a:ea typeface="+mn-lt"/>
              <a:cs typeface="Arial" panose="020B0604020202020204" pitchFamily="34" charset="0"/>
            </a:endParaRPr>
          </a:p>
          <a:p>
            <a:pPr marL="726440" lvl="2" indent="-342900">
              <a:buFont typeface="Arial" panose="020B0604020202020204" pitchFamily="34" charset="0"/>
              <a:buChar char="•"/>
            </a:pPr>
            <a:r>
              <a:rPr lang="pt-BR" sz="2000">
                <a:solidFill>
                  <a:schemeClr val="tx1"/>
                </a:solidFill>
                <a:latin typeface="Arial"/>
                <a:cs typeface="Arial"/>
              </a:rPr>
              <a:t>Responsável pela leitura do fluxo de tokens produzido pelo analisador léxico checando se tal fluxo pode ser gerado pela gramática, da linguagem. (Celso </a:t>
            </a:r>
            <a:r>
              <a:rPr lang="pt-BR" sz="2000" err="1">
                <a:solidFill>
                  <a:schemeClr val="tx1"/>
                </a:solidFill>
                <a:latin typeface="Arial"/>
                <a:cs typeface="Arial"/>
              </a:rPr>
              <a:t>Olivete</a:t>
            </a:r>
            <a:r>
              <a:rPr lang="pt-BR" sz="2000">
                <a:solidFill>
                  <a:schemeClr val="tx1"/>
                </a:solidFill>
                <a:latin typeface="Arial"/>
                <a:cs typeface="Arial"/>
              </a:rPr>
              <a:t> Júnior)</a:t>
            </a:r>
          </a:p>
          <a:p>
            <a:pPr marL="726440" lvl="2" indent="-342900">
              <a:buFont typeface="Arial" panose="020B0604020202020204" pitchFamily="34" charset="0"/>
              <a:buChar char="•"/>
            </a:pPr>
            <a:r>
              <a:rPr lang="pt-BR" sz="2000">
                <a:solidFill>
                  <a:schemeClr val="tx1"/>
                </a:solidFill>
                <a:latin typeface="Arial"/>
                <a:cs typeface="Arial"/>
              </a:rPr>
              <a:t>Cada linguagem possui regras que descrevem a estrutura sintática dos programas.</a:t>
            </a:r>
          </a:p>
          <a:p>
            <a:pPr marL="726440" lvl="2" indent="-342900">
              <a:buFont typeface="Arial" panose="020B0604020202020204" pitchFamily="34" charset="0"/>
              <a:buChar char="•"/>
            </a:pPr>
            <a:r>
              <a:rPr lang="pt-BR" sz="2000">
                <a:solidFill>
                  <a:schemeClr val="tx1"/>
                </a:solidFill>
                <a:latin typeface="Arial"/>
                <a:cs typeface="Arial"/>
              </a:rPr>
              <a:t>Exemplo em C: o programa é constituído por funções, uma função por declarações e comandos, um comando por expressões...</a:t>
            </a:r>
          </a:p>
          <a:p>
            <a:pPr marL="726440" lvl="2" indent="-342900">
              <a:buFont typeface="Arial" panose="020B0604020202020204" pitchFamily="34" charset="0"/>
              <a:buChar char="•"/>
            </a:pPr>
            <a:endParaRPr lang="pt-BR" sz="2000">
              <a:solidFill>
                <a:schemeClr val="tx1"/>
              </a:solidFill>
              <a:latin typeface="Arial"/>
              <a:cs typeface="Arial"/>
            </a:endParaRPr>
          </a:p>
        </p:txBody>
      </p:sp>
    </p:spTree>
    <p:extLst>
      <p:ext uri="{BB962C8B-B14F-4D97-AF65-F5344CB8AC3E}">
        <p14:creationId xmlns:p14="http://schemas.microsoft.com/office/powerpoint/2010/main" val="3614560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BE721A-409C-40BA-98B8-78AB6A557C9C}"/>
              </a:ext>
            </a:extLst>
          </p:cNvPr>
          <p:cNvSpPr>
            <a:spLocks noGrp="1"/>
          </p:cNvSpPr>
          <p:nvPr>
            <p:ph type="title"/>
          </p:nvPr>
        </p:nvSpPr>
        <p:spPr/>
        <p:txBody>
          <a:bodyPr/>
          <a:lstStyle/>
          <a:p>
            <a:pPr algn="ctr"/>
            <a:r>
              <a:rPr lang="pt-BR">
                <a:solidFill>
                  <a:schemeClr val="tx1"/>
                </a:solidFill>
                <a:latin typeface="Arial" panose="020B0604020202020204" pitchFamily="34" charset="0"/>
                <a:cs typeface="Arial" panose="020B0604020202020204" pitchFamily="34" charset="0"/>
              </a:rPr>
              <a:t>Introdução </a:t>
            </a:r>
          </a:p>
        </p:txBody>
      </p:sp>
      <p:sp>
        <p:nvSpPr>
          <p:cNvPr id="3" name="Espaço Reservado para Conteúdo 2">
            <a:extLst>
              <a:ext uri="{FF2B5EF4-FFF2-40B4-BE49-F238E27FC236}">
                <a16:creationId xmlns:a16="http://schemas.microsoft.com/office/drawing/2014/main" id="{6D59D881-7257-4789-BD72-D0FB904EB11F}"/>
              </a:ext>
            </a:extLst>
          </p:cNvPr>
          <p:cNvSpPr>
            <a:spLocks noGrp="1"/>
          </p:cNvSpPr>
          <p:nvPr>
            <p:ph idx="1"/>
          </p:nvPr>
        </p:nvSpPr>
        <p:spPr>
          <a:xfrm>
            <a:off x="1097280" y="1845734"/>
            <a:ext cx="10058400" cy="4023360"/>
          </a:xfrm>
        </p:spPr>
        <p:txBody>
          <a:bodyPr/>
          <a:lstStyle/>
          <a:p>
            <a:pPr marL="669798" lvl="1" indent="-285750" algn="just">
              <a:lnSpc>
                <a:spcPct val="150000"/>
              </a:lnSpc>
              <a:spcAft>
                <a:spcPts val="0"/>
              </a:spcAft>
              <a:buFont typeface="Arial" panose="020B0604020202020204" pitchFamily="34" charset="0"/>
              <a:buChar char="•"/>
            </a:pPr>
            <a:r>
              <a:rPr lang="pt-BR" sz="2000">
                <a:solidFill>
                  <a:schemeClr val="tx1"/>
                </a:solidFill>
                <a:effectLst/>
                <a:latin typeface="Arial" panose="020B0604020202020204" pitchFamily="34" charset="0"/>
                <a:ea typeface="Calibri" panose="020F0502020204030204" pitchFamily="34" charset="0"/>
                <a:cs typeface="Arial" panose="020B0604020202020204" pitchFamily="34" charset="0"/>
              </a:rPr>
              <a:t>Todo software executado em todos os computadores foi escrito em alguma linguagem de programação. Mas, antes que possa rodar, um programa primeiro precisa ser traduzido para um formato que lhe permita ser executado por um computador.</a:t>
            </a:r>
          </a:p>
          <a:p>
            <a:pPr marL="669798" lvl="1" indent="-285750" algn="just">
              <a:lnSpc>
                <a:spcPct val="150000"/>
              </a:lnSpc>
              <a:spcAft>
                <a:spcPts val="0"/>
              </a:spcAft>
              <a:buFont typeface="Arial" panose="020B0604020202020204" pitchFamily="34" charset="0"/>
              <a:buChar char="•"/>
            </a:pPr>
            <a:r>
              <a:rPr lang="pt-BR" sz="2000">
                <a:solidFill>
                  <a:schemeClr val="tx1"/>
                </a:solidFill>
                <a:effectLst/>
                <a:latin typeface="Arial" panose="020B0604020202020204" pitchFamily="34" charset="0"/>
                <a:ea typeface="Calibri" panose="020F0502020204030204" pitchFamily="34" charset="0"/>
                <a:cs typeface="Arial" panose="020B0604020202020204" pitchFamily="34" charset="0"/>
              </a:rPr>
              <a:t>O computador é incapaz de executar o código escrito pelo programador em uma linguagem de programação, só compreende e executa instruções em binário. Os sistemas de software que fazem essa tradução são denominados de compiladores e interpretadores.</a:t>
            </a:r>
          </a:p>
          <a:p>
            <a:endParaRPr lang="pt-BR"/>
          </a:p>
        </p:txBody>
      </p:sp>
    </p:spTree>
    <p:extLst>
      <p:ext uri="{BB962C8B-B14F-4D97-AF65-F5344CB8AC3E}">
        <p14:creationId xmlns:p14="http://schemas.microsoft.com/office/powerpoint/2010/main" val="3683559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7593DD-70BE-4F59-AF2F-2491F99C7D44}"/>
              </a:ext>
            </a:extLst>
          </p:cNvPr>
          <p:cNvSpPr>
            <a:spLocks noGrp="1"/>
          </p:cNvSpPr>
          <p:nvPr>
            <p:ph type="title"/>
          </p:nvPr>
        </p:nvSpPr>
        <p:spPr/>
        <p:txBody>
          <a:bodyPr>
            <a:normAutofit/>
          </a:bodyPr>
          <a:lstStyle/>
          <a:p>
            <a:pPr algn="ctr"/>
            <a:r>
              <a:rPr lang="pt-BR">
                <a:solidFill>
                  <a:schemeClr val="tx1"/>
                </a:solidFill>
                <a:latin typeface="Arial" panose="020B0604020202020204" pitchFamily="34" charset="0"/>
                <a:ea typeface="+mj-lt"/>
                <a:cs typeface="Arial" panose="020B0604020202020204" pitchFamily="34" charset="0"/>
              </a:rPr>
              <a:t>Análise Sintática</a:t>
            </a:r>
            <a:endParaRPr lang="pt-BR">
              <a:solidFill>
                <a:schemeClr val="tx1"/>
              </a:solidFill>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E5368873-B18A-4A5F-9431-838222CB4246}"/>
              </a:ext>
            </a:extLst>
          </p:cNvPr>
          <p:cNvSpPr>
            <a:spLocks noGrp="1"/>
          </p:cNvSpPr>
          <p:nvPr>
            <p:ph idx="1"/>
          </p:nvPr>
        </p:nvSpPr>
        <p:spPr/>
        <p:txBody>
          <a:bodyPr vert="horz" lIns="0" tIns="45720" rIns="0" bIns="45720" rtlCol="0" anchor="t">
            <a:normAutofit/>
          </a:bodyPr>
          <a:lstStyle/>
          <a:p>
            <a:pPr marL="566420" lvl="2">
              <a:buFont typeface="Arial" panose="020B0604020202020204" pitchFamily="34" charset="0"/>
              <a:buChar char="•"/>
            </a:pPr>
            <a:r>
              <a:rPr lang="pt-BR" sz="2000">
                <a:solidFill>
                  <a:schemeClr val="tx1"/>
                </a:solidFill>
                <a:latin typeface="Arial"/>
                <a:cs typeface="Arial"/>
              </a:rPr>
              <a:t>Recebe uma sequência de tokens do analisador léxico e determina se a </a:t>
            </a:r>
            <a:r>
              <a:rPr lang="pt-BR" sz="2000" err="1">
                <a:solidFill>
                  <a:schemeClr val="tx1"/>
                </a:solidFill>
                <a:latin typeface="Arial"/>
                <a:cs typeface="Arial"/>
              </a:rPr>
              <a:t>string</a:t>
            </a:r>
            <a:r>
              <a:rPr lang="pt-BR" sz="2000">
                <a:solidFill>
                  <a:schemeClr val="tx1"/>
                </a:solidFill>
                <a:latin typeface="Arial"/>
                <a:cs typeface="Arial"/>
              </a:rPr>
              <a:t> pode ser gerada através da gramática da linguagem fonte.</a:t>
            </a:r>
            <a:endParaRPr lang="en-US" sz="2000">
              <a:solidFill>
                <a:schemeClr val="tx1"/>
              </a:solidFill>
              <a:latin typeface="Arial"/>
              <a:cs typeface="Arial"/>
            </a:endParaRPr>
          </a:p>
          <a:p>
            <a:pPr marL="566420" lvl="2">
              <a:buFont typeface="Arial" panose="020B0604020202020204" pitchFamily="34" charset="0"/>
              <a:buChar char="•"/>
            </a:pPr>
            <a:r>
              <a:rPr lang="pt-BR" sz="2000">
                <a:solidFill>
                  <a:schemeClr val="tx1"/>
                </a:solidFill>
                <a:latin typeface="Arial"/>
                <a:cs typeface="Arial"/>
              </a:rPr>
              <a:t>É esperado que ele reporte os erros de uma maneira inteligível</a:t>
            </a:r>
          </a:p>
          <a:p>
            <a:pPr marL="566420" lvl="2">
              <a:buFont typeface="Arial" panose="020B0604020202020204" pitchFamily="34" charset="0"/>
              <a:buChar char="•"/>
            </a:pPr>
            <a:r>
              <a:rPr lang="pt-BR" sz="2000">
                <a:solidFill>
                  <a:schemeClr val="tx1"/>
                </a:solidFill>
                <a:latin typeface="Arial"/>
                <a:cs typeface="Arial"/>
              </a:rPr>
              <a:t>Montagem da árvore abstrata  da sentença</a:t>
            </a:r>
          </a:p>
          <a:p>
            <a:pPr marL="566420" lvl="2">
              <a:buFont typeface="Arial" panose="020B0604020202020204" pitchFamily="34" charset="0"/>
              <a:buChar char="•"/>
            </a:pPr>
            <a:r>
              <a:rPr lang="pt-BR" sz="2000">
                <a:solidFill>
                  <a:schemeClr val="tx1"/>
                </a:solidFill>
                <a:latin typeface="Arial"/>
                <a:cs typeface="Arial"/>
              </a:rPr>
              <a:t>Funções adicionais da Análise Sintática:</a:t>
            </a:r>
          </a:p>
          <a:p>
            <a:pPr marL="566420" lvl="2">
              <a:buFont typeface="Arial" panose="020B0604020202020204" pitchFamily="34" charset="0"/>
              <a:buChar char="•"/>
            </a:pPr>
            <a:r>
              <a:rPr lang="pt-BR" sz="2000">
                <a:solidFill>
                  <a:schemeClr val="tx1"/>
                </a:solidFill>
                <a:latin typeface="Arial"/>
                <a:cs typeface="Arial"/>
              </a:rPr>
              <a:t>Corrigir erros;</a:t>
            </a:r>
          </a:p>
          <a:p>
            <a:pPr>
              <a:buFont typeface="Arial" panose="020F0502020204030204" pitchFamily="34" charset="0"/>
              <a:buChar char="•"/>
            </a:pPr>
            <a:endParaRPr lang="pt-BR">
              <a:cs typeface="Calibri" panose="020F0502020204030204"/>
            </a:endParaRPr>
          </a:p>
        </p:txBody>
      </p:sp>
    </p:spTree>
    <p:extLst>
      <p:ext uri="{BB962C8B-B14F-4D97-AF65-F5344CB8AC3E}">
        <p14:creationId xmlns:p14="http://schemas.microsoft.com/office/powerpoint/2010/main" val="266159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AC7E23-9B89-40E1-98EC-2462A0213A18}"/>
              </a:ext>
            </a:extLst>
          </p:cNvPr>
          <p:cNvSpPr>
            <a:spLocks noGrp="1"/>
          </p:cNvSpPr>
          <p:nvPr>
            <p:ph type="title"/>
          </p:nvPr>
        </p:nvSpPr>
        <p:spPr/>
        <p:txBody>
          <a:bodyPr>
            <a:normAutofit/>
          </a:bodyPr>
          <a:lstStyle/>
          <a:p>
            <a:pPr algn="ctr"/>
            <a:r>
              <a:rPr lang="pt-BR">
                <a:solidFill>
                  <a:schemeClr val="tx1"/>
                </a:solidFill>
                <a:latin typeface="Arial" panose="020B0604020202020204" pitchFamily="34" charset="0"/>
                <a:cs typeface="Arial" panose="020B0604020202020204" pitchFamily="34" charset="0"/>
              </a:rPr>
              <a:t>Análise Sintática</a:t>
            </a:r>
          </a:p>
        </p:txBody>
      </p:sp>
      <p:pic>
        <p:nvPicPr>
          <p:cNvPr id="4" name="Picture 4" descr="A screenshot of a cell phone&#10;&#10;Description automatically generated">
            <a:extLst>
              <a:ext uri="{FF2B5EF4-FFF2-40B4-BE49-F238E27FC236}">
                <a16:creationId xmlns:a16="http://schemas.microsoft.com/office/drawing/2014/main" id="{DF5D0FDE-8489-4CA3-B09F-62A36F3D6B22}"/>
              </a:ext>
            </a:extLst>
          </p:cNvPr>
          <p:cNvPicPr>
            <a:picLocks noGrp="1" noChangeAspect="1"/>
          </p:cNvPicPr>
          <p:nvPr>
            <p:ph idx="1"/>
          </p:nvPr>
        </p:nvPicPr>
        <p:blipFill>
          <a:blip r:embed="rId2"/>
          <a:stretch>
            <a:fillRect/>
          </a:stretch>
        </p:blipFill>
        <p:spPr>
          <a:xfrm>
            <a:off x="1716258" y="1845734"/>
            <a:ext cx="8412479" cy="4023360"/>
          </a:xfr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01C3EDA-0363-4E37-A365-80C4C1960490}"/>
                  </a:ext>
                </a:extLst>
              </p14:cNvPr>
              <p14:cNvContentPartPr/>
              <p14:nvPr/>
            </p14:nvContentPartPr>
            <p14:xfrm>
              <a:off x="4267200" y="3228109"/>
              <a:ext cx="238124" cy="152400"/>
            </p14:xfrm>
          </p:contentPart>
        </mc:Choice>
        <mc:Fallback xmlns="">
          <p:pic>
            <p:nvPicPr>
              <p:cNvPr id="5" name="Ink 4">
                <a:extLst>
                  <a:ext uri="{FF2B5EF4-FFF2-40B4-BE49-F238E27FC236}">
                    <a16:creationId xmlns:a16="http://schemas.microsoft.com/office/drawing/2014/main" id="{101C3EDA-0363-4E37-A365-80C4C1960490}"/>
                  </a:ext>
                </a:extLst>
              </p:cNvPr>
              <p:cNvPicPr/>
              <p:nvPr/>
            </p:nvPicPr>
            <p:blipFill>
              <a:blip r:embed="rId4"/>
              <a:stretch>
                <a:fillRect/>
              </a:stretch>
            </p:blipFill>
            <p:spPr>
              <a:xfrm>
                <a:off x="4249023" y="3210180"/>
                <a:ext cx="274115" cy="1879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71AFE6C6-DB25-432D-87F3-101B5719AB3B}"/>
                  </a:ext>
                </a:extLst>
              </p14:cNvPr>
              <p14:cNvContentPartPr/>
              <p14:nvPr/>
            </p14:nvContentPartPr>
            <p14:xfrm>
              <a:off x="2410690" y="1759526"/>
              <a:ext cx="971549" cy="295275"/>
            </p14:xfrm>
          </p:contentPart>
        </mc:Choice>
        <mc:Fallback xmlns="">
          <p:pic>
            <p:nvPicPr>
              <p:cNvPr id="6" name="Ink 5">
                <a:extLst>
                  <a:ext uri="{FF2B5EF4-FFF2-40B4-BE49-F238E27FC236}">
                    <a16:creationId xmlns:a16="http://schemas.microsoft.com/office/drawing/2014/main" id="{71AFE6C6-DB25-432D-87F3-101B5719AB3B}"/>
                  </a:ext>
                </a:extLst>
              </p:cNvPr>
              <p:cNvPicPr/>
              <p:nvPr/>
            </p:nvPicPr>
            <p:blipFill>
              <a:blip r:embed="rId6"/>
              <a:stretch>
                <a:fillRect/>
              </a:stretch>
            </p:blipFill>
            <p:spPr>
              <a:xfrm>
                <a:off x="2392658" y="1741277"/>
                <a:ext cx="1007252" cy="331409"/>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3611041E-26F1-4583-9E4C-D68107909D22}"/>
                  </a:ext>
                </a:extLst>
              </p14:cNvPr>
              <p14:cNvContentPartPr/>
              <p14:nvPr/>
            </p14:nvContentPartPr>
            <p14:xfrm>
              <a:off x="3865417" y="1343890"/>
              <a:ext cx="9525" cy="9525"/>
            </p14:xfrm>
          </p:contentPart>
        </mc:Choice>
        <mc:Fallback xmlns="">
          <p:pic>
            <p:nvPicPr>
              <p:cNvPr id="7" name="Ink 6">
                <a:extLst>
                  <a:ext uri="{FF2B5EF4-FFF2-40B4-BE49-F238E27FC236}">
                    <a16:creationId xmlns:a16="http://schemas.microsoft.com/office/drawing/2014/main" id="{3611041E-26F1-4583-9E4C-D68107909D22}"/>
                  </a:ext>
                </a:extLst>
              </p:cNvPr>
              <p:cNvPicPr/>
              <p:nvPr/>
            </p:nvPicPr>
            <p:blipFill>
              <a:blip r:embed="rId8"/>
              <a:stretch>
                <a:fillRect/>
              </a:stretch>
            </p:blipFill>
            <p:spPr>
              <a:xfrm>
                <a:off x="3389167" y="867640"/>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C3075CD2-4A97-4ADD-80D4-A030778105D1}"/>
                  </a:ext>
                </a:extLst>
              </p14:cNvPr>
              <p14:cNvContentPartPr/>
              <p14:nvPr/>
            </p14:nvContentPartPr>
            <p14:xfrm>
              <a:off x="4710544" y="1274617"/>
              <a:ext cx="9525" cy="9525"/>
            </p14:xfrm>
          </p:contentPart>
        </mc:Choice>
        <mc:Fallback xmlns="">
          <p:pic>
            <p:nvPicPr>
              <p:cNvPr id="8" name="Ink 7">
                <a:extLst>
                  <a:ext uri="{FF2B5EF4-FFF2-40B4-BE49-F238E27FC236}">
                    <a16:creationId xmlns:a16="http://schemas.microsoft.com/office/drawing/2014/main" id="{C3075CD2-4A97-4ADD-80D4-A030778105D1}"/>
                  </a:ext>
                </a:extLst>
              </p:cNvPr>
              <p:cNvPicPr/>
              <p:nvPr/>
            </p:nvPicPr>
            <p:blipFill>
              <a:blip r:embed="rId8"/>
              <a:stretch>
                <a:fillRect/>
              </a:stretch>
            </p:blipFill>
            <p:spPr>
              <a:xfrm>
                <a:off x="4234294" y="798367"/>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7428016A-BA0E-4C5E-9265-A4766415E125}"/>
                  </a:ext>
                </a:extLst>
              </p14:cNvPr>
              <p14:cNvContentPartPr/>
              <p14:nvPr/>
            </p14:nvContentPartPr>
            <p14:xfrm>
              <a:off x="4793672" y="1399308"/>
              <a:ext cx="9525" cy="9525"/>
            </p14:xfrm>
          </p:contentPart>
        </mc:Choice>
        <mc:Fallback xmlns="">
          <p:pic>
            <p:nvPicPr>
              <p:cNvPr id="9" name="Ink 8">
                <a:extLst>
                  <a:ext uri="{FF2B5EF4-FFF2-40B4-BE49-F238E27FC236}">
                    <a16:creationId xmlns:a16="http://schemas.microsoft.com/office/drawing/2014/main" id="{7428016A-BA0E-4C5E-9265-A4766415E125}"/>
                  </a:ext>
                </a:extLst>
              </p:cNvPr>
              <p:cNvPicPr/>
              <p:nvPr/>
            </p:nvPicPr>
            <p:blipFill>
              <a:blip r:embed="rId8"/>
              <a:stretch>
                <a:fillRect/>
              </a:stretch>
            </p:blipFill>
            <p:spPr>
              <a:xfrm>
                <a:off x="4317422" y="923058"/>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17522B5D-F589-430F-B34F-14E8FE13DDEE}"/>
                  </a:ext>
                </a:extLst>
              </p14:cNvPr>
              <p14:cNvContentPartPr/>
              <p14:nvPr/>
            </p14:nvContentPartPr>
            <p14:xfrm>
              <a:off x="1579417" y="1385454"/>
              <a:ext cx="9525" cy="9525"/>
            </p14:xfrm>
          </p:contentPart>
        </mc:Choice>
        <mc:Fallback xmlns="">
          <p:pic>
            <p:nvPicPr>
              <p:cNvPr id="10" name="Ink 9">
                <a:extLst>
                  <a:ext uri="{FF2B5EF4-FFF2-40B4-BE49-F238E27FC236}">
                    <a16:creationId xmlns:a16="http://schemas.microsoft.com/office/drawing/2014/main" id="{17522B5D-F589-430F-B34F-14E8FE13DDEE}"/>
                  </a:ext>
                </a:extLst>
              </p:cNvPr>
              <p:cNvPicPr/>
              <p:nvPr/>
            </p:nvPicPr>
            <p:blipFill>
              <a:blip r:embed="rId8"/>
              <a:stretch>
                <a:fillRect/>
              </a:stretch>
            </p:blipFill>
            <p:spPr>
              <a:xfrm>
                <a:off x="1103167" y="909204"/>
                <a:ext cx="952500" cy="952500"/>
              </a:xfrm>
              <a:prstGeom prst="rect">
                <a:avLst/>
              </a:prstGeom>
            </p:spPr>
          </p:pic>
        </mc:Fallback>
      </mc:AlternateContent>
    </p:spTree>
    <p:extLst>
      <p:ext uri="{BB962C8B-B14F-4D97-AF65-F5344CB8AC3E}">
        <p14:creationId xmlns:p14="http://schemas.microsoft.com/office/powerpoint/2010/main" val="4166287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8C4AB-9426-4351-B1E1-E1C7141E056B}"/>
              </a:ext>
            </a:extLst>
          </p:cNvPr>
          <p:cNvSpPr>
            <a:spLocks noGrp="1"/>
          </p:cNvSpPr>
          <p:nvPr>
            <p:ph type="title"/>
          </p:nvPr>
        </p:nvSpPr>
        <p:spPr/>
        <p:txBody>
          <a:bodyPr>
            <a:normAutofit/>
          </a:bodyPr>
          <a:lstStyle/>
          <a:p>
            <a:pPr algn="ctr"/>
            <a:r>
              <a:rPr lang="en-US" err="1">
                <a:solidFill>
                  <a:schemeClr val="tx1"/>
                </a:solidFill>
                <a:latin typeface="Arial" panose="020B0604020202020204" pitchFamily="34" charset="0"/>
                <a:cs typeface="Arial" panose="020B0604020202020204" pitchFamily="34" charset="0"/>
              </a:rPr>
              <a:t>Análise</a:t>
            </a:r>
            <a:r>
              <a:rPr lang="en-US">
                <a:solidFill>
                  <a:schemeClr val="tx1"/>
                </a:solidFill>
                <a:latin typeface="Arial" panose="020B0604020202020204" pitchFamily="34" charset="0"/>
                <a:cs typeface="Arial" panose="020B0604020202020204" pitchFamily="34" charset="0"/>
              </a:rPr>
              <a:t> </a:t>
            </a:r>
            <a:r>
              <a:rPr lang="en-US" err="1">
                <a:solidFill>
                  <a:schemeClr val="tx1"/>
                </a:solidFill>
                <a:latin typeface="Arial" panose="020B0604020202020204" pitchFamily="34" charset="0"/>
                <a:cs typeface="Arial" panose="020B0604020202020204" pitchFamily="34" charset="0"/>
              </a:rPr>
              <a:t>Sintática</a:t>
            </a:r>
            <a:endParaRPr lang="en-US">
              <a:solidFill>
                <a:schemeClr val="tx1"/>
              </a:solidFill>
              <a:latin typeface="Arial" panose="020B0604020202020204" pitchFamily="34" charset="0"/>
              <a:cs typeface="Arial" panose="020B0604020202020204" pitchFamily="34" charset="0"/>
            </a:endParaRPr>
          </a:p>
        </p:txBody>
      </p:sp>
      <p:pic>
        <p:nvPicPr>
          <p:cNvPr id="4" name="Picture 4" descr="A screenshot of a cell phone&#10;&#10;Description automatically generated">
            <a:extLst>
              <a:ext uri="{FF2B5EF4-FFF2-40B4-BE49-F238E27FC236}">
                <a16:creationId xmlns:a16="http://schemas.microsoft.com/office/drawing/2014/main" id="{8559A288-0EE2-42B1-BFAB-6479BFA1F737}"/>
              </a:ext>
            </a:extLst>
          </p:cNvPr>
          <p:cNvPicPr>
            <a:picLocks noGrp="1" noChangeAspect="1"/>
          </p:cNvPicPr>
          <p:nvPr>
            <p:ph idx="1"/>
          </p:nvPr>
        </p:nvPicPr>
        <p:blipFill>
          <a:blip r:embed="rId2"/>
          <a:stretch>
            <a:fillRect/>
          </a:stretch>
        </p:blipFill>
        <p:spPr>
          <a:xfrm>
            <a:off x="1659988" y="1845734"/>
            <a:ext cx="8581292" cy="4469058"/>
          </a:xfrm>
        </p:spPr>
      </p:pic>
    </p:spTree>
    <p:extLst>
      <p:ext uri="{BB962C8B-B14F-4D97-AF65-F5344CB8AC3E}">
        <p14:creationId xmlns:p14="http://schemas.microsoft.com/office/powerpoint/2010/main" val="2221439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BAE41-8619-45D2-A45F-EC4B93FC532F}"/>
              </a:ext>
            </a:extLst>
          </p:cNvPr>
          <p:cNvSpPr>
            <a:spLocks noGrp="1"/>
          </p:cNvSpPr>
          <p:nvPr>
            <p:ph type="title"/>
          </p:nvPr>
        </p:nvSpPr>
        <p:spPr/>
        <p:txBody>
          <a:bodyPr/>
          <a:lstStyle/>
          <a:p>
            <a:pPr algn="ctr"/>
            <a:r>
              <a:rPr lang="en-US" err="1">
                <a:solidFill>
                  <a:schemeClr val="tx1"/>
                </a:solidFill>
                <a:latin typeface="Arial" panose="020B0604020202020204" pitchFamily="34" charset="0"/>
                <a:cs typeface="Arial" panose="020B0604020202020204" pitchFamily="34" charset="0"/>
              </a:rPr>
              <a:t>Análise</a:t>
            </a:r>
            <a:r>
              <a:rPr lang="en-US">
                <a:solidFill>
                  <a:schemeClr val="tx1"/>
                </a:solidFill>
                <a:latin typeface="Arial" panose="020B0604020202020204" pitchFamily="34" charset="0"/>
                <a:cs typeface="Arial" panose="020B0604020202020204" pitchFamily="34" charset="0"/>
              </a:rPr>
              <a:t> </a:t>
            </a:r>
            <a:r>
              <a:rPr lang="en-US" err="1">
                <a:solidFill>
                  <a:schemeClr val="tx1"/>
                </a:solidFill>
                <a:latin typeface="Arial" panose="020B0604020202020204" pitchFamily="34" charset="0"/>
                <a:cs typeface="Arial" panose="020B0604020202020204" pitchFamily="34" charset="0"/>
              </a:rPr>
              <a:t>Sintática</a:t>
            </a:r>
          </a:p>
        </p:txBody>
      </p:sp>
      <p:sp>
        <p:nvSpPr>
          <p:cNvPr id="3" name="Content Placeholder 2">
            <a:extLst>
              <a:ext uri="{FF2B5EF4-FFF2-40B4-BE49-F238E27FC236}">
                <a16:creationId xmlns:a16="http://schemas.microsoft.com/office/drawing/2014/main" id="{D8D77A8D-3657-4ABC-B610-523184B6875C}"/>
              </a:ext>
            </a:extLst>
          </p:cNvPr>
          <p:cNvSpPr>
            <a:spLocks noGrp="1"/>
          </p:cNvSpPr>
          <p:nvPr>
            <p:ph idx="1"/>
          </p:nvPr>
        </p:nvSpPr>
        <p:spPr/>
        <p:txBody>
          <a:bodyPr vert="horz" lIns="0" tIns="45720" rIns="0" bIns="45720" rtlCol="0" anchor="t">
            <a:normAutofit/>
          </a:bodyPr>
          <a:lstStyle/>
          <a:p>
            <a:r>
              <a:rPr lang="en-US" sz="2800" err="1">
                <a:solidFill>
                  <a:schemeClr val="tx1"/>
                </a:solidFill>
                <a:latin typeface="Arial" panose="020B0604020202020204" pitchFamily="34" charset="0"/>
                <a:cs typeface="Arial" panose="020B0604020202020204" pitchFamily="34" charset="0"/>
              </a:rPr>
              <a:t>Erros</a:t>
            </a:r>
            <a:r>
              <a:rPr lang="en-US" sz="2800">
                <a:solidFill>
                  <a:schemeClr val="tx1"/>
                </a:solidFill>
                <a:latin typeface="Arial" panose="020B0604020202020204" pitchFamily="34" charset="0"/>
                <a:cs typeface="Arial" panose="020B0604020202020204" pitchFamily="34" charset="0"/>
              </a:rPr>
              <a:t> </a:t>
            </a:r>
            <a:r>
              <a:rPr lang="en-US" sz="2800" err="1">
                <a:solidFill>
                  <a:schemeClr val="tx1"/>
                </a:solidFill>
                <a:latin typeface="Arial" panose="020B0604020202020204" pitchFamily="34" charset="0"/>
                <a:cs typeface="Arial" panose="020B0604020202020204" pitchFamily="34" charset="0"/>
              </a:rPr>
              <a:t>Sintáticos</a:t>
            </a:r>
            <a:r>
              <a:rPr lang="en-US" sz="2800">
                <a:solidFill>
                  <a:schemeClr val="tx1"/>
                </a:solidFill>
                <a:latin typeface="Arial" panose="020B0604020202020204" pitchFamily="34" charset="0"/>
                <a:cs typeface="Arial" panose="020B0604020202020204" pitchFamily="34" charset="0"/>
              </a:rPr>
              <a:t>:</a:t>
            </a:r>
          </a:p>
          <a:p>
            <a:pPr lvl="1">
              <a:buFont typeface="Arial" panose="020F0502020204030204" pitchFamily="34" charset="0"/>
              <a:buChar char="•"/>
            </a:pPr>
            <a:r>
              <a:rPr lang="en-US" sz="2800" err="1">
                <a:solidFill>
                  <a:schemeClr val="tx1"/>
                </a:solidFill>
                <a:latin typeface="Arial" panose="020B0604020202020204" pitchFamily="34" charset="0"/>
                <a:cs typeface="Arial" panose="020B0604020202020204" pitchFamily="34" charset="0"/>
              </a:rPr>
              <a:t>Pontos</a:t>
            </a:r>
            <a:r>
              <a:rPr lang="en-US" sz="2800">
                <a:solidFill>
                  <a:schemeClr val="tx1"/>
                </a:solidFill>
                <a:latin typeface="Arial" panose="020B0604020202020204" pitchFamily="34" charset="0"/>
                <a:cs typeface="Arial" panose="020B0604020202020204" pitchFamily="34" charset="0"/>
              </a:rPr>
              <a:t> e </a:t>
            </a:r>
            <a:r>
              <a:rPr lang="en-US" sz="2800" err="1">
                <a:solidFill>
                  <a:schemeClr val="tx1"/>
                </a:solidFill>
                <a:latin typeface="Arial" panose="020B0604020202020204" pitchFamily="34" charset="0"/>
                <a:cs typeface="Arial" panose="020B0604020202020204" pitchFamily="34" charset="0"/>
              </a:rPr>
              <a:t>vírgula</a:t>
            </a:r>
            <a:r>
              <a:rPr lang="en-US" sz="2800">
                <a:solidFill>
                  <a:schemeClr val="tx1"/>
                </a:solidFill>
                <a:latin typeface="Arial" panose="020B0604020202020204" pitchFamily="34" charset="0"/>
                <a:cs typeface="Arial" panose="020B0604020202020204" pitchFamily="34" charset="0"/>
              </a:rPr>
              <a:t> mal </a:t>
            </a:r>
            <a:r>
              <a:rPr lang="en-US" sz="2800" err="1">
                <a:solidFill>
                  <a:schemeClr val="tx1"/>
                </a:solidFill>
                <a:latin typeface="Arial" panose="020B0604020202020204" pitchFamily="34" charset="0"/>
                <a:cs typeface="Arial" panose="020B0604020202020204" pitchFamily="34" charset="0"/>
              </a:rPr>
              <a:t>colocados</a:t>
            </a:r>
            <a:r>
              <a:rPr lang="en-US" sz="2800">
                <a:solidFill>
                  <a:schemeClr val="tx1"/>
                </a:solidFill>
                <a:latin typeface="Arial" panose="020B0604020202020204" pitchFamily="34" charset="0"/>
                <a:cs typeface="Arial" panose="020B0604020202020204" pitchFamily="34" charset="0"/>
              </a:rPr>
              <a:t>;</a:t>
            </a:r>
          </a:p>
          <a:p>
            <a:pPr lvl="1">
              <a:buFont typeface="Arial" panose="020F0502020204030204" pitchFamily="34" charset="0"/>
              <a:buChar char="•"/>
            </a:pPr>
            <a:r>
              <a:rPr lang="en-US" sz="2800">
                <a:solidFill>
                  <a:schemeClr val="tx1"/>
                </a:solidFill>
                <a:latin typeface="Arial" panose="020B0604020202020204" pitchFamily="34" charset="0"/>
                <a:cs typeface="Arial" panose="020B0604020202020204" pitchFamily="34" charset="0"/>
              </a:rPr>
              <a:t>(</a:t>
            </a:r>
            <a:r>
              <a:rPr lang="en-US" sz="2800" err="1">
                <a:solidFill>
                  <a:schemeClr val="tx1"/>
                </a:solidFill>
                <a:latin typeface="Arial" panose="020B0604020202020204" pitchFamily="34" charset="0"/>
                <a:cs typeface="Arial" panose="020B0604020202020204" pitchFamily="34" charset="0"/>
              </a:rPr>
              <a:t>linguagem</a:t>
            </a:r>
            <a:r>
              <a:rPr lang="en-US" sz="2800">
                <a:solidFill>
                  <a:schemeClr val="tx1"/>
                </a:solidFill>
                <a:latin typeface="Arial" panose="020B0604020202020204" pitchFamily="34" charset="0"/>
                <a:cs typeface="Arial" panose="020B0604020202020204" pitchFamily="34" charset="0"/>
              </a:rPr>
              <a:t> C) </a:t>
            </a:r>
            <a:r>
              <a:rPr lang="en-US" sz="2800" err="1">
                <a:solidFill>
                  <a:schemeClr val="tx1"/>
                </a:solidFill>
                <a:latin typeface="Arial" panose="020B0604020202020204" pitchFamily="34" charset="0"/>
                <a:cs typeface="Arial" panose="020B0604020202020204" pitchFamily="34" charset="0"/>
              </a:rPr>
              <a:t>definição</a:t>
            </a:r>
            <a:r>
              <a:rPr lang="en-US" sz="2800">
                <a:solidFill>
                  <a:schemeClr val="tx1"/>
                </a:solidFill>
                <a:latin typeface="Arial" panose="020B0604020202020204" pitchFamily="34" charset="0"/>
                <a:cs typeface="Arial" panose="020B0604020202020204" pitchFamily="34" charset="0"/>
              </a:rPr>
              <a:t> de case </a:t>
            </a:r>
            <a:r>
              <a:rPr lang="en-US" sz="2800" err="1">
                <a:solidFill>
                  <a:schemeClr val="tx1"/>
                </a:solidFill>
                <a:latin typeface="Arial" panose="020B0604020202020204" pitchFamily="34" charset="0"/>
                <a:cs typeface="Arial" panose="020B0604020202020204" pitchFamily="34" charset="0"/>
              </a:rPr>
              <a:t>sem</a:t>
            </a:r>
            <a:r>
              <a:rPr lang="en-US" sz="2800">
                <a:solidFill>
                  <a:schemeClr val="tx1"/>
                </a:solidFill>
                <a:latin typeface="Arial" panose="020B0604020202020204" pitchFamily="34" charset="0"/>
                <a:cs typeface="Arial" panose="020B0604020202020204" pitchFamily="34" charset="0"/>
              </a:rPr>
              <a:t> switch;</a:t>
            </a:r>
          </a:p>
          <a:p>
            <a:pPr lvl="1">
              <a:buFont typeface="Arial" panose="020F0502020204030204" pitchFamily="34" charset="0"/>
              <a:buChar char="•"/>
            </a:pPr>
            <a:r>
              <a:rPr lang="en-US" sz="2800" err="1">
                <a:solidFill>
                  <a:schemeClr val="tx1"/>
                </a:solidFill>
                <a:latin typeface="Arial" panose="020B0604020202020204" pitchFamily="34" charset="0"/>
                <a:cs typeface="Arial" panose="020B0604020202020204" pitchFamily="34" charset="0"/>
              </a:rPr>
              <a:t>Parênteses</a:t>
            </a:r>
            <a:r>
              <a:rPr lang="en-US" sz="2800">
                <a:solidFill>
                  <a:schemeClr val="tx1"/>
                </a:solidFill>
                <a:latin typeface="Arial" panose="020B0604020202020204" pitchFamily="34" charset="0"/>
                <a:cs typeface="Arial" panose="020B0604020202020204" pitchFamily="34" charset="0"/>
              </a:rPr>
              <a:t> que </a:t>
            </a:r>
            <a:r>
              <a:rPr lang="en-US" sz="2800" err="1">
                <a:solidFill>
                  <a:schemeClr val="tx1"/>
                </a:solidFill>
                <a:latin typeface="Arial" panose="020B0604020202020204" pitchFamily="34" charset="0"/>
                <a:cs typeface="Arial" panose="020B0604020202020204" pitchFamily="34" charset="0"/>
              </a:rPr>
              <a:t>abrem</a:t>
            </a:r>
            <a:r>
              <a:rPr lang="en-US" sz="2800">
                <a:solidFill>
                  <a:schemeClr val="tx1"/>
                </a:solidFill>
                <a:latin typeface="Arial" panose="020B0604020202020204" pitchFamily="34" charset="0"/>
                <a:cs typeface="Arial" panose="020B0604020202020204" pitchFamily="34" charset="0"/>
              </a:rPr>
              <a:t> mas </a:t>
            </a:r>
            <a:r>
              <a:rPr lang="en-US" sz="2800" err="1">
                <a:solidFill>
                  <a:schemeClr val="tx1"/>
                </a:solidFill>
                <a:latin typeface="Arial" panose="020B0604020202020204" pitchFamily="34" charset="0"/>
                <a:cs typeface="Arial" panose="020B0604020202020204" pitchFamily="34" charset="0"/>
              </a:rPr>
              <a:t>não</a:t>
            </a:r>
            <a:r>
              <a:rPr lang="en-US" sz="2800">
                <a:solidFill>
                  <a:schemeClr val="tx1"/>
                </a:solidFill>
                <a:latin typeface="Arial" panose="020B0604020202020204" pitchFamily="34" charset="0"/>
                <a:cs typeface="Arial" panose="020B0604020202020204" pitchFamily="34" charset="0"/>
              </a:rPr>
              <a:t> </a:t>
            </a:r>
            <a:r>
              <a:rPr lang="en-US" sz="2800" err="1">
                <a:solidFill>
                  <a:schemeClr val="tx1"/>
                </a:solidFill>
                <a:latin typeface="Arial" panose="020B0604020202020204" pitchFamily="34" charset="0"/>
                <a:cs typeface="Arial" panose="020B0604020202020204" pitchFamily="34" charset="0"/>
              </a:rPr>
              <a:t>fecham</a:t>
            </a:r>
            <a:r>
              <a:rPr lang="en-US" sz="2800">
                <a:solidFill>
                  <a:schemeClr val="tx1"/>
                </a:solidFill>
                <a:latin typeface="Arial" panose="020B0604020202020204" pitchFamily="34" charset="0"/>
                <a:cs typeface="Arial" panose="020B0604020202020204" pitchFamily="34" charset="0"/>
              </a:rPr>
              <a:t>;</a:t>
            </a:r>
          </a:p>
          <a:p>
            <a:pPr lvl="1">
              <a:buFont typeface="Arial" panose="020F0502020204030204" pitchFamily="34" charset="0"/>
              <a:buChar char="•"/>
            </a:pPr>
            <a:r>
              <a:rPr lang="en-US" sz="2800" err="1">
                <a:solidFill>
                  <a:schemeClr val="tx1"/>
                </a:solidFill>
                <a:latin typeface="Arial" panose="020B0604020202020204" pitchFamily="34" charset="0"/>
                <a:cs typeface="Arial" panose="020B0604020202020204" pitchFamily="34" charset="0"/>
              </a:rPr>
              <a:t>Dois</a:t>
            </a:r>
            <a:r>
              <a:rPr lang="en-US" sz="2800">
                <a:solidFill>
                  <a:schemeClr val="tx1"/>
                </a:solidFill>
                <a:latin typeface="Arial" panose="020B0604020202020204" pitchFamily="34" charset="0"/>
                <a:cs typeface="Arial" panose="020B0604020202020204" pitchFamily="34" charset="0"/>
              </a:rPr>
              <a:t> </a:t>
            </a:r>
            <a:r>
              <a:rPr lang="en-US" sz="2800" err="1">
                <a:solidFill>
                  <a:schemeClr val="tx1"/>
                </a:solidFill>
                <a:latin typeface="Arial" panose="020B0604020202020204" pitchFamily="34" charset="0"/>
                <a:cs typeface="Arial" panose="020B0604020202020204" pitchFamily="34" charset="0"/>
              </a:rPr>
              <a:t>números</a:t>
            </a:r>
            <a:r>
              <a:rPr lang="en-US" sz="2800">
                <a:solidFill>
                  <a:schemeClr val="tx1"/>
                </a:solidFill>
                <a:latin typeface="Arial" panose="020B0604020202020204" pitchFamily="34" charset="0"/>
                <a:cs typeface="Arial" panose="020B0604020202020204" pitchFamily="34" charset="0"/>
              </a:rPr>
              <a:t> um </a:t>
            </a:r>
            <a:r>
              <a:rPr lang="en-US" sz="2800" err="1">
                <a:solidFill>
                  <a:schemeClr val="tx1"/>
                </a:solidFill>
                <a:latin typeface="Arial" panose="020B0604020202020204" pitchFamily="34" charset="0"/>
                <a:cs typeface="Arial" panose="020B0604020202020204" pitchFamily="34" charset="0"/>
              </a:rPr>
              <a:t>ao</a:t>
            </a:r>
            <a:r>
              <a:rPr lang="en-US" sz="2800">
                <a:solidFill>
                  <a:schemeClr val="tx1"/>
                </a:solidFill>
                <a:latin typeface="Arial" panose="020B0604020202020204" pitchFamily="34" charset="0"/>
                <a:cs typeface="Arial" panose="020B0604020202020204" pitchFamily="34" charset="0"/>
              </a:rPr>
              <a:t> </a:t>
            </a:r>
            <a:r>
              <a:rPr lang="en-US" sz="2800" err="1">
                <a:solidFill>
                  <a:schemeClr val="tx1"/>
                </a:solidFill>
                <a:latin typeface="Arial" panose="020B0604020202020204" pitchFamily="34" charset="0"/>
                <a:cs typeface="Arial" panose="020B0604020202020204" pitchFamily="34" charset="0"/>
              </a:rPr>
              <a:t>lado</a:t>
            </a:r>
            <a:r>
              <a:rPr lang="en-US" sz="2800">
                <a:solidFill>
                  <a:schemeClr val="tx1"/>
                </a:solidFill>
                <a:latin typeface="Arial" panose="020B0604020202020204" pitchFamily="34" charset="0"/>
                <a:cs typeface="Arial" panose="020B0604020202020204" pitchFamily="34" charset="0"/>
              </a:rPr>
              <a:t> do outro </a:t>
            </a:r>
            <a:r>
              <a:rPr lang="en-US" sz="2800" err="1">
                <a:solidFill>
                  <a:schemeClr val="tx1"/>
                </a:solidFill>
                <a:latin typeface="Arial" panose="020B0604020202020204" pitchFamily="34" charset="0"/>
                <a:cs typeface="Arial" panose="020B0604020202020204" pitchFamily="34" charset="0"/>
              </a:rPr>
              <a:t>sem</a:t>
            </a:r>
            <a:r>
              <a:rPr lang="en-US" sz="2800">
                <a:solidFill>
                  <a:schemeClr val="tx1"/>
                </a:solidFill>
                <a:latin typeface="Arial" panose="020B0604020202020204" pitchFamily="34" charset="0"/>
                <a:cs typeface="Arial" panose="020B0604020202020204" pitchFamily="34" charset="0"/>
              </a:rPr>
              <a:t> </a:t>
            </a:r>
            <a:r>
              <a:rPr lang="en-US" sz="2800" err="1">
                <a:solidFill>
                  <a:schemeClr val="tx1"/>
                </a:solidFill>
                <a:latin typeface="Arial" panose="020B0604020202020204" pitchFamily="34" charset="0"/>
                <a:cs typeface="Arial" panose="020B0604020202020204" pitchFamily="34" charset="0"/>
              </a:rPr>
              <a:t>nenhum</a:t>
            </a:r>
            <a:r>
              <a:rPr lang="en-US" sz="2800">
                <a:solidFill>
                  <a:schemeClr val="tx1"/>
                </a:solidFill>
                <a:latin typeface="Arial" panose="020B0604020202020204" pitchFamily="34" charset="0"/>
                <a:cs typeface="Arial" panose="020B0604020202020204" pitchFamily="34" charset="0"/>
              </a:rPr>
              <a:t> </a:t>
            </a:r>
            <a:r>
              <a:rPr lang="en-US" sz="2800" err="1">
                <a:solidFill>
                  <a:schemeClr val="tx1"/>
                </a:solidFill>
                <a:latin typeface="Arial" panose="020B0604020202020204" pitchFamily="34" charset="0"/>
                <a:cs typeface="Arial" panose="020B0604020202020204" pitchFamily="34" charset="0"/>
              </a:rPr>
              <a:t>operador</a:t>
            </a:r>
            <a:r>
              <a:rPr lang="en-US" sz="2800">
                <a:solidFill>
                  <a:schemeClr val="tx1"/>
                </a:solidFill>
                <a:latin typeface="Arial" panose="020B0604020202020204" pitchFamily="34" charset="0"/>
                <a:cs typeface="Arial" panose="020B0604020202020204" pitchFamily="34" charset="0"/>
              </a:rPr>
              <a:t> entre </a:t>
            </a:r>
            <a:r>
              <a:rPr lang="en-US" sz="2800" err="1">
                <a:solidFill>
                  <a:schemeClr val="tx1"/>
                </a:solidFill>
                <a:latin typeface="Arial" panose="020B0604020202020204" pitchFamily="34" charset="0"/>
                <a:cs typeface="Arial" panose="020B0604020202020204" pitchFamily="34" charset="0"/>
              </a:rPr>
              <a:t>eles</a:t>
            </a:r>
            <a:r>
              <a:rPr lang="en-US" sz="280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82598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265D1C-6AF9-4ABC-97CB-AC4C8EE21BB9}"/>
              </a:ext>
            </a:extLst>
          </p:cNvPr>
          <p:cNvSpPr>
            <a:spLocks noGrp="1"/>
          </p:cNvSpPr>
          <p:nvPr>
            <p:ph type="title"/>
          </p:nvPr>
        </p:nvSpPr>
        <p:spPr>
          <a:xfrm>
            <a:off x="1322363" y="-69545"/>
            <a:ext cx="9192210" cy="1450757"/>
          </a:xfrm>
        </p:spPr>
        <p:txBody>
          <a:bodyPr>
            <a:normAutofit/>
          </a:bodyPr>
          <a:lstStyle/>
          <a:p>
            <a:pPr algn="ctr"/>
            <a:r>
              <a:rPr lang="en-US" err="1">
                <a:solidFill>
                  <a:schemeClr val="tx1"/>
                </a:solidFill>
                <a:latin typeface="Arial" panose="020B0604020202020204" pitchFamily="34" charset="0"/>
                <a:cs typeface="Arial" panose="020B0604020202020204" pitchFamily="34" charset="0"/>
              </a:rPr>
              <a:t>Análise</a:t>
            </a:r>
            <a:r>
              <a:rPr lang="en-US">
                <a:solidFill>
                  <a:schemeClr val="tx1"/>
                </a:solidFill>
                <a:latin typeface="Arial" panose="020B0604020202020204" pitchFamily="34" charset="0"/>
                <a:cs typeface="Arial" panose="020B0604020202020204" pitchFamily="34" charset="0"/>
              </a:rPr>
              <a:t> </a:t>
            </a:r>
            <a:r>
              <a:rPr lang="en-US" err="1">
                <a:solidFill>
                  <a:schemeClr val="tx1"/>
                </a:solidFill>
                <a:latin typeface="Arial" panose="020B0604020202020204" pitchFamily="34" charset="0"/>
                <a:cs typeface="Arial" panose="020B0604020202020204" pitchFamily="34" charset="0"/>
              </a:rPr>
              <a:t>Sintática</a:t>
            </a:r>
            <a:endParaRPr lang="en-US">
              <a:solidFill>
                <a:schemeClr val="tx1"/>
              </a:solidFill>
              <a:latin typeface="Arial" panose="020B0604020202020204" pitchFamily="34" charset="0"/>
              <a:cs typeface="Arial" panose="020B0604020202020204" pitchFamily="34" charset="0"/>
            </a:endParaRPr>
          </a:p>
        </p:txBody>
      </p:sp>
      <p:pic>
        <p:nvPicPr>
          <p:cNvPr id="4" name="Picture 4" descr="A screenshot of a cell phone&#10;&#10;Description automatically generated">
            <a:extLst>
              <a:ext uri="{FF2B5EF4-FFF2-40B4-BE49-F238E27FC236}">
                <a16:creationId xmlns:a16="http://schemas.microsoft.com/office/drawing/2014/main" id="{A7F733DA-8AD6-4A6C-9828-CF8A109EADC2}"/>
              </a:ext>
            </a:extLst>
          </p:cNvPr>
          <p:cNvPicPr>
            <a:picLocks noChangeAspect="1"/>
          </p:cNvPicPr>
          <p:nvPr/>
        </p:nvPicPr>
        <p:blipFill>
          <a:blip r:embed="rId2"/>
          <a:stretch>
            <a:fillRect/>
          </a:stretch>
        </p:blipFill>
        <p:spPr>
          <a:xfrm>
            <a:off x="1031063" y="1851365"/>
            <a:ext cx="9771838" cy="4475801"/>
          </a:xfrm>
          <a:prstGeom prst="rect">
            <a:avLst/>
          </a:prstGeom>
        </p:spPr>
      </p:pic>
      <p:cxnSp>
        <p:nvCxnSpPr>
          <p:cNvPr id="7" name="Straight Connector 1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A23C9D-F38B-4F8A-A9E5-CCA182907E99}"/>
              </a:ext>
            </a:extLst>
          </p:cNvPr>
          <p:cNvSpPr>
            <a:spLocks noGrp="1"/>
          </p:cNvSpPr>
          <p:nvPr>
            <p:ph idx="1"/>
          </p:nvPr>
        </p:nvSpPr>
        <p:spPr>
          <a:xfrm>
            <a:off x="455145" y="1436914"/>
            <a:ext cx="3690257" cy="3670180"/>
          </a:xfrm>
        </p:spPr>
        <p:txBody>
          <a:bodyPr vert="horz" lIns="0" tIns="45720" rIns="0" bIns="45720" rtlCol="0">
            <a:normAutofit/>
          </a:bodyPr>
          <a:lstStyle/>
          <a:p>
            <a:pPr lvl="1">
              <a:buFont typeface="Arial" panose="020B0604020202020204" pitchFamily="34" charset="0"/>
              <a:buChar char="•"/>
            </a:pPr>
            <a:r>
              <a:rPr lang="en-US" sz="2000" err="1">
                <a:solidFill>
                  <a:schemeClr val="tx1"/>
                </a:solidFill>
                <a:latin typeface="Arial" panose="020B0604020202020204" pitchFamily="34" charset="0"/>
                <a:cs typeface="Arial" panose="020B0604020202020204" pitchFamily="34" charset="0"/>
              </a:rPr>
              <a:t>Erros</a:t>
            </a:r>
            <a:r>
              <a:rPr lang="en-US" sz="2000">
                <a:solidFill>
                  <a:schemeClr val="tx1"/>
                </a:solidFill>
                <a:latin typeface="Arial" panose="020B0604020202020204" pitchFamily="34" charset="0"/>
                <a:cs typeface="Arial" panose="020B0604020202020204" pitchFamily="34" charset="0"/>
              </a:rPr>
              <a:t> </a:t>
            </a:r>
            <a:r>
              <a:rPr lang="en-US" sz="2000" err="1">
                <a:solidFill>
                  <a:schemeClr val="tx1"/>
                </a:solidFill>
                <a:latin typeface="Arial" panose="020B0604020202020204" pitchFamily="34" charset="0"/>
                <a:cs typeface="Arial" panose="020B0604020202020204" pitchFamily="34" charset="0"/>
              </a:rPr>
              <a:t>Sintáticos</a:t>
            </a:r>
            <a:r>
              <a:rPr lang="en-US" sz="2000">
                <a:solidFill>
                  <a:schemeClr val="tx1"/>
                </a:solidFill>
                <a:latin typeface="Arial" panose="020B0604020202020204" pitchFamily="34" charset="0"/>
                <a:cs typeface="Arial" panose="020B0604020202020204" pitchFamily="34" charset="0"/>
              </a:rPr>
              <a:t>:</a:t>
            </a:r>
          </a:p>
          <a:p>
            <a:endParaRPr lang="en-US">
              <a:cs typeface="Calibri"/>
            </a:endParaRPr>
          </a:p>
        </p:txBody>
      </p:sp>
      <p:sp>
        <p:nvSpPr>
          <p:cNvPr id="8" name="Rectangle 1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93804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B09AB-A65B-4E48-87F3-FA935D088709}"/>
              </a:ext>
            </a:extLst>
          </p:cNvPr>
          <p:cNvSpPr>
            <a:spLocks noGrp="1"/>
          </p:cNvSpPr>
          <p:nvPr>
            <p:ph type="title"/>
          </p:nvPr>
        </p:nvSpPr>
        <p:spPr/>
        <p:txBody>
          <a:bodyPr>
            <a:normAutofit/>
          </a:bodyPr>
          <a:lstStyle/>
          <a:p>
            <a:pPr algn="ctr"/>
            <a:r>
              <a:rPr lang="en-US" err="1">
                <a:solidFill>
                  <a:schemeClr val="tx1"/>
                </a:solidFill>
                <a:latin typeface="Arial" panose="020B0604020202020204" pitchFamily="34" charset="0"/>
                <a:cs typeface="Arial" panose="020B0604020202020204" pitchFamily="34" charset="0"/>
              </a:rPr>
              <a:t>Análise</a:t>
            </a:r>
            <a:r>
              <a:rPr lang="en-US">
                <a:solidFill>
                  <a:schemeClr val="tx1"/>
                </a:solidFill>
                <a:latin typeface="Arial" panose="020B0604020202020204" pitchFamily="34" charset="0"/>
                <a:cs typeface="Arial" panose="020B0604020202020204" pitchFamily="34" charset="0"/>
              </a:rPr>
              <a:t> </a:t>
            </a:r>
            <a:r>
              <a:rPr lang="en-US" err="1">
                <a:solidFill>
                  <a:schemeClr val="tx1"/>
                </a:solidFill>
                <a:latin typeface="Arial" panose="020B0604020202020204" pitchFamily="34" charset="0"/>
                <a:cs typeface="Arial" panose="020B0604020202020204" pitchFamily="34" charset="0"/>
              </a:rPr>
              <a:t>Sintática</a:t>
            </a:r>
            <a:endParaRPr lang="en-US">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7BECAF7-BE9C-4DCD-AD3C-ABF86902836A}"/>
              </a:ext>
            </a:extLst>
          </p:cNvPr>
          <p:cNvSpPr>
            <a:spLocks noGrp="1"/>
          </p:cNvSpPr>
          <p:nvPr>
            <p:ph idx="1"/>
          </p:nvPr>
        </p:nvSpPr>
        <p:spPr/>
        <p:txBody>
          <a:bodyPr vert="horz" lIns="0" tIns="45720" rIns="0" bIns="45720" rtlCol="0" anchor="t">
            <a:normAutofit/>
          </a:bodyPr>
          <a:lstStyle/>
          <a:p>
            <a:pPr marL="383540" lvl="1">
              <a:buFont typeface="Arial" panose="020B0604020202020204" pitchFamily="34" charset="0"/>
              <a:buChar char="•"/>
            </a:pPr>
            <a:r>
              <a:rPr lang="en-US" sz="2400" err="1">
                <a:solidFill>
                  <a:schemeClr val="tx1"/>
                </a:solidFill>
                <a:latin typeface="Arial"/>
                <a:cs typeface="Arial"/>
              </a:rPr>
              <a:t>Análise</a:t>
            </a:r>
            <a:r>
              <a:rPr lang="en-US" sz="2400">
                <a:solidFill>
                  <a:schemeClr val="tx1"/>
                </a:solidFill>
                <a:latin typeface="Arial"/>
                <a:cs typeface="Arial"/>
              </a:rPr>
              <a:t> </a:t>
            </a:r>
            <a:r>
              <a:rPr lang="en-US" sz="2400" err="1">
                <a:solidFill>
                  <a:schemeClr val="tx1"/>
                </a:solidFill>
                <a:latin typeface="Arial"/>
                <a:cs typeface="Arial"/>
              </a:rPr>
              <a:t>Sintática</a:t>
            </a:r>
            <a:r>
              <a:rPr lang="en-US" sz="2400">
                <a:solidFill>
                  <a:schemeClr val="tx1"/>
                </a:solidFill>
                <a:latin typeface="Arial"/>
                <a:cs typeface="Arial"/>
              </a:rPr>
              <a:t> </a:t>
            </a:r>
            <a:r>
              <a:rPr lang="en-US" sz="2400" err="1">
                <a:solidFill>
                  <a:schemeClr val="tx1"/>
                </a:solidFill>
                <a:latin typeface="Arial"/>
                <a:cs typeface="Arial"/>
              </a:rPr>
              <a:t>Ascendente</a:t>
            </a:r>
            <a:r>
              <a:rPr lang="en-US" sz="2400">
                <a:solidFill>
                  <a:schemeClr val="tx1"/>
                </a:solidFill>
                <a:latin typeface="Arial"/>
                <a:cs typeface="Arial"/>
              </a:rPr>
              <a:t>:</a:t>
            </a:r>
            <a:endParaRPr lang="en-US">
              <a:solidFill>
                <a:schemeClr val="tx1"/>
              </a:solidFill>
              <a:latin typeface="Arial"/>
              <a:cs typeface="Arial"/>
            </a:endParaRPr>
          </a:p>
          <a:p>
            <a:pPr marL="383540" lvl="1">
              <a:buFont typeface="Arial" panose="020B0604020202020204" pitchFamily="34" charset="0"/>
              <a:buChar char="•"/>
            </a:pPr>
            <a:r>
              <a:rPr lang="en-US" sz="2400" err="1">
                <a:solidFill>
                  <a:schemeClr val="tx1"/>
                </a:solidFill>
                <a:latin typeface="Arial"/>
                <a:cs typeface="Arial"/>
              </a:rPr>
              <a:t>Vai</a:t>
            </a:r>
            <a:r>
              <a:rPr lang="en-US" sz="2400">
                <a:solidFill>
                  <a:schemeClr val="tx1"/>
                </a:solidFill>
                <a:latin typeface="Arial"/>
                <a:cs typeface="Arial"/>
              </a:rPr>
              <a:t> dos </a:t>
            </a:r>
            <a:r>
              <a:rPr lang="en-US" sz="2400" err="1">
                <a:solidFill>
                  <a:schemeClr val="tx1"/>
                </a:solidFill>
                <a:latin typeface="Arial"/>
                <a:cs typeface="Arial"/>
              </a:rPr>
              <a:t>símbolos</a:t>
            </a:r>
            <a:r>
              <a:rPr lang="en-US" sz="2400">
                <a:solidFill>
                  <a:schemeClr val="tx1"/>
                </a:solidFill>
                <a:latin typeface="Arial"/>
                <a:cs typeface="Arial"/>
              </a:rPr>
              <a:t> </a:t>
            </a:r>
            <a:r>
              <a:rPr lang="en-US" sz="2400" err="1">
                <a:solidFill>
                  <a:schemeClr val="tx1"/>
                </a:solidFill>
                <a:latin typeface="Arial"/>
                <a:cs typeface="Arial"/>
              </a:rPr>
              <a:t>terminais</a:t>
            </a:r>
            <a:r>
              <a:rPr lang="en-US" sz="2400">
                <a:solidFill>
                  <a:schemeClr val="tx1"/>
                </a:solidFill>
                <a:latin typeface="Arial"/>
                <a:cs typeface="Arial"/>
              </a:rPr>
              <a:t> </a:t>
            </a:r>
            <a:r>
              <a:rPr lang="en-US" sz="2400" err="1">
                <a:solidFill>
                  <a:schemeClr val="tx1"/>
                </a:solidFill>
                <a:latin typeface="Arial"/>
                <a:cs typeface="Arial"/>
              </a:rPr>
              <a:t>em</a:t>
            </a:r>
            <a:r>
              <a:rPr lang="en-US" sz="2400">
                <a:solidFill>
                  <a:schemeClr val="tx1"/>
                </a:solidFill>
                <a:latin typeface="Arial"/>
                <a:cs typeface="Arial"/>
              </a:rPr>
              <a:t> </a:t>
            </a:r>
            <a:r>
              <a:rPr lang="en-US" sz="2400" err="1">
                <a:solidFill>
                  <a:schemeClr val="tx1"/>
                </a:solidFill>
                <a:latin typeface="Arial"/>
                <a:cs typeface="Arial"/>
              </a:rPr>
              <a:t>direção</a:t>
            </a:r>
            <a:r>
              <a:rPr lang="en-US" sz="2400">
                <a:solidFill>
                  <a:schemeClr val="tx1"/>
                </a:solidFill>
                <a:latin typeface="Arial"/>
                <a:cs typeface="Arial"/>
              </a:rPr>
              <a:t> </a:t>
            </a:r>
            <a:r>
              <a:rPr lang="en-US" sz="2400" err="1">
                <a:solidFill>
                  <a:schemeClr val="tx1"/>
                </a:solidFill>
                <a:latin typeface="Arial"/>
                <a:cs typeface="Arial"/>
              </a:rPr>
              <a:t>ao</a:t>
            </a:r>
            <a:r>
              <a:rPr lang="en-US" sz="2400">
                <a:solidFill>
                  <a:schemeClr val="tx1"/>
                </a:solidFill>
                <a:latin typeface="Arial"/>
                <a:cs typeface="Arial"/>
              </a:rPr>
              <a:t> </a:t>
            </a:r>
            <a:r>
              <a:rPr lang="en-US" sz="2400" err="1">
                <a:solidFill>
                  <a:schemeClr val="tx1"/>
                </a:solidFill>
                <a:latin typeface="Arial"/>
                <a:cs typeface="Arial"/>
              </a:rPr>
              <a:t>símbolo</a:t>
            </a:r>
            <a:r>
              <a:rPr lang="en-US" sz="2400">
                <a:solidFill>
                  <a:schemeClr val="tx1"/>
                </a:solidFill>
                <a:latin typeface="Arial"/>
                <a:cs typeface="Arial"/>
              </a:rPr>
              <a:t> </a:t>
            </a:r>
            <a:r>
              <a:rPr lang="en-US" sz="2400" err="1">
                <a:solidFill>
                  <a:schemeClr val="tx1"/>
                </a:solidFill>
                <a:latin typeface="Arial"/>
                <a:cs typeface="Arial"/>
              </a:rPr>
              <a:t>inicial</a:t>
            </a:r>
            <a:r>
              <a:rPr lang="en-US" sz="2400">
                <a:solidFill>
                  <a:schemeClr val="tx1"/>
                </a:solidFill>
                <a:latin typeface="Arial"/>
                <a:cs typeface="Arial"/>
              </a:rPr>
              <a:t> da </a:t>
            </a:r>
            <a:r>
              <a:rPr lang="en-US" sz="2400" err="1">
                <a:solidFill>
                  <a:schemeClr val="tx1"/>
                </a:solidFill>
                <a:latin typeface="Arial"/>
                <a:cs typeface="Arial"/>
              </a:rPr>
              <a:t>gramática</a:t>
            </a:r>
            <a:endParaRPr lang="en-US" sz="2400">
              <a:solidFill>
                <a:schemeClr val="tx1"/>
              </a:solidFill>
              <a:latin typeface="Arial"/>
              <a:cs typeface="Arial"/>
            </a:endParaRPr>
          </a:p>
          <a:p>
            <a:pPr marL="383540" lvl="1">
              <a:buFont typeface="Arial" panose="020B0604020202020204" pitchFamily="34" charset="0"/>
              <a:buChar char="•"/>
            </a:pPr>
            <a:r>
              <a:rPr lang="en-US" sz="2400" err="1">
                <a:solidFill>
                  <a:schemeClr val="tx1"/>
                </a:solidFill>
                <a:latin typeface="Arial"/>
                <a:cs typeface="Arial"/>
              </a:rPr>
              <a:t>Processo</a:t>
            </a:r>
            <a:r>
              <a:rPr lang="en-US" sz="2400">
                <a:solidFill>
                  <a:schemeClr val="tx1"/>
                </a:solidFill>
                <a:latin typeface="Arial"/>
                <a:cs typeface="Arial"/>
              </a:rPr>
              <a:t> de </a:t>
            </a:r>
            <a:r>
              <a:rPr lang="en-US" sz="2400" err="1">
                <a:solidFill>
                  <a:schemeClr val="tx1"/>
                </a:solidFill>
                <a:latin typeface="Arial"/>
                <a:cs typeface="Arial"/>
              </a:rPr>
              <a:t>derivação</a:t>
            </a:r>
            <a:r>
              <a:rPr lang="en-US" sz="2400">
                <a:solidFill>
                  <a:schemeClr val="tx1"/>
                </a:solidFill>
                <a:latin typeface="Arial"/>
                <a:cs typeface="Arial"/>
              </a:rPr>
              <a:t> </a:t>
            </a:r>
            <a:r>
              <a:rPr lang="en-US" sz="2400" err="1">
                <a:solidFill>
                  <a:schemeClr val="tx1"/>
                </a:solidFill>
                <a:latin typeface="Arial"/>
                <a:cs typeface="Arial"/>
              </a:rPr>
              <a:t>mais</a:t>
            </a:r>
            <a:r>
              <a:rPr lang="en-US" sz="2400">
                <a:solidFill>
                  <a:schemeClr val="tx1"/>
                </a:solidFill>
                <a:latin typeface="Arial"/>
                <a:cs typeface="Arial"/>
              </a:rPr>
              <a:t> à </a:t>
            </a:r>
            <a:r>
              <a:rPr lang="en-US" sz="2400" err="1">
                <a:solidFill>
                  <a:schemeClr val="tx1"/>
                </a:solidFill>
                <a:latin typeface="Arial"/>
                <a:cs typeface="Arial"/>
              </a:rPr>
              <a:t>direita</a:t>
            </a:r>
            <a:endParaRPr lang="en-US" sz="2400">
              <a:solidFill>
                <a:schemeClr val="tx1"/>
              </a:solidFill>
              <a:latin typeface="Arial"/>
              <a:cs typeface="Arial"/>
            </a:endParaRPr>
          </a:p>
          <a:p>
            <a:pPr marL="383540" lvl="1">
              <a:buFont typeface="Arial" panose="020B0604020202020204" pitchFamily="34" charset="0"/>
              <a:buChar char="•"/>
            </a:pPr>
            <a:r>
              <a:rPr lang="en-US" sz="2400">
                <a:solidFill>
                  <a:schemeClr val="tx1"/>
                </a:solidFill>
                <a:latin typeface="Arial"/>
                <a:cs typeface="Arial"/>
              </a:rPr>
              <a:t>O </a:t>
            </a:r>
            <a:r>
              <a:rPr lang="en-US" sz="2400" err="1">
                <a:solidFill>
                  <a:schemeClr val="tx1"/>
                </a:solidFill>
                <a:latin typeface="Arial"/>
                <a:cs typeface="Arial"/>
              </a:rPr>
              <a:t>processo</a:t>
            </a:r>
            <a:r>
              <a:rPr lang="en-US" sz="2400">
                <a:solidFill>
                  <a:schemeClr val="tx1"/>
                </a:solidFill>
                <a:latin typeface="Arial"/>
                <a:cs typeface="Arial"/>
              </a:rPr>
              <a:t> de </a:t>
            </a:r>
            <a:r>
              <a:rPr lang="en-US" sz="2400" err="1">
                <a:solidFill>
                  <a:schemeClr val="tx1"/>
                </a:solidFill>
                <a:latin typeface="Arial"/>
                <a:cs typeface="Arial"/>
              </a:rPr>
              <a:t>ASa</a:t>
            </a:r>
            <a:r>
              <a:rPr lang="en-US" sz="2400">
                <a:solidFill>
                  <a:schemeClr val="tx1"/>
                </a:solidFill>
                <a:latin typeface="Arial"/>
                <a:cs typeface="Arial"/>
              </a:rPr>
              <a:t> (</a:t>
            </a:r>
            <a:r>
              <a:rPr lang="en-US" sz="2400" err="1">
                <a:solidFill>
                  <a:schemeClr val="tx1"/>
                </a:solidFill>
                <a:latin typeface="Arial"/>
                <a:ea typeface="+mn-lt"/>
                <a:cs typeface="Arial"/>
              </a:rPr>
              <a:t>Análise</a:t>
            </a:r>
            <a:r>
              <a:rPr lang="en-US" sz="2400">
                <a:solidFill>
                  <a:schemeClr val="tx1"/>
                </a:solidFill>
                <a:latin typeface="Arial"/>
                <a:ea typeface="+mn-lt"/>
                <a:cs typeface="Arial"/>
              </a:rPr>
              <a:t> </a:t>
            </a:r>
            <a:r>
              <a:rPr lang="en-US" sz="2400" err="1">
                <a:solidFill>
                  <a:schemeClr val="tx1"/>
                </a:solidFill>
                <a:latin typeface="Arial"/>
                <a:ea typeface="+mn-lt"/>
                <a:cs typeface="Arial"/>
              </a:rPr>
              <a:t>Sintática</a:t>
            </a:r>
            <a:r>
              <a:rPr lang="en-US" sz="2400">
                <a:solidFill>
                  <a:schemeClr val="tx1"/>
                </a:solidFill>
                <a:latin typeface="Arial"/>
                <a:ea typeface="+mn-lt"/>
                <a:cs typeface="Arial"/>
              </a:rPr>
              <a:t> </a:t>
            </a:r>
            <a:r>
              <a:rPr lang="en-US" sz="2400" err="1">
                <a:solidFill>
                  <a:schemeClr val="tx1"/>
                </a:solidFill>
                <a:latin typeface="Arial"/>
                <a:ea typeface="+mn-lt"/>
                <a:cs typeface="Arial"/>
              </a:rPr>
              <a:t>Ascendente</a:t>
            </a:r>
            <a:r>
              <a:rPr lang="en-US" sz="2400">
                <a:solidFill>
                  <a:schemeClr val="tx1"/>
                </a:solidFill>
                <a:latin typeface="Arial"/>
                <a:ea typeface="+mn-lt"/>
                <a:cs typeface="Arial"/>
              </a:rPr>
              <a:t>) </a:t>
            </a:r>
            <a:r>
              <a:rPr lang="en-US" sz="2400" err="1">
                <a:solidFill>
                  <a:schemeClr val="tx1"/>
                </a:solidFill>
                <a:latin typeface="Arial"/>
                <a:ea typeface="+mn-lt"/>
                <a:cs typeface="Arial"/>
              </a:rPr>
              <a:t>pode</a:t>
            </a:r>
            <a:r>
              <a:rPr lang="en-US" sz="2400">
                <a:solidFill>
                  <a:schemeClr val="tx1"/>
                </a:solidFill>
                <a:latin typeface="Arial"/>
                <a:ea typeface="+mn-lt"/>
                <a:cs typeface="Arial"/>
              </a:rPr>
              <a:t> ser </a:t>
            </a:r>
            <a:r>
              <a:rPr lang="en-US" sz="2400" err="1">
                <a:solidFill>
                  <a:schemeClr val="tx1"/>
                </a:solidFill>
                <a:latin typeface="Arial"/>
                <a:ea typeface="+mn-lt"/>
                <a:cs typeface="Arial"/>
              </a:rPr>
              <a:t>encarado</a:t>
            </a:r>
            <a:r>
              <a:rPr lang="en-US" sz="2400">
                <a:solidFill>
                  <a:schemeClr val="tx1"/>
                </a:solidFill>
                <a:latin typeface="Arial"/>
                <a:ea typeface="+mn-lt"/>
                <a:cs typeface="Arial"/>
              </a:rPr>
              <a:t> </a:t>
            </a:r>
            <a:r>
              <a:rPr lang="en-US" sz="2400" err="1">
                <a:solidFill>
                  <a:schemeClr val="tx1"/>
                </a:solidFill>
                <a:latin typeface="Arial"/>
                <a:ea typeface="+mn-lt"/>
                <a:cs typeface="Arial"/>
              </a:rPr>
              <a:t>como</a:t>
            </a:r>
            <a:r>
              <a:rPr lang="en-US" sz="2400">
                <a:solidFill>
                  <a:schemeClr val="tx1"/>
                </a:solidFill>
                <a:latin typeface="Arial"/>
                <a:ea typeface="+mn-lt"/>
                <a:cs typeface="Arial"/>
              </a:rPr>
              <a:t> um </a:t>
            </a:r>
            <a:r>
              <a:rPr lang="en-US" sz="2400" err="1">
                <a:solidFill>
                  <a:schemeClr val="tx1"/>
                </a:solidFill>
                <a:latin typeface="Arial"/>
                <a:ea typeface="+mn-lt"/>
                <a:cs typeface="Arial"/>
              </a:rPr>
              <a:t>processo</a:t>
            </a:r>
            <a:r>
              <a:rPr lang="en-US" sz="2400">
                <a:solidFill>
                  <a:schemeClr val="tx1"/>
                </a:solidFill>
                <a:latin typeface="Arial"/>
                <a:ea typeface="+mn-lt"/>
                <a:cs typeface="Arial"/>
              </a:rPr>
              <a:t> de "</a:t>
            </a:r>
            <a:r>
              <a:rPr lang="en-US" sz="2400" err="1">
                <a:solidFill>
                  <a:schemeClr val="tx1"/>
                </a:solidFill>
                <a:latin typeface="Arial"/>
                <a:ea typeface="+mn-lt"/>
                <a:cs typeface="Arial"/>
              </a:rPr>
              <a:t>reduzir</a:t>
            </a:r>
            <a:r>
              <a:rPr lang="en-US" sz="2400">
                <a:solidFill>
                  <a:schemeClr val="tx1"/>
                </a:solidFill>
                <a:latin typeface="Arial"/>
                <a:ea typeface="+mn-lt"/>
                <a:cs typeface="Arial"/>
              </a:rPr>
              <a:t>" </a:t>
            </a:r>
            <a:r>
              <a:rPr lang="en-US" sz="2400" err="1">
                <a:solidFill>
                  <a:schemeClr val="tx1"/>
                </a:solidFill>
                <a:latin typeface="Arial"/>
                <a:ea typeface="+mn-lt"/>
                <a:cs typeface="Arial"/>
              </a:rPr>
              <a:t>uma</a:t>
            </a:r>
            <a:r>
              <a:rPr lang="en-US" sz="2400">
                <a:solidFill>
                  <a:schemeClr val="tx1"/>
                </a:solidFill>
                <a:latin typeface="Arial"/>
                <a:ea typeface="+mn-lt"/>
                <a:cs typeface="Arial"/>
              </a:rPr>
              <a:t> </a:t>
            </a:r>
            <a:r>
              <a:rPr lang="en-US" sz="2400" err="1">
                <a:solidFill>
                  <a:schemeClr val="tx1"/>
                </a:solidFill>
                <a:latin typeface="Arial"/>
                <a:ea typeface="+mn-lt"/>
                <a:cs typeface="Arial"/>
              </a:rPr>
              <a:t>cadeia</a:t>
            </a:r>
            <a:r>
              <a:rPr lang="en-US" sz="2400">
                <a:solidFill>
                  <a:schemeClr val="tx1"/>
                </a:solidFill>
                <a:latin typeface="Arial"/>
                <a:ea typeface="+mn-lt"/>
                <a:cs typeface="Arial"/>
              </a:rPr>
              <a:t> </a:t>
            </a:r>
            <a:r>
              <a:rPr lang="en-US" sz="2400" b="1">
                <a:solidFill>
                  <a:schemeClr val="tx1"/>
                </a:solidFill>
                <a:latin typeface="Arial"/>
                <a:ea typeface="+mn-lt"/>
                <a:cs typeface="Arial"/>
              </a:rPr>
              <a:t>w</a:t>
            </a:r>
            <a:r>
              <a:rPr lang="en-US" sz="2400">
                <a:solidFill>
                  <a:schemeClr val="tx1"/>
                </a:solidFill>
                <a:latin typeface="Arial"/>
                <a:ea typeface="+mn-lt"/>
                <a:cs typeface="Arial"/>
              </a:rPr>
              <a:t> para o </a:t>
            </a:r>
            <a:r>
              <a:rPr lang="en-US" sz="2400" err="1">
                <a:solidFill>
                  <a:schemeClr val="tx1"/>
                </a:solidFill>
                <a:latin typeface="Arial"/>
                <a:ea typeface="+mn-lt"/>
                <a:cs typeface="Arial"/>
              </a:rPr>
              <a:t>símbolo</a:t>
            </a:r>
            <a:r>
              <a:rPr lang="en-US" sz="2400">
                <a:solidFill>
                  <a:schemeClr val="tx1"/>
                </a:solidFill>
                <a:latin typeface="Arial"/>
                <a:ea typeface="+mn-lt"/>
                <a:cs typeface="Arial"/>
              </a:rPr>
              <a:t> </a:t>
            </a:r>
            <a:r>
              <a:rPr lang="en-US" sz="2400" err="1">
                <a:solidFill>
                  <a:schemeClr val="tx1"/>
                </a:solidFill>
                <a:latin typeface="Arial"/>
                <a:ea typeface="+mn-lt"/>
                <a:cs typeface="Arial"/>
              </a:rPr>
              <a:t>inicial</a:t>
            </a:r>
            <a:r>
              <a:rPr lang="en-US" sz="2400">
                <a:solidFill>
                  <a:schemeClr val="tx1"/>
                </a:solidFill>
                <a:latin typeface="Arial"/>
                <a:ea typeface="+mn-lt"/>
                <a:cs typeface="Arial"/>
              </a:rPr>
              <a:t> da </a:t>
            </a:r>
            <a:r>
              <a:rPr lang="en-US" sz="2400" err="1">
                <a:solidFill>
                  <a:schemeClr val="tx1"/>
                </a:solidFill>
                <a:latin typeface="Arial"/>
                <a:ea typeface="+mn-lt"/>
                <a:cs typeface="Arial"/>
              </a:rPr>
              <a:t>gramática</a:t>
            </a:r>
            <a:endParaRPr lang="en-US" sz="2400">
              <a:solidFill>
                <a:schemeClr val="tx1"/>
              </a:solidFill>
              <a:latin typeface="Arial"/>
              <a:ea typeface="+mn-lt"/>
              <a:cs typeface="Arial"/>
            </a:endParaRPr>
          </a:p>
          <a:p>
            <a:pPr marL="383540" lvl="1">
              <a:buFont typeface="Arial" panose="020B0604020202020204" pitchFamily="34" charset="0"/>
              <a:buChar char="•"/>
            </a:pPr>
            <a:r>
              <a:rPr lang="en-US" sz="2400" err="1">
                <a:solidFill>
                  <a:schemeClr val="tx1"/>
                </a:solidFill>
                <a:latin typeface="Arial"/>
                <a:cs typeface="Arial"/>
              </a:rPr>
              <a:t>Redução</a:t>
            </a:r>
            <a:r>
              <a:rPr lang="en-US" sz="2400">
                <a:solidFill>
                  <a:schemeClr val="tx1"/>
                </a:solidFill>
                <a:latin typeface="Arial"/>
                <a:cs typeface="Arial"/>
              </a:rPr>
              <a:t>:</a:t>
            </a:r>
          </a:p>
          <a:p>
            <a:pPr marL="566420" lvl="2">
              <a:buFont typeface="Arial" panose="020B0604020202020204" pitchFamily="34" charset="0"/>
              <a:buChar char="•"/>
            </a:pPr>
            <a:r>
              <a:rPr lang="en-US" sz="2000" err="1">
                <a:solidFill>
                  <a:schemeClr val="tx1"/>
                </a:solidFill>
                <a:latin typeface="Arial"/>
                <a:cs typeface="Arial"/>
              </a:rPr>
              <a:t>Operação</a:t>
            </a:r>
            <a:r>
              <a:rPr lang="en-US" sz="2000">
                <a:solidFill>
                  <a:schemeClr val="tx1"/>
                </a:solidFill>
                <a:latin typeface="Arial"/>
                <a:cs typeface="Arial"/>
              </a:rPr>
              <a:t> de </a:t>
            </a:r>
            <a:r>
              <a:rPr lang="en-US" sz="2000" err="1">
                <a:solidFill>
                  <a:schemeClr val="tx1"/>
                </a:solidFill>
                <a:latin typeface="Arial"/>
                <a:cs typeface="Arial"/>
              </a:rPr>
              <a:t>substituição</a:t>
            </a:r>
            <a:r>
              <a:rPr lang="en-US" sz="2000">
                <a:solidFill>
                  <a:schemeClr val="tx1"/>
                </a:solidFill>
                <a:latin typeface="Arial"/>
                <a:cs typeface="Arial"/>
              </a:rPr>
              <a:t> do </a:t>
            </a:r>
            <a:r>
              <a:rPr lang="en-US" sz="2000" err="1">
                <a:solidFill>
                  <a:schemeClr val="tx1"/>
                </a:solidFill>
                <a:latin typeface="Arial"/>
                <a:cs typeface="Arial"/>
              </a:rPr>
              <a:t>lado</a:t>
            </a:r>
            <a:r>
              <a:rPr lang="en-US" sz="2000">
                <a:solidFill>
                  <a:schemeClr val="tx1"/>
                </a:solidFill>
                <a:latin typeface="Arial"/>
                <a:cs typeface="Arial"/>
              </a:rPr>
              <a:t> </a:t>
            </a:r>
            <a:r>
              <a:rPr lang="en-US" sz="2000" err="1">
                <a:solidFill>
                  <a:schemeClr val="tx1"/>
                </a:solidFill>
                <a:latin typeface="Arial"/>
                <a:cs typeface="Arial"/>
              </a:rPr>
              <a:t>direito</a:t>
            </a:r>
            <a:r>
              <a:rPr lang="en-US" sz="2000">
                <a:solidFill>
                  <a:schemeClr val="tx1"/>
                </a:solidFill>
                <a:latin typeface="Arial"/>
                <a:cs typeface="Arial"/>
              </a:rPr>
              <a:t> de </a:t>
            </a:r>
            <a:r>
              <a:rPr lang="en-US" sz="2000" err="1">
                <a:solidFill>
                  <a:schemeClr val="tx1"/>
                </a:solidFill>
                <a:latin typeface="Arial"/>
                <a:cs typeface="Arial"/>
              </a:rPr>
              <a:t>uma</a:t>
            </a:r>
            <a:r>
              <a:rPr lang="en-US" sz="2000">
                <a:solidFill>
                  <a:schemeClr val="tx1"/>
                </a:solidFill>
                <a:latin typeface="Arial"/>
                <a:cs typeface="Arial"/>
              </a:rPr>
              <a:t> </a:t>
            </a:r>
            <a:r>
              <a:rPr lang="en-US" sz="2000" err="1">
                <a:solidFill>
                  <a:schemeClr val="tx1"/>
                </a:solidFill>
                <a:latin typeface="Arial"/>
                <a:cs typeface="Arial"/>
              </a:rPr>
              <a:t>produção</a:t>
            </a:r>
            <a:r>
              <a:rPr lang="en-US" sz="2000">
                <a:solidFill>
                  <a:schemeClr val="tx1"/>
                </a:solidFill>
                <a:latin typeface="Arial"/>
                <a:cs typeface="Arial"/>
              </a:rPr>
              <a:t> </a:t>
            </a:r>
            <a:r>
              <a:rPr lang="en-US" sz="2000" err="1">
                <a:solidFill>
                  <a:schemeClr val="tx1"/>
                </a:solidFill>
                <a:latin typeface="Arial"/>
                <a:cs typeface="Arial"/>
              </a:rPr>
              <a:t>pelo</a:t>
            </a:r>
            <a:r>
              <a:rPr lang="en-US" sz="2000">
                <a:solidFill>
                  <a:schemeClr val="tx1"/>
                </a:solidFill>
                <a:latin typeface="Arial"/>
                <a:cs typeface="Arial"/>
              </a:rPr>
              <a:t> </a:t>
            </a:r>
            <a:r>
              <a:rPr lang="en-US" sz="2000" err="1">
                <a:solidFill>
                  <a:schemeClr val="tx1"/>
                </a:solidFill>
                <a:latin typeface="Arial"/>
                <a:cs typeface="Arial"/>
              </a:rPr>
              <a:t>não</a:t>
            </a:r>
            <a:r>
              <a:rPr lang="en-US" sz="2000">
                <a:solidFill>
                  <a:schemeClr val="tx1"/>
                </a:solidFill>
                <a:latin typeface="Arial"/>
                <a:cs typeface="Arial"/>
              </a:rPr>
              <a:t> terminal </a:t>
            </a:r>
            <a:r>
              <a:rPr lang="en-US" sz="2000" err="1">
                <a:solidFill>
                  <a:schemeClr val="tx1"/>
                </a:solidFill>
                <a:latin typeface="Arial"/>
                <a:cs typeface="Arial"/>
              </a:rPr>
              <a:t>correspondente</a:t>
            </a:r>
            <a:r>
              <a:rPr lang="en-US" sz="2000">
                <a:solidFill>
                  <a:schemeClr val="tx1"/>
                </a:solidFill>
                <a:latin typeface="Arial"/>
                <a:cs typeface="Arial"/>
              </a:rPr>
              <a:t> do </a:t>
            </a:r>
            <a:r>
              <a:rPr lang="en-US" sz="2000" err="1">
                <a:solidFill>
                  <a:schemeClr val="tx1"/>
                </a:solidFill>
                <a:latin typeface="Arial"/>
                <a:cs typeface="Arial"/>
              </a:rPr>
              <a:t>lado</a:t>
            </a:r>
            <a:r>
              <a:rPr lang="en-US" sz="2000">
                <a:solidFill>
                  <a:schemeClr val="tx1"/>
                </a:solidFill>
                <a:latin typeface="Arial"/>
                <a:cs typeface="Arial"/>
              </a:rPr>
              <a:t> </a:t>
            </a:r>
            <a:r>
              <a:rPr lang="en-US" sz="2000" err="1">
                <a:solidFill>
                  <a:schemeClr val="tx1"/>
                </a:solidFill>
                <a:latin typeface="Arial"/>
                <a:cs typeface="Arial"/>
              </a:rPr>
              <a:t>esquerdo</a:t>
            </a:r>
            <a:endParaRPr lang="en-US" sz="2000">
              <a:solidFill>
                <a:schemeClr val="tx1"/>
              </a:solidFill>
              <a:latin typeface="Arial"/>
              <a:cs typeface="Arial"/>
            </a:endParaRPr>
          </a:p>
          <a:p>
            <a:pPr marL="566420" lvl="2">
              <a:buFont typeface="Arial" panose="020B0604020202020204" pitchFamily="34" charset="0"/>
              <a:buChar char="•"/>
            </a:pPr>
            <a:r>
              <a:rPr lang="en-US" sz="2000">
                <a:solidFill>
                  <a:schemeClr val="tx1"/>
                </a:solidFill>
                <a:latin typeface="Arial"/>
                <a:cs typeface="Arial"/>
              </a:rPr>
              <a:t>Para a </a:t>
            </a:r>
            <a:r>
              <a:rPr lang="en-US" sz="2000" err="1">
                <a:solidFill>
                  <a:schemeClr val="tx1"/>
                </a:solidFill>
                <a:latin typeface="Arial"/>
                <a:cs typeface="Arial"/>
              </a:rPr>
              <a:t>regra</a:t>
            </a:r>
            <a:r>
              <a:rPr lang="en-US" sz="2000">
                <a:solidFill>
                  <a:schemeClr val="tx1"/>
                </a:solidFill>
                <a:latin typeface="Arial"/>
                <a:cs typeface="Arial"/>
              </a:rPr>
              <a:t> A -&gt;  a * a  </a:t>
            </a:r>
            <a:r>
              <a:rPr lang="en-US" sz="2000" err="1">
                <a:solidFill>
                  <a:schemeClr val="tx1"/>
                </a:solidFill>
                <a:latin typeface="Arial"/>
                <a:cs typeface="Arial"/>
              </a:rPr>
              <a:t>pode</a:t>
            </a:r>
            <a:r>
              <a:rPr lang="en-US" sz="2000">
                <a:solidFill>
                  <a:schemeClr val="tx1"/>
                </a:solidFill>
                <a:latin typeface="Arial"/>
                <a:cs typeface="Arial"/>
              </a:rPr>
              <a:t> ser </a:t>
            </a:r>
            <a:r>
              <a:rPr lang="en-US" sz="2000" err="1">
                <a:solidFill>
                  <a:schemeClr val="tx1"/>
                </a:solidFill>
                <a:latin typeface="Arial"/>
                <a:cs typeface="Arial"/>
              </a:rPr>
              <a:t>reduzido</a:t>
            </a:r>
            <a:r>
              <a:rPr lang="en-US" sz="2000">
                <a:solidFill>
                  <a:schemeClr val="tx1"/>
                </a:solidFill>
                <a:latin typeface="Arial"/>
                <a:cs typeface="Arial"/>
              </a:rPr>
              <a:t> </a:t>
            </a:r>
            <a:r>
              <a:rPr lang="en-US" sz="2000" err="1">
                <a:solidFill>
                  <a:schemeClr val="tx1"/>
                </a:solidFill>
                <a:latin typeface="Arial"/>
                <a:cs typeface="Arial"/>
              </a:rPr>
              <a:t>em</a:t>
            </a:r>
            <a:r>
              <a:rPr lang="en-US" sz="2000">
                <a:solidFill>
                  <a:schemeClr val="tx1"/>
                </a:solidFill>
                <a:latin typeface="Arial"/>
                <a:cs typeface="Arial"/>
              </a:rPr>
              <a:t> A</a:t>
            </a:r>
          </a:p>
        </p:txBody>
      </p:sp>
    </p:spTree>
    <p:extLst>
      <p:ext uri="{BB962C8B-B14F-4D97-AF65-F5344CB8AC3E}">
        <p14:creationId xmlns:p14="http://schemas.microsoft.com/office/powerpoint/2010/main" val="2253338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8123F-5F5A-4EBC-AE88-F847088F8BA0}"/>
              </a:ext>
            </a:extLst>
          </p:cNvPr>
          <p:cNvSpPr>
            <a:spLocks noGrp="1"/>
          </p:cNvSpPr>
          <p:nvPr>
            <p:ph type="title"/>
          </p:nvPr>
        </p:nvSpPr>
        <p:spPr/>
        <p:txBody>
          <a:bodyPr>
            <a:normAutofit/>
          </a:bodyPr>
          <a:lstStyle/>
          <a:p>
            <a:pPr algn="ctr"/>
            <a:r>
              <a:rPr lang="en-US" err="1">
                <a:solidFill>
                  <a:schemeClr val="tx1"/>
                </a:solidFill>
                <a:latin typeface="Arial" panose="020B0604020202020204" pitchFamily="34" charset="0"/>
                <a:cs typeface="Arial" panose="020B0604020202020204" pitchFamily="34" charset="0"/>
              </a:rPr>
              <a:t>Análise</a:t>
            </a:r>
            <a:r>
              <a:rPr lang="en-US">
                <a:solidFill>
                  <a:schemeClr val="tx1"/>
                </a:solidFill>
                <a:latin typeface="Arial" panose="020B0604020202020204" pitchFamily="34" charset="0"/>
                <a:cs typeface="Arial" panose="020B0604020202020204" pitchFamily="34" charset="0"/>
              </a:rPr>
              <a:t> </a:t>
            </a:r>
            <a:r>
              <a:rPr lang="en-US" err="1">
                <a:solidFill>
                  <a:schemeClr val="tx1"/>
                </a:solidFill>
                <a:latin typeface="Arial" panose="020B0604020202020204" pitchFamily="34" charset="0"/>
                <a:cs typeface="Arial" panose="020B0604020202020204" pitchFamily="34" charset="0"/>
              </a:rPr>
              <a:t>Sintática</a:t>
            </a:r>
            <a:endParaRPr lang="en-US">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56FD5B9-F680-4078-96DC-7D4FFAC868F7}"/>
              </a:ext>
            </a:extLst>
          </p:cNvPr>
          <p:cNvSpPr>
            <a:spLocks noGrp="1"/>
          </p:cNvSpPr>
          <p:nvPr>
            <p:ph idx="1"/>
          </p:nvPr>
        </p:nvSpPr>
        <p:spPr/>
        <p:txBody>
          <a:bodyPr vert="horz" lIns="0" tIns="45720" rIns="0" bIns="45720" rtlCol="0" anchor="t">
            <a:normAutofit/>
          </a:bodyPr>
          <a:lstStyle/>
          <a:p>
            <a:pPr lvl="1">
              <a:buFont typeface="Arial" panose="020B0604020202020204" pitchFamily="34" charset="0"/>
              <a:buChar char="•"/>
            </a:pPr>
            <a:r>
              <a:rPr lang="en-US" sz="3000" err="1">
                <a:solidFill>
                  <a:schemeClr val="tx1"/>
                </a:solidFill>
                <a:latin typeface="Arial" panose="020B0604020202020204" pitchFamily="34" charset="0"/>
                <a:cs typeface="Arial" panose="020B0604020202020204" pitchFamily="34" charset="0"/>
              </a:rPr>
              <a:t>Análise</a:t>
            </a:r>
            <a:r>
              <a:rPr lang="en-US" sz="3000">
                <a:solidFill>
                  <a:schemeClr val="tx1"/>
                </a:solidFill>
                <a:latin typeface="Arial" panose="020B0604020202020204" pitchFamily="34" charset="0"/>
                <a:cs typeface="Arial" panose="020B0604020202020204" pitchFamily="34" charset="0"/>
              </a:rPr>
              <a:t> </a:t>
            </a:r>
            <a:r>
              <a:rPr lang="en-US" sz="3000" err="1">
                <a:solidFill>
                  <a:schemeClr val="tx1"/>
                </a:solidFill>
                <a:latin typeface="Arial" panose="020B0604020202020204" pitchFamily="34" charset="0"/>
                <a:cs typeface="Arial" panose="020B0604020202020204" pitchFamily="34" charset="0"/>
              </a:rPr>
              <a:t>Sintática</a:t>
            </a:r>
            <a:r>
              <a:rPr lang="en-US" sz="3000">
                <a:solidFill>
                  <a:schemeClr val="tx1"/>
                </a:solidFill>
                <a:latin typeface="Arial" panose="020B0604020202020204" pitchFamily="34" charset="0"/>
                <a:cs typeface="Arial" panose="020B0604020202020204" pitchFamily="34" charset="0"/>
              </a:rPr>
              <a:t> </a:t>
            </a:r>
            <a:r>
              <a:rPr lang="en-US" sz="3000" err="1">
                <a:solidFill>
                  <a:schemeClr val="tx1"/>
                </a:solidFill>
                <a:latin typeface="Arial" panose="020B0604020202020204" pitchFamily="34" charset="0"/>
                <a:cs typeface="Arial" panose="020B0604020202020204" pitchFamily="34" charset="0"/>
              </a:rPr>
              <a:t>Descendente</a:t>
            </a:r>
            <a:r>
              <a:rPr lang="en-US" sz="3000">
                <a:solidFill>
                  <a:schemeClr val="tx1"/>
                </a:solidFill>
                <a:latin typeface="Arial" panose="020B0604020202020204" pitchFamily="34" charset="0"/>
                <a:cs typeface="Arial" panose="020B0604020202020204" pitchFamily="34" charset="0"/>
              </a:rPr>
              <a:t> (ASD)</a:t>
            </a:r>
          </a:p>
          <a:p>
            <a:pPr lvl="2">
              <a:buFont typeface="Arial" panose="020B0604020202020204" pitchFamily="34" charset="0"/>
              <a:buChar char="•"/>
            </a:pPr>
            <a:r>
              <a:rPr lang="en-US" sz="2600" err="1">
                <a:solidFill>
                  <a:schemeClr val="tx1"/>
                </a:solidFill>
                <a:latin typeface="Arial" panose="020B0604020202020204" pitchFamily="34" charset="0"/>
                <a:cs typeface="Arial" panose="020B0604020202020204" pitchFamily="34" charset="0"/>
              </a:rPr>
              <a:t>Vai</a:t>
            </a:r>
            <a:r>
              <a:rPr lang="en-US" sz="2600">
                <a:solidFill>
                  <a:schemeClr val="tx1"/>
                </a:solidFill>
                <a:latin typeface="Arial" panose="020B0604020202020204" pitchFamily="34" charset="0"/>
                <a:cs typeface="Arial" panose="020B0604020202020204" pitchFamily="34" charset="0"/>
              </a:rPr>
              <a:t> do </a:t>
            </a:r>
            <a:r>
              <a:rPr lang="en-US" sz="2600" err="1">
                <a:solidFill>
                  <a:schemeClr val="tx1"/>
                </a:solidFill>
                <a:latin typeface="Arial" panose="020B0604020202020204" pitchFamily="34" charset="0"/>
                <a:cs typeface="Arial" panose="020B0604020202020204" pitchFamily="34" charset="0"/>
              </a:rPr>
              <a:t>símbolo</a:t>
            </a:r>
            <a:r>
              <a:rPr lang="en-US" sz="2600">
                <a:solidFill>
                  <a:schemeClr val="tx1"/>
                </a:solidFill>
                <a:latin typeface="Arial" panose="020B0604020202020204" pitchFamily="34" charset="0"/>
                <a:cs typeface="Arial" panose="020B0604020202020204" pitchFamily="34" charset="0"/>
              </a:rPr>
              <a:t> </a:t>
            </a:r>
            <a:r>
              <a:rPr lang="en-US" sz="2600" err="1">
                <a:solidFill>
                  <a:schemeClr val="tx1"/>
                </a:solidFill>
                <a:latin typeface="Arial" panose="020B0604020202020204" pitchFamily="34" charset="0"/>
                <a:cs typeface="Arial" panose="020B0604020202020204" pitchFamily="34" charset="0"/>
              </a:rPr>
              <a:t>inicial</a:t>
            </a:r>
            <a:r>
              <a:rPr lang="en-US" sz="2600">
                <a:solidFill>
                  <a:schemeClr val="tx1"/>
                </a:solidFill>
                <a:latin typeface="Arial" panose="020B0604020202020204" pitchFamily="34" charset="0"/>
                <a:cs typeface="Arial" panose="020B0604020202020204" pitchFamily="34" charset="0"/>
              </a:rPr>
              <a:t> da </a:t>
            </a:r>
            <a:r>
              <a:rPr lang="en-US" sz="2600" err="1">
                <a:solidFill>
                  <a:schemeClr val="tx1"/>
                </a:solidFill>
                <a:latin typeface="Arial" panose="020B0604020202020204" pitchFamily="34" charset="0"/>
                <a:cs typeface="Arial" panose="020B0604020202020204" pitchFamily="34" charset="0"/>
              </a:rPr>
              <a:t>gramática</a:t>
            </a:r>
            <a:r>
              <a:rPr lang="en-US" sz="2600">
                <a:solidFill>
                  <a:schemeClr val="tx1"/>
                </a:solidFill>
                <a:latin typeface="Arial" panose="020B0604020202020204" pitchFamily="34" charset="0"/>
                <a:cs typeface="Arial" panose="020B0604020202020204" pitchFamily="34" charset="0"/>
              </a:rPr>
              <a:t> </a:t>
            </a:r>
            <a:r>
              <a:rPr lang="en-US" sz="2600" err="1">
                <a:solidFill>
                  <a:schemeClr val="tx1"/>
                </a:solidFill>
                <a:latin typeface="Arial" panose="020B0604020202020204" pitchFamily="34" charset="0"/>
                <a:cs typeface="Arial" panose="020B0604020202020204" pitchFamily="34" charset="0"/>
              </a:rPr>
              <a:t>objetivando</a:t>
            </a:r>
            <a:r>
              <a:rPr lang="en-US" sz="2600">
                <a:solidFill>
                  <a:schemeClr val="tx1"/>
                </a:solidFill>
                <a:latin typeface="Arial" panose="020B0604020202020204" pitchFamily="34" charset="0"/>
                <a:cs typeface="Arial" panose="020B0604020202020204" pitchFamily="34" charset="0"/>
              </a:rPr>
              <a:t> </a:t>
            </a:r>
            <a:r>
              <a:rPr lang="en-US" sz="2600" err="1">
                <a:solidFill>
                  <a:schemeClr val="tx1"/>
                </a:solidFill>
                <a:latin typeface="Arial" panose="020B0604020202020204" pitchFamily="34" charset="0"/>
                <a:cs typeface="Arial" panose="020B0604020202020204" pitchFamily="34" charset="0"/>
              </a:rPr>
              <a:t>atingir</a:t>
            </a:r>
            <a:r>
              <a:rPr lang="en-US" sz="2600">
                <a:solidFill>
                  <a:schemeClr val="tx1"/>
                </a:solidFill>
                <a:latin typeface="Arial" panose="020B0604020202020204" pitchFamily="34" charset="0"/>
                <a:cs typeface="Arial" panose="020B0604020202020204" pitchFamily="34" charset="0"/>
              </a:rPr>
              <a:t> as </a:t>
            </a:r>
            <a:r>
              <a:rPr lang="en-US" sz="2600" err="1">
                <a:solidFill>
                  <a:schemeClr val="tx1"/>
                </a:solidFill>
                <a:latin typeface="Arial" panose="020B0604020202020204" pitchFamily="34" charset="0"/>
                <a:cs typeface="Arial" panose="020B0604020202020204" pitchFamily="34" charset="0"/>
              </a:rPr>
              <a:t>folhas</a:t>
            </a:r>
            <a:endParaRPr lang="en-US" sz="2600">
              <a:solidFill>
                <a:schemeClr val="tx1"/>
              </a:solidFill>
              <a:latin typeface="Arial" panose="020B0604020202020204" pitchFamily="34" charset="0"/>
              <a:cs typeface="Arial" panose="020B0604020202020204" pitchFamily="34" charset="0"/>
            </a:endParaRPr>
          </a:p>
          <a:p>
            <a:pPr lvl="2">
              <a:buFont typeface="Arial" panose="020B0604020202020204" pitchFamily="34" charset="0"/>
              <a:buChar char="•"/>
            </a:pPr>
            <a:r>
              <a:rPr lang="en-US" sz="2800">
                <a:solidFill>
                  <a:schemeClr val="tx1"/>
                </a:solidFill>
                <a:latin typeface="Arial" panose="020B0604020202020204" pitchFamily="34" charset="0"/>
                <a:cs typeface="Arial" panose="020B0604020202020204" pitchFamily="34" charset="0"/>
              </a:rPr>
              <a:t>ASD </a:t>
            </a:r>
            <a:r>
              <a:rPr lang="en-US" sz="2800" err="1">
                <a:solidFill>
                  <a:schemeClr val="tx1"/>
                </a:solidFill>
                <a:latin typeface="Arial" panose="020B0604020202020204" pitchFamily="34" charset="0"/>
                <a:cs typeface="Arial" panose="020B0604020202020204" pitchFamily="34" charset="0"/>
              </a:rPr>
              <a:t>funcionam</a:t>
            </a:r>
            <a:r>
              <a:rPr lang="en-US" sz="2800">
                <a:solidFill>
                  <a:schemeClr val="tx1"/>
                </a:solidFill>
                <a:latin typeface="Arial" panose="020B0604020202020204" pitchFamily="34" charset="0"/>
                <a:cs typeface="Arial" panose="020B0604020202020204" pitchFamily="34" charset="0"/>
              </a:rPr>
              <a:t> </a:t>
            </a:r>
            <a:r>
              <a:rPr lang="en-US" sz="2800" err="1">
                <a:solidFill>
                  <a:schemeClr val="tx1"/>
                </a:solidFill>
                <a:latin typeface="Arial" panose="020B0604020202020204" pitchFamily="34" charset="0"/>
                <a:cs typeface="Arial" panose="020B0604020202020204" pitchFamily="34" charset="0"/>
              </a:rPr>
              <a:t>como</a:t>
            </a:r>
            <a:r>
              <a:rPr lang="en-US" sz="2800">
                <a:solidFill>
                  <a:schemeClr val="tx1"/>
                </a:solidFill>
                <a:latin typeface="Arial" panose="020B0604020202020204" pitchFamily="34" charset="0"/>
                <a:cs typeface="Arial" panose="020B0604020202020204" pitchFamily="34" charset="0"/>
              </a:rPr>
              <a:t> </a:t>
            </a:r>
            <a:r>
              <a:rPr lang="en-US" sz="2800" err="1">
                <a:solidFill>
                  <a:schemeClr val="tx1"/>
                </a:solidFill>
                <a:latin typeface="Arial" panose="020B0604020202020204" pitchFamily="34" charset="0"/>
                <a:cs typeface="Arial" panose="020B0604020202020204" pitchFamily="34" charset="0"/>
              </a:rPr>
              <a:t>derivações</a:t>
            </a:r>
            <a:r>
              <a:rPr lang="en-US" sz="2800">
                <a:solidFill>
                  <a:schemeClr val="tx1"/>
                </a:solidFill>
                <a:latin typeface="Arial" panose="020B0604020202020204" pitchFamily="34" charset="0"/>
                <a:cs typeface="Arial" panose="020B0604020202020204" pitchFamily="34" charset="0"/>
              </a:rPr>
              <a:t> </a:t>
            </a:r>
            <a:r>
              <a:rPr lang="en-US" sz="2800" err="1">
                <a:solidFill>
                  <a:schemeClr val="tx1"/>
                </a:solidFill>
                <a:latin typeface="Arial" panose="020B0604020202020204" pitchFamily="34" charset="0"/>
                <a:cs typeface="Arial" panose="020B0604020202020204" pitchFamily="34" charset="0"/>
              </a:rPr>
              <a:t>mais</a:t>
            </a:r>
            <a:r>
              <a:rPr lang="en-US" sz="2800">
                <a:solidFill>
                  <a:schemeClr val="tx1"/>
                </a:solidFill>
                <a:latin typeface="Arial" panose="020B0604020202020204" pitchFamily="34" charset="0"/>
                <a:cs typeface="Arial" panose="020B0604020202020204" pitchFamily="34" charset="0"/>
              </a:rPr>
              <a:t> a </a:t>
            </a:r>
            <a:r>
              <a:rPr lang="en-US" sz="2800" err="1">
                <a:solidFill>
                  <a:schemeClr val="tx1"/>
                </a:solidFill>
                <a:latin typeface="Arial" panose="020B0604020202020204" pitchFamily="34" charset="0"/>
                <a:cs typeface="Arial" panose="020B0604020202020204" pitchFamily="34" charset="0"/>
              </a:rPr>
              <a:t>esquerda</a:t>
            </a:r>
            <a:endParaRPr lang="en-US" sz="2800">
              <a:solidFill>
                <a:schemeClr val="tx1"/>
              </a:solidFill>
              <a:latin typeface="Arial" panose="020B0604020202020204" pitchFamily="34" charset="0"/>
              <a:cs typeface="Arial" panose="020B0604020202020204" pitchFamily="34" charset="0"/>
            </a:endParaRPr>
          </a:p>
          <a:p>
            <a:pPr lvl="2">
              <a:buFont typeface="Arial" panose="020B0604020202020204" pitchFamily="34" charset="0"/>
              <a:buChar char="•"/>
            </a:pPr>
            <a:r>
              <a:rPr lang="en-US" sz="2800" err="1">
                <a:solidFill>
                  <a:schemeClr val="tx1"/>
                </a:solidFill>
                <a:latin typeface="Arial" panose="020B0604020202020204" pitchFamily="34" charset="0"/>
                <a:cs typeface="Arial" panose="020B0604020202020204" pitchFamily="34" charset="0"/>
              </a:rPr>
              <a:t>Árvores</a:t>
            </a:r>
            <a:r>
              <a:rPr lang="en-US" sz="2800">
                <a:solidFill>
                  <a:schemeClr val="tx1"/>
                </a:solidFill>
                <a:latin typeface="Arial" panose="020B0604020202020204" pitchFamily="34" charset="0"/>
                <a:cs typeface="Arial" panose="020B0604020202020204" pitchFamily="34" charset="0"/>
              </a:rPr>
              <a:t> </a:t>
            </a:r>
            <a:r>
              <a:rPr lang="en-US" sz="2800" err="1">
                <a:solidFill>
                  <a:schemeClr val="tx1"/>
                </a:solidFill>
                <a:latin typeface="Arial" panose="020B0604020202020204" pitchFamily="34" charset="0"/>
                <a:cs typeface="Arial" panose="020B0604020202020204" pitchFamily="34" charset="0"/>
              </a:rPr>
              <a:t>sintáticas</a:t>
            </a:r>
            <a:r>
              <a:rPr lang="en-US" sz="2800">
                <a:solidFill>
                  <a:schemeClr val="tx1"/>
                </a:solidFill>
                <a:latin typeface="Arial" panose="020B0604020202020204" pitchFamily="34" charset="0"/>
                <a:cs typeface="Arial" panose="020B0604020202020204" pitchFamily="34" charset="0"/>
              </a:rPr>
              <a:t> </a:t>
            </a:r>
            <a:r>
              <a:rPr lang="en-US" sz="2800" err="1">
                <a:solidFill>
                  <a:schemeClr val="tx1"/>
                </a:solidFill>
                <a:latin typeface="Arial" panose="020B0604020202020204" pitchFamily="34" charset="0"/>
                <a:cs typeface="Arial" panose="020B0604020202020204" pitchFamily="34" charset="0"/>
              </a:rPr>
              <a:t>são</a:t>
            </a:r>
            <a:r>
              <a:rPr lang="en-US" sz="2800">
                <a:solidFill>
                  <a:schemeClr val="tx1"/>
                </a:solidFill>
                <a:latin typeface="Arial" panose="020B0604020202020204" pitchFamily="34" charset="0"/>
                <a:cs typeface="Arial" panose="020B0604020202020204" pitchFamily="34" charset="0"/>
              </a:rPr>
              <a:t> </a:t>
            </a:r>
            <a:r>
              <a:rPr lang="en-US" sz="2800" err="1">
                <a:solidFill>
                  <a:schemeClr val="tx1"/>
                </a:solidFill>
                <a:latin typeface="Arial" panose="020B0604020202020204" pitchFamily="34" charset="0"/>
                <a:cs typeface="Arial" panose="020B0604020202020204" pitchFamily="34" charset="0"/>
              </a:rPr>
              <a:t>representações</a:t>
            </a:r>
            <a:r>
              <a:rPr lang="en-US" sz="2800">
                <a:solidFill>
                  <a:schemeClr val="tx1"/>
                </a:solidFill>
                <a:latin typeface="Arial" panose="020B0604020202020204" pitchFamily="34" charset="0"/>
                <a:cs typeface="Arial" panose="020B0604020202020204" pitchFamily="34" charset="0"/>
              </a:rPr>
              <a:t> </a:t>
            </a:r>
            <a:r>
              <a:rPr lang="en-US" sz="2800" err="1">
                <a:solidFill>
                  <a:schemeClr val="tx1"/>
                </a:solidFill>
                <a:latin typeface="Arial" panose="020B0604020202020204" pitchFamily="34" charset="0"/>
                <a:cs typeface="Arial" panose="020B0604020202020204" pitchFamily="34" charset="0"/>
              </a:rPr>
              <a:t>gráficas</a:t>
            </a:r>
            <a:r>
              <a:rPr lang="en-US" sz="2800">
                <a:solidFill>
                  <a:schemeClr val="tx1"/>
                </a:solidFill>
                <a:latin typeface="Arial" panose="020B0604020202020204" pitchFamily="34" charset="0"/>
                <a:cs typeface="Arial" panose="020B0604020202020204" pitchFamily="34" charset="0"/>
              </a:rPr>
              <a:t> das </a:t>
            </a:r>
            <a:r>
              <a:rPr lang="en-US" sz="2800" err="1">
                <a:solidFill>
                  <a:schemeClr val="tx1"/>
                </a:solidFill>
                <a:latin typeface="Arial" panose="020B0604020202020204" pitchFamily="34" charset="0"/>
                <a:cs typeface="Arial" panose="020B0604020202020204" pitchFamily="34" charset="0"/>
              </a:rPr>
              <a:t>derivações</a:t>
            </a:r>
            <a:r>
              <a:rPr lang="en-US" sz="2800">
                <a:solidFill>
                  <a:schemeClr val="tx1"/>
                </a:solidFill>
                <a:latin typeface="Arial" panose="020B0604020202020204" pitchFamily="34" charset="0"/>
                <a:cs typeface="Arial" panose="020B0604020202020204" pitchFamily="34" charset="0"/>
              </a:rPr>
              <a:t> </a:t>
            </a:r>
            <a:r>
              <a:rPr lang="en-US" sz="2800" err="1">
                <a:solidFill>
                  <a:schemeClr val="tx1"/>
                </a:solidFill>
                <a:latin typeface="Arial" panose="020B0604020202020204" pitchFamily="34" charset="0"/>
                <a:cs typeface="Arial" panose="020B0604020202020204" pitchFamily="34" charset="0"/>
              </a:rPr>
              <a:t>possíveis</a:t>
            </a:r>
            <a:r>
              <a:rPr lang="en-US" sz="2800">
                <a:solidFill>
                  <a:schemeClr val="tx1"/>
                </a:solidFill>
                <a:latin typeface="Arial" panose="020B0604020202020204" pitchFamily="34" charset="0"/>
                <a:cs typeface="Arial" panose="020B0604020202020204" pitchFamily="34" charset="0"/>
              </a:rPr>
              <a:t> </a:t>
            </a:r>
            <a:r>
              <a:rPr lang="en-US" sz="2800" err="1">
                <a:solidFill>
                  <a:schemeClr val="tx1"/>
                </a:solidFill>
                <a:latin typeface="Arial" panose="020B0604020202020204" pitchFamily="34" charset="0"/>
                <a:cs typeface="Arial" panose="020B0604020202020204" pitchFamily="34" charset="0"/>
              </a:rPr>
              <a:t>numa</a:t>
            </a:r>
            <a:r>
              <a:rPr lang="en-US" sz="2800">
                <a:solidFill>
                  <a:schemeClr val="tx1"/>
                </a:solidFill>
                <a:latin typeface="Arial" panose="020B0604020202020204" pitchFamily="34" charset="0"/>
                <a:cs typeface="Arial" panose="020B0604020202020204" pitchFamily="34" charset="0"/>
              </a:rPr>
              <a:t> </a:t>
            </a:r>
            <a:r>
              <a:rPr lang="en-US" sz="2800" err="1">
                <a:solidFill>
                  <a:schemeClr val="tx1"/>
                </a:solidFill>
                <a:latin typeface="Arial" panose="020B0604020202020204" pitchFamily="34" charset="0"/>
                <a:cs typeface="Arial" panose="020B0604020202020204" pitchFamily="34" charset="0"/>
              </a:rPr>
              <a:t>certa</a:t>
            </a:r>
            <a:r>
              <a:rPr lang="en-US" sz="2800">
                <a:solidFill>
                  <a:schemeClr val="tx1"/>
                </a:solidFill>
                <a:latin typeface="Arial" panose="020B0604020202020204" pitchFamily="34" charset="0"/>
                <a:cs typeface="Arial" panose="020B0604020202020204" pitchFamily="34" charset="0"/>
              </a:rPr>
              <a:t> </a:t>
            </a:r>
            <a:r>
              <a:rPr lang="en-US" sz="2800" err="1">
                <a:solidFill>
                  <a:schemeClr val="tx1"/>
                </a:solidFill>
                <a:latin typeface="Arial" panose="020B0604020202020204" pitchFamily="34" charset="0"/>
                <a:cs typeface="Arial" panose="020B0604020202020204" pitchFamily="34" charset="0"/>
              </a:rPr>
              <a:t>ordem</a:t>
            </a:r>
            <a:endParaRPr lang="en-US" sz="2800">
              <a:solidFill>
                <a:schemeClr val="tx1"/>
              </a:solidFill>
              <a:latin typeface="Arial" panose="020B0604020202020204" pitchFamily="34" charset="0"/>
              <a:cs typeface="Arial" panose="020B0604020202020204" pitchFamily="34" charset="0"/>
            </a:endParaRPr>
          </a:p>
          <a:p>
            <a:pPr lvl="2">
              <a:buFont typeface="Arial" panose="020B0604020202020204" pitchFamily="34" charset="0"/>
              <a:buChar char="•"/>
            </a:pPr>
            <a:r>
              <a:rPr lang="en-US" sz="2800" err="1">
                <a:solidFill>
                  <a:schemeClr val="tx1"/>
                </a:solidFill>
                <a:latin typeface="Arial" panose="020B0604020202020204" pitchFamily="34" charset="0"/>
                <a:cs typeface="Arial" panose="020B0604020202020204" pitchFamily="34" charset="0"/>
              </a:rPr>
              <a:t>Substituição</a:t>
            </a:r>
            <a:r>
              <a:rPr lang="en-US" sz="2800">
                <a:solidFill>
                  <a:schemeClr val="tx1"/>
                </a:solidFill>
                <a:latin typeface="Arial" panose="020B0604020202020204" pitchFamily="34" charset="0"/>
                <a:cs typeface="Arial" panose="020B0604020202020204" pitchFamily="34" charset="0"/>
              </a:rPr>
              <a:t> de </a:t>
            </a:r>
            <a:r>
              <a:rPr lang="en-US" sz="2800" err="1">
                <a:solidFill>
                  <a:schemeClr val="tx1"/>
                </a:solidFill>
                <a:latin typeface="Arial" panose="020B0604020202020204" pitchFamily="34" charset="0"/>
                <a:cs typeface="Arial" panose="020B0604020202020204" pitchFamily="34" charset="0"/>
              </a:rPr>
              <a:t>não-terminais</a:t>
            </a:r>
            <a:r>
              <a:rPr lang="en-US" sz="2800">
                <a:solidFill>
                  <a:schemeClr val="tx1"/>
                </a:solidFill>
                <a:latin typeface="Arial" panose="020B0604020202020204" pitchFamily="34" charset="0"/>
                <a:cs typeface="Arial" panose="020B0604020202020204" pitchFamily="34" charset="0"/>
              </a:rPr>
              <a:t>, novo </a:t>
            </a:r>
            <a:r>
              <a:rPr lang="en-US" sz="2800" err="1">
                <a:solidFill>
                  <a:schemeClr val="tx1"/>
                </a:solidFill>
                <a:latin typeface="Arial" panose="020B0604020202020204" pitchFamily="34" charset="0"/>
                <a:cs typeface="Arial" panose="020B0604020202020204" pitchFamily="34" charset="0"/>
              </a:rPr>
              <a:t>nó</a:t>
            </a:r>
            <a:r>
              <a:rPr lang="en-US" sz="2800">
                <a:solidFill>
                  <a:schemeClr val="tx1"/>
                </a:solidFill>
                <a:latin typeface="Arial" panose="020B0604020202020204" pitchFamily="34" charset="0"/>
                <a:cs typeface="Arial" panose="020B0604020202020204" pitchFamily="34" charset="0"/>
              </a:rPr>
              <a:t> da </a:t>
            </a:r>
            <a:r>
              <a:rPr lang="en-US" sz="2800" err="1">
                <a:solidFill>
                  <a:schemeClr val="tx1"/>
                </a:solidFill>
                <a:latin typeface="Arial" panose="020B0604020202020204" pitchFamily="34" charset="0"/>
                <a:cs typeface="Arial" panose="020B0604020202020204" pitchFamily="34" charset="0"/>
              </a:rPr>
              <a:t>árvore</a:t>
            </a:r>
            <a:endParaRPr lang="en-US" sz="2800">
              <a:solidFill>
                <a:schemeClr val="tx1"/>
              </a:solidFill>
              <a:latin typeface="Arial" panose="020B0604020202020204" pitchFamily="34" charset="0"/>
              <a:cs typeface="Arial" panose="020B0604020202020204" pitchFamily="34" charset="0"/>
            </a:endParaRPr>
          </a:p>
          <a:p>
            <a:endParaRPr lang="en-US">
              <a:cs typeface="Calibri"/>
            </a:endParaRPr>
          </a:p>
        </p:txBody>
      </p:sp>
    </p:spTree>
    <p:extLst>
      <p:ext uri="{BB962C8B-B14F-4D97-AF65-F5344CB8AC3E}">
        <p14:creationId xmlns:p14="http://schemas.microsoft.com/office/powerpoint/2010/main" val="1302609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55271-DA58-4B4D-A9E6-9435613F0C87}"/>
              </a:ext>
            </a:extLst>
          </p:cNvPr>
          <p:cNvSpPr>
            <a:spLocks noGrp="1"/>
          </p:cNvSpPr>
          <p:nvPr>
            <p:ph type="title"/>
          </p:nvPr>
        </p:nvSpPr>
        <p:spPr/>
        <p:txBody>
          <a:bodyPr>
            <a:normAutofit/>
          </a:bodyPr>
          <a:lstStyle/>
          <a:p>
            <a:pPr algn="ctr"/>
            <a:r>
              <a:rPr lang="pt-BR">
                <a:solidFill>
                  <a:schemeClr val="tx1"/>
                </a:solidFill>
                <a:latin typeface="Arial"/>
                <a:cs typeface="Arial"/>
              </a:rPr>
              <a:t>Análise Semântica</a:t>
            </a:r>
            <a:endParaRPr lang="pt-BR">
              <a:solidFill>
                <a:schemeClr val="tx1"/>
              </a:solidFill>
              <a:latin typeface="Arial"/>
              <a:ea typeface="+mj-lt"/>
              <a:cs typeface="+mj-lt"/>
            </a:endParaRPr>
          </a:p>
        </p:txBody>
      </p:sp>
      <p:sp>
        <p:nvSpPr>
          <p:cNvPr id="3" name="Espaço Reservado para Conteúdo 2">
            <a:extLst>
              <a:ext uri="{FF2B5EF4-FFF2-40B4-BE49-F238E27FC236}">
                <a16:creationId xmlns:a16="http://schemas.microsoft.com/office/drawing/2014/main" id="{067D9EE2-3283-4D86-8A15-5D75F7CD50C9}"/>
              </a:ext>
            </a:extLst>
          </p:cNvPr>
          <p:cNvSpPr>
            <a:spLocks noGrp="1"/>
          </p:cNvSpPr>
          <p:nvPr>
            <p:ph idx="1"/>
          </p:nvPr>
        </p:nvSpPr>
        <p:spPr/>
        <p:txBody>
          <a:bodyPr vert="horz" lIns="0" tIns="45720" rIns="0" bIns="45720" rtlCol="0" anchor="t">
            <a:normAutofit/>
          </a:bodyPr>
          <a:lstStyle/>
          <a:p>
            <a:pPr marL="383540" lvl="1">
              <a:buFont typeface="Arial,Sans-Serif" panose="020F0502020204030204" pitchFamily="34" charset="0"/>
              <a:buChar char="•"/>
            </a:pPr>
            <a:r>
              <a:rPr lang="pt-BR" sz="2400">
                <a:solidFill>
                  <a:schemeClr val="tx1"/>
                </a:solidFill>
                <a:latin typeface="Arial"/>
                <a:cs typeface="Arial"/>
              </a:rPr>
              <a:t>Objetivo</a:t>
            </a:r>
            <a:endParaRPr lang="pt-BR" sz="2400">
              <a:solidFill>
                <a:schemeClr val="tx1"/>
              </a:solidFill>
              <a:latin typeface="Arial"/>
              <a:ea typeface="+mn-lt"/>
              <a:cs typeface="+mn-lt"/>
            </a:endParaRPr>
          </a:p>
          <a:p>
            <a:pPr>
              <a:buFont typeface="Arial,Sans-Serif" panose="020F0502020204030204" pitchFamily="34" charset="0"/>
              <a:buChar char="•"/>
            </a:pPr>
            <a:endParaRPr lang="pt-BR" sz="2400">
              <a:latin typeface="Arial"/>
              <a:ea typeface="+mn-lt"/>
              <a:cs typeface="+mn-lt"/>
            </a:endParaRPr>
          </a:p>
          <a:p>
            <a:pPr marL="383540" lvl="1">
              <a:buFont typeface="Arial,Sans-Serif" panose="020F0502020204030204" pitchFamily="34" charset="0"/>
              <a:buChar char="•"/>
            </a:pPr>
            <a:r>
              <a:rPr lang="pt-BR" sz="2400">
                <a:solidFill>
                  <a:schemeClr val="tx1"/>
                </a:solidFill>
                <a:latin typeface="Arial"/>
                <a:cs typeface="Arial"/>
              </a:rPr>
              <a:t>Regras Semânticas</a:t>
            </a:r>
            <a:endParaRPr lang="en-US" sz="2400">
              <a:solidFill>
                <a:schemeClr val="tx1"/>
              </a:solidFill>
              <a:latin typeface="Arial"/>
              <a:ea typeface="+mn-lt"/>
              <a:cs typeface="+mn-lt"/>
            </a:endParaRPr>
          </a:p>
          <a:p>
            <a:pPr>
              <a:buFont typeface="Arial,Sans-Serif" panose="020F0502020204030204" pitchFamily="34" charset="0"/>
              <a:buChar char="•"/>
            </a:pPr>
            <a:endParaRPr lang="pt-BR" sz="2400">
              <a:latin typeface="Arial"/>
              <a:ea typeface="+mn-lt"/>
              <a:cs typeface="+mn-lt"/>
            </a:endParaRPr>
          </a:p>
          <a:p>
            <a:pPr marL="383540" lvl="1">
              <a:buFont typeface="Arial,Sans-Serif" panose="020F0502020204030204" pitchFamily="34" charset="0"/>
              <a:buChar char="•"/>
            </a:pPr>
            <a:r>
              <a:rPr lang="pt-BR" sz="2400">
                <a:solidFill>
                  <a:schemeClr val="tx1"/>
                </a:solidFill>
                <a:latin typeface="Arial"/>
                <a:cs typeface="Arial"/>
              </a:rPr>
              <a:t>Analisador Semântico</a:t>
            </a:r>
            <a:endParaRPr lang="pt-BR" sz="2400">
              <a:solidFill>
                <a:schemeClr val="tx1"/>
              </a:solidFill>
            </a:endParaRPr>
          </a:p>
        </p:txBody>
      </p:sp>
    </p:spTree>
    <p:extLst>
      <p:ext uri="{BB962C8B-B14F-4D97-AF65-F5344CB8AC3E}">
        <p14:creationId xmlns:p14="http://schemas.microsoft.com/office/powerpoint/2010/main" val="201336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11C06E-E599-483C-A871-11AD002E8BA5}"/>
              </a:ext>
            </a:extLst>
          </p:cNvPr>
          <p:cNvSpPr>
            <a:spLocks noGrp="1"/>
          </p:cNvSpPr>
          <p:nvPr>
            <p:ph type="title"/>
          </p:nvPr>
        </p:nvSpPr>
        <p:spPr/>
        <p:txBody>
          <a:bodyPr>
            <a:normAutofit/>
          </a:bodyPr>
          <a:lstStyle/>
          <a:p>
            <a:pPr algn="ctr"/>
            <a:r>
              <a:rPr lang="pt-BR">
                <a:solidFill>
                  <a:schemeClr val="tx1"/>
                </a:solidFill>
                <a:latin typeface="Arial"/>
                <a:ea typeface="+mj-lt"/>
                <a:cs typeface="+mj-lt"/>
              </a:rPr>
              <a:t>Semântica </a:t>
            </a:r>
            <a:r>
              <a:rPr lang="pt-BR">
                <a:solidFill>
                  <a:schemeClr val="tx1"/>
                </a:solidFill>
                <a:latin typeface="Arial"/>
                <a:ea typeface="+mj-lt"/>
                <a:cs typeface="Arial"/>
              </a:rPr>
              <a:t>estática</a:t>
            </a:r>
            <a:endParaRPr lang="pt-BR">
              <a:solidFill>
                <a:schemeClr val="tx1"/>
              </a:solidFill>
              <a:latin typeface="Arial"/>
              <a:cs typeface="Arial"/>
            </a:endParaRPr>
          </a:p>
        </p:txBody>
      </p:sp>
      <p:sp>
        <p:nvSpPr>
          <p:cNvPr id="3" name="Espaço Reservado para Conteúdo 2">
            <a:extLst>
              <a:ext uri="{FF2B5EF4-FFF2-40B4-BE49-F238E27FC236}">
                <a16:creationId xmlns:a16="http://schemas.microsoft.com/office/drawing/2014/main" id="{FCF5D0C0-D649-47F6-B3E3-710AB0D0C7EC}"/>
              </a:ext>
            </a:extLst>
          </p:cNvPr>
          <p:cNvSpPr>
            <a:spLocks noGrp="1"/>
          </p:cNvSpPr>
          <p:nvPr>
            <p:ph idx="1"/>
          </p:nvPr>
        </p:nvSpPr>
        <p:spPr>
          <a:xfrm>
            <a:off x="1036320" y="1737360"/>
            <a:ext cx="10058400" cy="3059247"/>
          </a:xfrm>
        </p:spPr>
        <p:txBody>
          <a:bodyPr vert="horz" lIns="0" tIns="45720" rIns="0" bIns="45720" rtlCol="0" anchor="t">
            <a:noAutofit/>
          </a:bodyPr>
          <a:lstStyle/>
          <a:p>
            <a:pPr lvl="1" algn="just">
              <a:buFont typeface="Arial" panose="020F0502020204030204" pitchFamily="34" charset="0"/>
              <a:buChar char="•"/>
            </a:pPr>
            <a:r>
              <a:rPr lang="pt-BR" sz="2400">
                <a:solidFill>
                  <a:schemeClr val="tx1"/>
                </a:solidFill>
                <a:latin typeface="Arial" panose="020B0604020202020204" pitchFamily="34" charset="0"/>
                <a:ea typeface="+mn-lt"/>
                <a:cs typeface="Arial" panose="020B0604020202020204" pitchFamily="34" charset="0"/>
              </a:rPr>
              <a:t>A semântica estática de uma linguagem é apenas indiretamente relacionada ao significado dos programas durante a execução; em vez disso, ela tem a ver com as formas permitidas dos programas (sintaxe em vez da semântica). Muitas regras de semântica estática de uma linguagem definem suas restrições de tipos.</a:t>
            </a:r>
          </a:p>
          <a:p>
            <a:pPr lvl="1" algn="just">
              <a:buFont typeface="Arial" panose="020F0502020204030204" pitchFamily="34" charset="0"/>
              <a:buChar char="•"/>
            </a:pPr>
            <a:endParaRPr lang="pt-BR" sz="2400">
              <a:solidFill>
                <a:schemeClr val="tx1"/>
              </a:solidFill>
              <a:latin typeface="Arial" panose="020B0604020202020204" pitchFamily="34" charset="0"/>
              <a:ea typeface="+mn-lt"/>
              <a:cs typeface="Arial" panose="020B0604020202020204" pitchFamily="34" charset="0"/>
            </a:endParaRPr>
          </a:p>
          <a:p>
            <a:pPr lvl="1" algn="just">
              <a:buFont typeface="Arial" panose="020F0502020204030204" pitchFamily="34" charset="0"/>
              <a:buChar char="•"/>
            </a:pPr>
            <a:r>
              <a:rPr lang="pt-BR" sz="2400">
                <a:solidFill>
                  <a:schemeClr val="tx1"/>
                </a:solidFill>
                <a:latin typeface="Arial" panose="020B0604020202020204" pitchFamily="34" charset="0"/>
                <a:ea typeface="+mn-lt"/>
                <a:cs typeface="Arial" panose="020B0604020202020204" pitchFamily="34" charset="0"/>
              </a:rPr>
              <a:t>A semântica estática é assim chamada porque a análise necessária para verificar essas especificações pode ser feita em tempo de compilação.</a:t>
            </a:r>
            <a:endParaRPr lang="pt-BR" sz="24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0534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85271D-ACE2-4C63-91B6-48C0B01E51E0}"/>
              </a:ext>
            </a:extLst>
          </p:cNvPr>
          <p:cNvSpPr>
            <a:spLocks noGrp="1"/>
          </p:cNvSpPr>
          <p:nvPr>
            <p:ph type="title"/>
          </p:nvPr>
        </p:nvSpPr>
        <p:spPr/>
        <p:txBody>
          <a:bodyPr>
            <a:normAutofit/>
          </a:bodyPr>
          <a:lstStyle/>
          <a:p>
            <a:pPr algn="ctr"/>
            <a:r>
              <a:rPr lang="pt-BR">
                <a:solidFill>
                  <a:schemeClr val="tx1"/>
                </a:solidFill>
                <a:latin typeface="Arial"/>
                <a:ea typeface="+mj-lt"/>
                <a:cs typeface="+mj-lt"/>
              </a:rPr>
              <a:t>Semântica estática</a:t>
            </a:r>
          </a:p>
        </p:txBody>
      </p:sp>
      <p:pic>
        <p:nvPicPr>
          <p:cNvPr id="4" name="Imagem 4" descr="Tela de celular com aplicativo aberto&#10;&#10;Descrição gerada automaticamente">
            <a:extLst>
              <a:ext uri="{FF2B5EF4-FFF2-40B4-BE49-F238E27FC236}">
                <a16:creationId xmlns:a16="http://schemas.microsoft.com/office/drawing/2014/main" id="{09819796-03C1-4B02-ABA9-A07CBF67A8EA}"/>
              </a:ext>
            </a:extLst>
          </p:cNvPr>
          <p:cNvPicPr>
            <a:picLocks noGrp="1" noChangeAspect="1"/>
          </p:cNvPicPr>
          <p:nvPr>
            <p:ph idx="1"/>
          </p:nvPr>
        </p:nvPicPr>
        <p:blipFill rotWithShape="1">
          <a:blip r:embed="rId2"/>
          <a:srcRect l="8249" t="11071" r="31388" b="35714"/>
          <a:stretch/>
        </p:blipFill>
        <p:spPr>
          <a:xfrm>
            <a:off x="6096000" y="2166425"/>
            <a:ext cx="5056473" cy="3132589"/>
          </a:xfrm>
        </p:spPr>
      </p:pic>
      <p:sp>
        <p:nvSpPr>
          <p:cNvPr id="5" name="CaixaDeTexto 4">
            <a:extLst>
              <a:ext uri="{FF2B5EF4-FFF2-40B4-BE49-F238E27FC236}">
                <a16:creationId xmlns:a16="http://schemas.microsoft.com/office/drawing/2014/main" id="{95FB790B-0CA2-4016-8C6A-4A4FCD8AEE3B}"/>
              </a:ext>
            </a:extLst>
          </p:cNvPr>
          <p:cNvSpPr txBox="1"/>
          <p:nvPr/>
        </p:nvSpPr>
        <p:spPr>
          <a:xfrm>
            <a:off x="1101305" y="2740324"/>
            <a:ext cx="5216105"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Clr>
                <a:schemeClr val="accent1"/>
              </a:buClr>
              <a:buFont typeface="Arial" panose="020B0604020202020204" pitchFamily="34" charset="0"/>
              <a:buChar char="•"/>
            </a:pPr>
            <a:r>
              <a:rPr lang="pt-BR" sz="2400">
                <a:latin typeface="Arial"/>
                <a:ea typeface="+mn-lt"/>
                <a:cs typeface="+mn-lt"/>
              </a:rPr>
              <a:t>Exemplos:</a:t>
            </a:r>
          </a:p>
          <a:p>
            <a:pPr marL="342900" indent="-342900">
              <a:buClr>
                <a:schemeClr val="accent1"/>
              </a:buClr>
              <a:buFont typeface="Arial" panose="020B0604020202020204" pitchFamily="34" charset="0"/>
              <a:buChar char="•"/>
            </a:pPr>
            <a:endParaRPr lang="pt-BR" sz="2800">
              <a:latin typeface="Arial"/>
              <a:ea typeface="+mn-lt"/>
              <a:cs typeface="+mn-lt"/>
            </a:endParaRPr>
          </a:p>
          <a:p>
            <a:pPr marL="342900" indent="-342900">
              <a:buClr>
                <a:schemeClr val="accent1"/>
              </a:buClr>
              <a:buFont typeface="Arial" panose="020B0604020202020204" pitchFamily="34" charset="0"/>
              <a:buChar char="•"/>
            </a:pPr>
            <a:r>
              <a:rPr lang="pt-BR" sz="2400">
                <a:latin typeface="Arial"/>
                <a:ea typeface="+mn-lt"/>
                <a:cs typeface="+mn-lt"/>
              </a:rPr>
              <a:t>Todo identificador deve ser declarado antes de ser usado.</a:t>
            </a:r>
            <a:endParaRPr lang="pt-BR" sz="2400">
              <a:latin typeface="Arial"/>
              <a:cs typeface="Calibri" panose="020F0502020204030204"/>
            </a:endParaRPr>
          </a:p>
        </p:txBody>
      </p:sp>
    </p:spTree>
    <p:extLst>
      <p:ext uri="{BB962C8B-B14F-4D97-AF65-F5344CB8AC3E}">
        <p14:creationId xmlns:p14="http://schemas.microsoft.com/office/powerpoint/2010/main" val="953243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3C6344-A2A8-42AF-81EE-8DE38AF03296}"/>
              </a:ext>
            </a:extLst>
          </p:cNvPr>
          <p:cNvSpPr>
            <a:spLocks noGrp="1"/>
          </p:cNvSpPr>
          <p:nvPr>
            <p:ph type="title"/>
          </p:nvPr>
        </p:nvSpPr>
        <p:spPr/>
        <p:txBody>
          <a:bodyPr>
            <a:normAutofit/>
          </a:bodyPr>
          <a:lstStyle/>
          <a:p>
            <a:pPr algn="ctr"/>
            <a:r>
              <a:rPr lang="pt-BR">
                <a:solidFill>
                  <a:schemeClr val="tx1"/>
                </a:solidFill>
                <a:latin typeface="Arial"/>
                <a:ea typeface="Calibri" panose="020F0502020204030204" pitchFamily="34" charset="0"/>
                <a:cs typeface="Arial"/>
              </a:rPr>
              <a:t>Processadores de Linguagem</a:t>
            </a:r>
            <a:endParaRPr lang="pt-BR">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53FB5FD1-9FA7-4D42-A26C-74636095D01E}"/>
              </a:ext>
            </a:extLst>
          </p:cNvPr>
          <p:cNvSpPr>
            <a:spLocks noGrp="1"/>
          </p:cNvSpPr>
          <p:nvPr>
            <p:ph idx="1"/>
          </p:nvPr>
        </p:nvSpPr>
        <p:spPr/>
        <p:txBody>
          <a:bodyPr>
            <a:normAutofit/>
          </a:bodyPr>
          <a:lstStyle/>
          <a:p>
            <a:pPr lvl="2">
              <a:buFont typeface="Arial" panose="020B0604020202020204" pitchFamily="34" charset="0"/>
              <a:buChar char="•"/>
            </a:pPr>
            <a:r>
              <a:rPr lang="pt-BR" sz="2000">
                <a:solidFill>
                  <a:schemeClr val="tx1"/>
                </a:solidFill>
                <a:effectLst/>
                <a:latin typeface="Arial" panose="020B0604020202020204" pitchFamily="34" charset="0"/>
                <a:ea typeface="Calibri" panose="020F0502020204030204" pitchFamily="34" charset="0"/>
              </a:rPr>
              <a:t>“Compilador e interpretadores é um programa que recebe como entrada um programa em uma linguagem de programação (linguagem fonte) e o traduz para um programa equivalente em outra linguagem (linguagem objeto)” (Aho, 2008, p.1). </a:t>
            </a:r>
            <a:endParaRPr lang="pt-BR" sz="2000">
              <a:solidFill>
                <a:schemeClr val="tx1"/>
              </a:solidFill>
            </a:endParaRPr>
          </a:p>
        </p:txBody>
      </p:sp>
    </p:spTree>
    <p:extLst>
      <p:ext uri="{BB962C8B-B14F-4D97-AF65-F5344CB8AC3E}">
        <p14:creationId xmlns:p14="http://schemas.microsoft.com/office/powerpoint/2010/main" val="3724503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831E64-3783-4C35-BCCC-950515FF7BEC}"/>
              </a:ext>
            </a:extLst>
          </p:cNvPr>
          <p:cNvSpPr>
            <a:spLocks noGrp="1"/>
          </p:cNvSpPr>
          <p:nvPr>
            <p:ph type="title"/>
          </p:nvPr>
        </p:nvSpPr>
        <p:spPr/>
        <p:txBody>
          <a:bodyPr>
            <a:normAutofit/>
          </a:bodyPr>
          <a:lstStyle/>
          <a:p>
            <a:pPr algn="ctr"/>
            <a:r>
              <a:rPr lang="pt-BR">
                <a:solidFill>
                  <a:schemeClr val="tx1"/>
                </a:solidFill>
                <a:latin typeface="Arial"/>
                <a:cs typeface="Arial"/>
              </a:rPr>
              <a:t>Semântica estática</a:t>
            </a:r>
            <a:endParaRPr lang="pt-BR">
              <a:solidFill>
                <a:schemeClr val="tx1"/>
              </a:solidFill>
              <a:latin typeface="Arial"/>
              <a:ea typeface="+mj-lt"/>
              <a:cs typeface="+mj-lt"/>
            </a:endParaRPr>
          </a:p>
        </p:txBody>
      </p:sp>
      <p:pic>
        <p:nvPicPr>
          <p:cNvPr id="4" name="Imagem 4" descr="Tela de celular com aplicativo aberto&#10;&#10;Descrição gerada automaticamente">
            <a:extLst>
              <a:ext uri="{FF2B5EF4-FFF2-40B4-BE49-F238E27FC236}">
                <a16:creationId xmlns:a16="http://schemas.microsoft.com/office/drawing/2014/main" id="{11EC5A9E-EFBF-471C-BC3C-0B49883213A1}"/>
              </a:ext>
            </a:extLst>
          </p:cNvPr>
          <p:cNvPicPr>
            <a:picLocks noGrp="1" noChangeAspect="1"/>
          </p:cNvPicPr>
          <p:nvPr>
            <p:ph idx="1"/>
          </p:nvPr>
        </p:nvPicPr>
        <p:blipFill rotWithShape="1">
          <a:blip r:embed="rId2"/>
          <a:srcRect l="5231" t="7857" r="47082" b="13214"/>
          <a:stretch/>
        </p:blipFill>
        <p:spPr>
          <a:xfrm>
            <a:off x="6344529" y="2107762"/>
            <a:ext cx="4164037" cy="3319689"/>
          </a:xfrm>
        </p:spPr>
      </p:pic>
      <p:sp>
        <p:nvSpPr>
          <p:cNvPr id="5" name="CaixaDeTexto 4">
            <a:extLst>
              <a:ext uri="{FF2B5EF4-FFF2-40B4-BE49-F238E27FC236}">
                <a16:creationId xmlns:a16="http://schemas.microsoft.com/office/drawing/2014/main" id="{40FEF8F7-0C9A-4B7F-B2F0-39E1A2CB6271}"/>
              </a:ext>
            </a:extLst>
          </p:cNvPr>
          <p:cNvSpPr txBox="1"/>
          <p:nvPr/>
        </p:nvSpPr>
        <p:spPr>
          <a:xfrm>
            <a:off x="1882197" y="2798110"/>
            <a:ext cx="396527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Clr>
                <a:schemeClr val="accent1"/>
              </a:buClr>
              <a:buFont typeface="Arial" panose="020B0604020202020204" pitchFamily="34" charset="0"/>
              <a:buChar char="•"/>
            </a:pPr>
            <a:r>
              <a:rPr lang="pt-BR" sz="2400">
                <a:latin typeface="Arial"/>
                <a:ea typeface="+mn-lt"/>
                <a:cs typeface="+mn-lt"/>
              </a:rPr>
              <a:t>Exemplos:</a:t>
            </a:r>
            <a:endParaRPr lang="pt-BR">
              <a:cs typeface="Calibri" panose="020F0502020204030204"/>
            </a:endParaRPr>
          </a:p>
          <a:p>
            <a:pPr marL="342900" indent="-342900">
              <a:buClr>
                <a:schemeClr val="accent1"/>
              </a:buClr>
              <a:buFont typeface="Arial" panose="020B0604020202020204" pitchFamily="34" charset="0"/>
              <a:buChar char="•"/>
            </a:pPr>
            <a:endParaRPr lang="pt-BR" sz="2400">
              <a:latin typeface="Arial"/>
              <a:ea typeface="+mn-lt"/>
              <a:cs typeface="+mn-lt"/>
            </a:endParaRPr>
          </a:p>
          <a:p>
            <a:pPr marL="342900" indent="-342900">
              <a:buClr>
                <a:schemeClr val="accent1"/>
              </a:buClr>
              <a:buFont typeface="Arial" panose="020B0604020202020204" pitchFamily="34" charset="0"/>
              <a:buChar char="•"/>
            </a:pPr>
            <a:r>
              <a:rPr lang="pt-BR" sz="2400">
                <a:latin typeface="Arial"/>
                <a:ea typeface="+mn-lt"/>
                <a:cs typeface="+mn-lt"/>
              </a:rPr>
              <a:t>Os parâmetros utilizados na chamada de uma função têm o tipo correto.</a:t>
            </a:r>
            <a:endParaRPr lang="pt-BR" sz="2400">
              <a:latin typeface="Arial"/>
              <a:cs typeface="Calibri" panose="020F0502020204030204"/>
            </a:endParaRPr>
          </a:p>
        </p:txBody>
      </p:sp>
    </p:spTree>
    <p:extLst>
      <p:ext uri="{BB962C8B-B14F-4D97-AF65-F5344CB8AC3E}">
        <p14:creationId xmlns:p14="http://schemas.microsoft.com/office/powerpoint/2010/main" val="471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D2C974-DC53-4537-AB01-32F99231E25B}"/>
              </a:ext>
            </a:extLst>
          </p:cNvPr>
          <p:cNvSpPr>
            <a:spLocks noGrp="1"/>
          </p:cNvSpPr>
          <p:nvPr>
            <p:ph type="title"/>
          </p:nvPr>
        </p:nvSpPr>
        <p:spPr/>
        <p:txBody>
          <a:bodyPr>
            <a:normAutofit/>
          </a:bodyPr>
          <a:lstStyle/>
          <a:p>
            <a:pPr algn="ctr"/>
            <a:r>
              <a:rPr lang="pt-BR">
                <a:solidFill>
                  <a:schemeClr val="tx1"/>
                </a:solidFill>
                <a:latin typeface="Arial"/>
                <a:cs typeface="Arial"/>
              </a:rPr>
              <a:t>Semântica dinâmica</a:t>
            </a:r>
            <a:endParaRPr lang="pt-BR">
              <a:solidFill>
                <a:schemeClr val="tx1"/>
              </a:solidFill>
              <a:latin typeface="Arial"/>
              <a:ea typeface="+mj-lt"/>
              <a:cs typeface="+mj-lt"/>
            </a:endParaRPr>
          </a:p>
        </p:txBody>
      </p:sp>
      <p:sp>
        <p:nvSpPr>
          <p:cNvPr id="3" name="Espaço Reservado para Conteúdo 2">
            <a:extLst>
              <a:ext uri="{FF2B5EF4-FFF2-40B4-BE49-F238E27FC236}">
                <a16:creationId xmlns:a16="http://schemas.microsoft.com/office/drawing/2014/main" id="{99FA2164-FD6F-4E77-8699-FA5466237F20}"/>
              </a:ext>
            </a:extLst>
          </p:cNvPr>
          <p:cNvSpPr>
            <a:spLocks noGrp="1"/>
          </p:cNvSpPr>
          <p:nvPr>
            <p:ph idx="1"/>
          </p:nvPr>
        </p:nvSpPr>
        <p:spPr/>
        <p:txBody>
          <a:bodyPr vert="horz" lIns="0" tIns="45720" rIns="0" bIns="45720" rtlCol="0" anchor="t">
            <a:normAutofit/>
          </a:bodyPr>
          <a:lstStyle/>
          <a:p>
            <a:pPr lvl="1">
              <a:buFont typeface="Arial" panose="020F0502020204030204" pitchFamily="34" charset="0"/>
              <a:buChar char="•"/>
            </a:pPr>
            <a:r>
              <a:rPr lang="pt-BR" sz="2200">
                <a:solidFill>
                  <a:schemeClr val="tx1"/>
                </a:solidFill>
                <a:latin typeface="Arial"/>
                <a:ea typeface="+mn-lt"/>
                <a:cs typeface="+mn-lt"/>
              </a:rPr>
              <a:t>Estabelece o significado de um programa; ou seja, seu comportamento e os resultados da execução desse programa.</a:t>
            </a:r>
            <a:endParaRPr lang="pt-BR" sz="2200">
              <a:solidFill>
                <a:schemeClr val="tx1"/>
              </a:solidFill>
              <a:latin typeface="Arial"/>
              <a:cs typeface="Calibri" panose="020F0502020204030204"/>
            </a:endParaRPr>
          </a:p>
          <a:p>
            <a:pPr lvl="1">
              <a:buFont typeface="Arial" panose="020F0502020204030204" pitchFamily="34" charset="0"/>
              <a:buChar char="•"/>
            </a:pPr>
            <a:r>
              <a:rPr lang="pt-BR" sz="2200">
                <a:solidFill>
                  <a:schemeClr val="tx1"/>
                </a:solidFill>
                <a:latin typeface="Arial"/>
                <a:ea typeface="+mn-lt"/>
                <a:cs typeface="+mn-lt"/>
              </a:rPr>
              <a:t>Pode ser por meio de alocação na </a:t>
            </a:r>
            <a:r>
              <a:rPr lang="pt-BR" sz="2200" err="1">
                <a:solidFill>
                  <a:schemeClr val="tx1"/>
                </a:solidFill>
                <a:latin typeface="Arial"/>
                <a:ea typeface="+mn-lt"/>
                <a:cs typeface="+mn-lt"/>
              </a:rPr>
              <a:t>heap</a:t>
            </a:r>
            <a:r>
              <a:rPr lang="pt-BR" sz="2200">
                <a:solidFill>
                  <a:schemeClr val="tx1"/>
                </a:solidFill>
                <a:latin typeface="Arial"/>
                <a:ea typeface="+mn-lt"/>
                <a:cs typeface="+mn-lt"/>
              </a:rPr>
              <a:t> com </a:t>
            </a:r>
            <a:r>
              <a:rPr lang="pt-BR" sz="2200" err="1">
                <a:solidFill>
                  <a:schemeClr val="tx1"/>
                </a:solidFill>
                <a:latin typeface="Arial"/>
                <a:ea typeface="+mn-lt"/>
                <a:cs typeface="+mn-lt"/>
              </a:rPr>
              <a:t>malloc</a:t>
            </a:r>
            <a:r>
              <a:rPr lang="pt-BR" sz="2200">
                <a:solidFill>
                  <a:schemeClr val="tx1"/>
                </a:solidFill>
                <a:latin typeface="Arial"/>
                <a:ea typeface="+mn-lt"/>
                <a:cs typeface="+mn-lt"/>
              </a:rPr>
              <a:t> (em C), verificação de </a:t>
            </a:r>
            <a:r>
              <a:rPr lang="pt-BR" sz="2200" err="1">
                <a:solidFill>
                  <a:schemeClr val="tx1"/>
                </a:solidFill>
                <a:latin typeface="Arial"/>
                <a:ea typeface="+mn-lt"/>
                <a:cs typeface="+mn-lt"/>
              </a:rPr>
              <a:t>cast</a:t>
            </a:r>
            <a:r>
              <a:rPr lang="pt-BR" sz="2200">
                <a:solidFill>
                  <a:schemeClr val="tx1"/>
                </a:solidFill>
                <a:latin typeface="Arial"/>
                <a:ea typeface="+mn-lt"/>
                <a:cs typeface="+mn-lt"/>
              </a:rPr>
              <a:t> de classe (em Java), ou verificação de limites de </a:t>
            </a:r>
            <a:r>
              <a:rPr lang="pt-BR" sz="2200" err="1">
                <a:solidFill>
                  <a:schemeClr val="tx1"/>
                </a:solidFill>
                <a:latin typeface="Arial"/>
                <a:ea typeface="+mn-lt"/>
                <a:cs typeface="+mn-lt"/>
              </a:rPr>
              <a:t>arrays</a:t>
            </a:r>
            <a:r>
              <a:rPr lang="pt-BR" sz="2200">
                <a:solidFill>
                  <a:schemeClr val="tx1"/>
                </a:solidFill>
                <a:latin typeface="Arial"/>
                <a:ea typeface="+mn-lt"/>
                <a:cs typeface="+mn-lt"/>
              </a:rPr>
              <a:t> (em Java).</a:t>
            </a:r>
            <a:endParaRPr lang="pt-BR" sz="2200">
              <a:solidFill>
                <a:schemeClr val="tx1"/>
              </a:solidFill>
              <a:latin typeface="Arial"/>
              <a:cs typeface="Arial"/>
            </a:endParaRPr>
          </a:p>
        </p:txBody>
      </p:sp>
    </p:spTree>
    <p:extLst>
      <p:ext uri="{BB962C8B-B14F-4D97-AF65-F5344CB8AC3E}">
        <p14:creationId xmlns:p14="http://schemas.microsoft.com/office/powerpoint/2010/main" val="850416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285A5-A89C-494A-BDF7-F8CD2BB21DCB}"/>
              </a:ext>
            </a:extLst>
          </p:cNvPr>
          <p:cNvSpPr>
            <a:spLocks noGrp="1"/>
          </p:cNvSpPr>
          <p:nvPr>
            <p:ph type="title"/>
          </p:nvPr>
        </p:nvSpPr>
        <p:spPr/>
        <p:txBody>
          <a:bodyPr>
            <a:normAutofit/>
          </a:bodyPr>
          <a:lstStyle/>
          <a:p>
            <a:pPr algn="ctr"/>
            <a:r>
              <a:rPr lang="pt-BR">
                <a:solidFill>
                  <a:schemeClr val="tx1"/>
                </a:solidFill>
                <a:latin typeface="Arial"/>
                <a:cs typeface="Arial"/>
              </a:rPr>
              <a:t>Semântica dinâmica</a:t>
            </a:r>
            <a:endParaRPr lang="pt-BR">
              <a:solidFill>
                <a:schemeClr val="tx1"/>
              </a:solidFill>
              <a:latin typeface="Arial"/>
              <a:ea typeface="+mj-lt"/>
              <a:cs typeface="+mj-lt"/>
            </a:endParaRPr>
          </a:p>
        </p:txBody>
      </p:sp>
      <p:sp>
        <p:nvSpPr>
          <p:cNvPr id="3" name="Espaço Reservado para Conteúdo 2">
            <a:extLst>
              <a:ext uri="{FF2B5EF4-FFF2-40B4-BE49-F238E27FC236}">
                <a16:creationId xmlns:a16="http://schemas.microsoft.com/office/drawing/2014/main" id="{6B9D38D9-1E76-4F52-AE1A-B922E6156287}"/>
              </a:ext>
            </a:extLst>
          </p:cNvPr>
          <p:cNvSpPr>
            <a:spLocks noGrp="1"/>
          </p:cNvSpPr>
          <p:nvPr>
            <p:ph idx="1"/>
          </p:nvPr>
        </p:nvSpPr>
        <p:spPr/>
        <p:txBody>
          <a:bodyPr vert="horz" lIns="0" tIns="45720" rIns="0" bIns="45720" rtlCol="0" anchor="t">
            <a:normAutofit/>
          </a:bodyPr>
          <a:lstStyle/>
          <a:p>
            <a:pPr lvl="1">
              <a:buFont typeface="Arial" panose="020F0502020204030204" pitchFamily="34" charset="0"/>
              <a:buChar char="•"/>
            </a:pPr>
            <a:r>
              <a:rPr lang="pt-BR" sz="2200">
                <a:solidFill>
                  <a:schemeClr val="tx1"/>
                </a:solidFill>
                <a:latin typeface="Arial"/>
                <a:ea typeface="+mn-lt"/>
                <a:cs typeface="Arial"/>
              </a:rPr>
              <a:t>Regras verificadas Dinamicamente</a:t>
            </a:r>
            <a:endParaRPr lang="pt-BR" sz="2200">
              <a:solidFill>
                <a:schemeClr val="tx1"/>
              </a:solidFill>
              <a:latin typeface="Arial"/>
              <a:cs typeface="Arial"/>
            </a:endParaRPr>
          </a:p>
          <a:p>
            <a:pPr lvl="1">
              <a:buFont typeface="Arial" panose="020F0502020204030204" pitchFamily="34" charset="0"/>
              <a:buChar char="•"/>
            </a:pPr>
            <a:r>
              <a:rPr lang="pt-BR" sz="2200">
                <a:solidFill>
                  <a:schemeClr val="tx1"/>
                </a:solidFill>
                <a:latin typeface="Arial"/>
                <a:ea typeface="+mn-lt"/>
                <a:cs typeface="Arial"/>
              </a:rPr>
              <a:t>Índice inválido</a:t>
            </a:r>
            <a:endParaRPr lang="pt-BR" sz="2200">
              <a:solidFill>
                <a:schemeClr val="tx1"/>
              </a:solidFill>
              <a:latin typeface="Arial"/>
              <a:cs typeface="Arial"/>
            </a:endParaRPr>
          </a:p>
          <a:p>
            <a:pPr lvl="1">
              <a:buFont typeface="Arial" panose="020F0502020204030204" pitchFamily="34" charset="0"/>
              <a:buChar char="•"/>
            </a:pPr>
            <a:r>
              <a:rPr lang="pt-BR" sz="2200">
                <a:solidFill>
                  <a:schemeClr val="tx1"/>
                </a:solidFill>
                <a:latin typeface="Arial"/>
                <a:ea typeface="+mn-lt"/>
                <a:cs typeface="Arial"/>
              </a:rPr>
              <a:t>Divisão por zero</a:t>
            </a:r>
            <a:endParaRPr lang="pt-BR" sz="2200">
              <a:solidFill>
                <a:schemeClr val="tx1"/>
              </a:solidFill>
              <a:latin typeface="Arial"/>
              <a:cs typeface="Arial"/>
            </a:endParaRPr>
          </a:p>
          <a:p>
            <a:pPr lvl="1">
              <a:buFont typeface="Arial" panose="020F0502020204030204" pitchFamily="34" charset="0"/>
              <a:buChar char="•"/>
            </a:pPr>
            <a:r>
              <a:rPr lang="pt-BR" sz="2200">
                <a:solidFill>
                  <a:schemeClr val="tx1"/>
                </a:solidFill>
                <a:latin typeface="Arial"/>
                <a:ea typeface="+mn-lt"/>
                <a:cs typeface="Arial"/>
              </a:rPr>
              <a:t>O índice de um </a:t>
            </a:r>
            <a:r>
              <a:rPr lang="pt-BR" sz="2200" err="1">
                <a:solidFill>
                  <a:schemeClr val="tx1"/>
                </a:solidFill>
                <a:latin typeface="Arial"/>
                <a:ea typeface="+mn-lt"/>
                <a:cs typeface="Arial"/>
              </a:rPr>
              <a:t>array</a:t>
            </a:r>
            <a:r>
              <a:rPr lang="pt-BR" sz="2200">
                <a:solidFill>
                  <a:schemeClr val="tx1"/>
                </a:solidFill>
                <a:latin typeface="Arial"/>
                <a:ea typeface="+mn-lt"/>
                <a:cs typeface="Arial"/>
              </a:rPr>
              <a:t> está dentro do limite correto</a:t>
            </a:r>
            <a:endParaRPr lang="pt-BR">
              <a:solidFill>
                <a:schemeClr val="tx1"/>
              </a:solidFill>
              <a:latin typeface="Calibri" panose="020F0502020204030204"/>
              <a:cs typeface="Calibri" panose="020F0502020204030204"/>
            </a:endParaRPr>
          </a:p>
        </p:txBody>
      </p:sp>
    </p:spTree>
    <p:extLst>
      <p:ext uri="{BB962C8B-B14F-4D97-AF65-F5344CB8AC3E}">
        <p14:creationId xmlns:p14="http://schemas.microsoft.com/office/powerpoint/2010/main" val="1104562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1F2403-77E7-43B7-B8C0-AF0356D739AA}"/>
              </a:ext>
            </a:extLst>
          </p:cNvPr>
          <p:cNvSpPr>
            <a:spLocks noGrp="1"/>
          </p:cNvSpPr>
          <p:nvPr>
            <p:ph type="title"/>
          </p:nvPr>
        </p:nvSpPr>
        <p:spPr/>
        <p:txBody>
          <a:bodyPr>
            <a:normAutofit/>
          </a:bodyPr>
          <a:lstStyle/>
          <a:p>
            <a:pPr algn="ctr"/>
            <a:r>
              <a:rPr lang="pt-BR">
                <a:solidFill>
                  <a:schemeClr val="tx1"/>
                </a:solidFill>
                <a:latin typeface="Arial"/>
                <a:cs typeface="Arial"/>
              </a:rPr>
              <a:t>Semântica operacional</a:t>
            </a:r>
            <a:endParaRPr lang="pt-BR">
              <a:solidFill>
                <a:schemeClr val="tx1"/>
              </a:solidFill>
              <a:ea typeface="+mj-lt"/>
              <a:cs typeface="+mj-lt"/>
            </a:endParaRPr>
          </a:p>
        </p:txBody>
      </p:sp>
      <p:sp>
        <p:nvSpPr>
          <p:cNvPr id="3" name="Espaço Reservado para Conteúdo 2">
            <a:extLst>
              <a:ext uri="{FF2B5EF4-FFF2-40B4-BE49-F238E27FC236}">
                <a16:creationId xmlns:a16="http://schemas.microsoft.com/office/drawing/2014/main" id="{2C7B8DFC-1942-4133-805A-0ED7A9F6FF49}"/>
              </a:ext>
            </a:extLst>
          </p:cNvPr>
          <p:cNvSpPr>
            <a:spLocks noGrp="1"/>
          </p:cNvSpPr>
          <p:nvPr>
            <p:ph idx="1"/>
          </p:nvPr>
        </p:nvSpPr>
        <p:spPr/>
        <p:txBody>
          <a:bodyPr vert="horz" lIns="0" tIns="45720" rIns="0" bIns="45720" rtlCol="0" anchor="t">
            <a:normAutofit/>
          </a:bodyPr>
          <a:lstStyle/>
          <a:p>
            <a:pPr lvl="2">
              <a:buFont typeface="Arial" panose="020F0502020204030204" pitchFamily="34" charset="0"/>
              <a:buChar char="•"/>
            </a:pPr>
            <a:r>
              <a:rPr lang="pt-BR" sz="2000">
                <a:solidFill>
                  <a:schemeClr val="tx1"/>
                </a:solidFill>
                <a:latin typeface="Arial" panose="020B0604020202020204" pitchFamily="34" charset="0"/>
                <a:ea typeface="+mn-lt"/>
                <a:cs typeface="Arial" panose="020B0604020202020204" pitchFamily="34" charset="0"/>
              </a:rPr>
              <a:t>Descreve o significado de um programa ao executar as instruções em uma máquina, seja ela real ou simulada.</a:t>
            </a:r>
            <a:endParaRPr lang="pt-BR" sz="2000">
              <a:solidFill>
                <a:schemeClr val="tx1"/>
              </a:solidFill>
              <a:latin typeface="Arial" panose="020B0604020202020204" pitchFamily="34" charset="0"/>
              <a:cs typeface="Arial" panose="020B0604020202020204" pitchFamily="34" charset="0"/>
            </a:endParaRPr>
          </a:p>
          <a:p>
            <a:pPr lvl="2">
              <a:buFont typeface="Arial" panose="020F0502020204030204" pitchFamily="34" charset="0"/>
              <a:buChar char="•"/>
            </a:pPr>
            <a:r>
              <a:rPr lang="pt-BR" sz="2000">
                <a:solidFill>
                  <a:schemeClr val="tx1"/>
                </a:solidFill>
                <a:latin typeface="Arial" panose="020B0604020202020204" pitchFamily="34" charset="0"/>
                <a:ea typeface="+mn-lt"/>
                <a:cs typeface="Arial" panose="020B0604020202020204" pitchFamily="34" charset="0"/>
              </a:rPr>
              <a:t>Depende de algoritmos, não da matemática.</a:t>
            </a:r>
          </a:p>
          <a:p>
            <a:pPr lvl="2">
              <a:buFont typeface="Arial" panose="020F0502020204030204" pitchFamily="34" charset="0"/>
              <a:buChar char="•"/>
            </a:pPr>
            <a:r>
              <a:rPr lang="pt-BR" sz="2000">
                <a:solidFill>
                  <a:schemeClr val="tx1"/>
                </a:solidFill>
                <a:latin typeface="Arial" panose="020B0604020202020204" pitchFamily="34" charset="0"/>
                <a:ea typeface="+mn-lt"/>
                <a:cs typeface="Arial" panose="020B0604020202020204" pitchFamily="34" charset="0"/>
              </a:rPr>
              <a:t>O processo básico da semântica operacional é usual. O conceito é bastante usado em livros-texto de programação e manuais de referência de linguagens de programação. </a:t>
            </a:r>
            <a:endParaRPr lang="pt-BR" sz="20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98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54D32D-2B33-4643-9953-4E0EC202008F}"/>
              </a:ext>
            </a:extLst>
          </p:cNvPr>
          <p:cNvSpPr>
            <a:spLocks noGrp="1"/>
          </p:cNvSpPr>
          <p:nvPr>
            <p:ph type="title"/>
          </p:nvPr>
        </p:nvSpPr>
        <p:spPr/>
        <p:txBody>
          <a:bodyPr>
            <a:normAutofit/>
          </a:bodyPr>
          <a:lstStyle/>
          <a:p>
            <a:pPr algn="ctr"/>
            <a:r>
              <a:rPr lang="pt-BR">
                <a:solidFill>
                  <a:schemeClr val="tx1"/>
                </a:solidFill>
                <a:latin typeface="Arial"/>
                <a:cs typeface="Arial"/>
              </a:rPr>
              <a:t>Semântica operacional</a:t>
            </a:r>
            <a:endParaRPr lang="pt-BR">
              <a:solidFill>
                <a:schemeClr val="tx1"/>
              </a:solidFill>
              <a:latin typeface="Arial"/>
              <a:ea typeface="+mj-lt"/>
              <a:cs typeface="+mj-lt"/>
            </a:endParaRPr>
          </a:p>
        </p:txBody>
      </p:sp>
      <p:graphicFrame>
        <p:nvGraphicFramePr>
          <p:cNvPr id="4" name="Tabela 4">
            <a:extLst>
              <a:ext uri="{FF2B5EF4-FFF2-40B4-BE49-F238E27FC236}">
                <a16:creationId xmlns:a16="http://schemas.microsoft.com/office/drawing/2014/main" id="{7F040A1F-3309-40E9-BEB5-972C27CB990C}"/>
              </a:ext>
            </a:extLst>
          </p:cNvPr>
          <p:cNvGraphicFramePr>
            <a:graphicFrameLocks noGrp="1"/>
          </p:cNvGraphicFramePr>
          <p:nvPr>
            <p:ph idx="1"/>
            <p:extLst>
              <p:ext uri="{D42A27DB-BD31-4B8C-83A1-F6EECF244321}">
                <p14:modId xmlns:p14="http://schemas.microsoft.com/office/powerpoint/2010/main" val="1398594815"/>
              </p:ext>
            </p:extLst>
          </p:nvPr>
        </p:nvGraphicFramePr>
        <p:xfrm>
          <a:off x="1197604" y="3298377"/>
          <a:ext cx="10058400" cy="2950889"/>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856136200"/>
                    </a:ext>
                  </a:extLst>
                </a:gridCol>
                <a:gridCol w="5029200">
                  <a:extLst>
                    <a:ext uri="{9D8B030D-6E8A-4147-A177-3AD203B41FA5}">
                      <a16:colId xmlns:a16="http://schemas.microsoft.com/office/drawing/2014/main" val="3555323298"/>
                    </a:ext>
                  </a:extLst>
                </a:gridCol>
              </a:tblGrid>
              <a:tr h="939209">
                <a:tc>
                  <a:txBody>
                    <a:bodyPr/>
                    <a:lstStyle/>
                    <a:p>
                      <a:pPr lvl="0">
                        <a:buNone/>
                      </a:pPr>
                      <a:r>
                        <a:rPr lang="pt" sz="1800" b="0" i="0" u="none" strike="noStrike" noProof="0">
                          <a:latin typeface="Calibri"/>
                        </a:rPr>
                        <a:t>                  Sentença C </a:t>
                      </a:r>
                      <a:endParaRPr lang="pt-BR" sz="1800" b="0" i="0" u="none" strike="noStrike" noProof="0">
                        <a:latin typeface="Calibri"/>
                      </a:endParaRPr>
                    </a:p>
                  </a:txBody>
                  <a:tcPr/>
                </a:tc>
                <a:tc>
                  <a:txBody>
                    <a:bodyPr/>
                    <a:lstStyle/>
                    <a:p>
                      <a:pPr lvl="0">
                        <a:buNone/>
                      </a:pPr>
                      <a:r>
                        <a:rPr lang="pt" sz="1800" b="0" i="0" u="none" strike="noStrike" noProof="0">
                          <a:latin typeface="Calibri"/>
                        </a:rPr>
                        <a:t>                      Significado</a:t>
                      </a:r>
                      <a:endParaRPr lang="pt-BR" sz="1800" b="0" i="0" u="none" strike="noStrike" noProof="0">
                        <a:latin typeface="Calibri"/>
                      </a:endParaRPr>
                    </a:p>
                  </a:txBody>
                  <a:tcPr/>
                </a:tc>
                <a:extLst>
                  <a:ext uri="{0D108BD9-81ED-4DB2-BD59-A6C34878D82A}">
                    <a16:rowId xmlns:a16="http://schemas.microsoft.com/office/drawing/2014/main" val="2975548769"/>
                  </a:ext>
                </a:extLst>
              </a:tr>
              <a:tr h="939209">
                <a:tc>
                  <a:txBody>
                    <a:bodyPr/>
                    <a:lstStyle/>
                    <a:p>
                      <a:pPr lvl="0" algn="l">
                        <a:lnSpc>
                          <a:spcPct val="100000"/>
                        </a:lnSpc>
                        <a:spcBef>
                          <a:spcPts val="0"/>
                        </a:spcBef>
                        <a:spcAft>
                          <a:spcPts val="0"/>
                        </a:spcAft>
                        <a:buNone/>
                      </a:pPr>
                      <a:r>
                        <a:rPr lang="pt" sz="1800" b="0" i="0" u="none" strike="noStrike" noProof="0">
                          <a:latin typeface="Calibri"/>
                        </a:rPr>
                        <a:t>for (i=0; i&lt;100; i++) {</a:t>
                      </a:r>
                      <a:endParaRPr lang="pt-BR" sz="1800" b="0" i="0" u="none" strike="noStrike" noProof="0">
                        <a:latin typeface="Calibri"/>
                      </a:endParaRPr>
                    </a:p>
                    <a:p>
                      <a:pPr lvl="0" algn="l">
                        <a:lnSpc>
                          <a:spcPct val="100000"/>
                        </a:lnSpc>
                        <a:spcBef>
                          <a:spcPts val="0"/>
                        </a:spcBef>
                        <a:spcAft>
                          <a:spcPts val="0"/>
                        </a:spcAft>
                        <a:buNone/>
                      </a:pPr>
                      <a:r>
                        <a:rPr lang="pt" sz="1800" b="0" i="0" u="none" strike="noStrike" noProof="0">
                          <a:latin typeface="Calibri"/>
                        </a:rPr>
                        <a:t> ...</a:t>
                      </a:r>
                      <a:endParaRPr lang="pt-BR" sz="1800" b="0" i="0" u="none" strike="noStrike" noProof="0">
                        <a:latin typeface="Calibri"/>
                      </a:endParaRPr>
                    </a:p>
                    <a:p>
                      <a:pPr lvl="0" algn="l">
                        <a:lnSpc>
                          <a:spcPct val="100000"/>
                        </a:lnSpc>
                        <a:spcBef>
                          <a:spcPts val="0"/>
                        </a:spcBef>
                        <a:spcAft>
                          <a:spcPts val="0"/>
                        </a:spcAft>
                        <a:buNone/>
                      </a:pPr>
                      <a:r>
                        <a:rPr lang="pt" sz="1800" b="0" i="0" u="none" strike="noStrike" noProof="0">
                          <a:latin typeface="Calibri"/>
                        </a:rPr>
                        <a:t> }</a:t>
                      </a:r>
                      <a:endParaRPr lang="pt-BR" sz="1800" b="0" i="0" u="none" strike="noStrike" noProof="0">
                        <a:latin typeface="Calibri"/>
                      </a:endParaRPr>
                    </a:p>
                    <a:p>
                      <a:pPr lvl="0">
                        <a:buNone/>
                      </a:pPr>
                      <a:endParaRPr lang="pt-BR"/>
                    </a:p>
                  </a:txBody>
                  <a:tcPr/>
                </a:tc>
                <a:tc>
                  <a:txBody>
                    <a:bodyPr/>
                    <a:lstStyle/>
                    <a:p>
                      <a:pPr lvl="0" algn="l">
                        <a:lnSpc>
                          <a:spcPct val="100000"/>
                        </a:lnSpc>
                        <a:spcBef>
                          <a:spcPts val="0"/>
                        </a:spcBef>
                        <a:spcAft>
                          <a:spcPts val="0"/>
                        </a:spcAft>
                        <a:buNone/>
                      </a:pPr>
                      <a:r>
                        <a:rPr lang="pt" sz="1800" b="0" i="0" u="none" strike="noStrike" noProof="0">
                          <a:latin typeface="Calibri"/>
                        </a:rPr>
                        <a:t>i=0; </a:t>
                      </a:r>
                      <a:endParaRPr lang="pt-BR" sz="1800" b="0" i="0" u="none" strike="noStrike" noProof="0">
                        <a:latin typeface="Calibri"/>
                      </a:endParaRPr>
                    </a:p>
                    <a:p>
                      <a:pPr lvl="0" algn="l">
                        <a:lnSpc>
                          <a:spcPct val="100000"/>
                        </a:lnSpc>
                        <a:spcBef>
                          <a:spcPts val="0"/>
                        </a:spcBef>
                        <a:spcAft>
                          <a:spcPts val="0"/>
                        </a:spcAft>
                        <a:buNone/>
                      </a:pPr>
                      <a:r>
                        <a:rPr lang="pt" sz="1800" b="0" i="0" u="none" strike="noStrike" noProof="0">
                          <a:latin typeface="Calibri"/>
                        </a:rPr>
                        <a:t>loop: if i == 100 goto out</a:t>
                      </a:r>
                      <a:endParaRPr lang="pt-BR" sz="1800" b="0" i="0" u="none" strike="noStrike" noProof="0">
                        <a:latin typeface="Calibri"/>
                      </a:endParaRPr>
                    </a:p>
                    <a:p>
                      <a:pPr lvl="0" algn="l">
                        <a:lnSpc>
                          <a:spcPct val="100000"/>
                        </a:lnSpc>
                        <a:spcBef>
                          <a:spcPts val="0"/>
                        </a:spcBef>
                        <a:spcAft>
                          <a:spcPts val="0"/>
                        </a:spcAft>
                        <a:buNone/>
                      </a:pPr>
                      <a:r>
                        <a:rPr lang="pt" sz="1800" b="0" i="0" u="none" strike="noStrike" noProof="0">
                          <a:latin typeface="Calibri"/>
                        </a:rPr>
                        <a:t>   ... </a:t>
                      </a:r>
                      <a:endParaRPr lang="pt-BR" sz="1800" b="0" i="0" u="none" strike="noStrike" noProof="0">
                        <a:latin typeface="Calibri"/>
                      </a:endParaRPr>
                    </a:p>
                    <a:p>
                      <a:pPr lvl="0" algn="l">
                        <a:lnSpc>
                          <a:spcPct val="100000"/>
                        </a:lnSpc>
                        <a:spcBef>
                          <a:spcPts val="0"/>
                        </a:spcBef>
                        <a:spcAft>
                          <a:spcPts val="0"/>
                        </a:spcAft>
                        <a:buNone/>
                      </a:pPr>
                      <a:r>
                        <a:rPr lang="pt" sz="1800" b="0" i="0" u="none" strike="noStrike" noProof="0">
                          <a:latin typeface="Calibri"/>
                        </a:rPr>
                        <a:t>   i++;</a:t>
                      </a:r>
                      <a:endParaRPr lang="pt-BR" sz="1800" b="0" i="0" u="none" strike="noStrike" noProof="0">
                        <a:latin typeface="Calibri"/>
                      </a:endParaRPr>
                    </a:p>
                    <a:p>
                      <a:pPr lvl="0" algn="l">
                        <a:lnSpc>
                          <a:spcPct val="100000"/>
                        </a:lnSpc>
                        <a:spcBef>
                          <a:spcPts val="0"/>
                        </a:spcBef>
                        <a:spcAft>
                          <a:spcPts val="0"/>
                        </a:spcAft>
                        <a:buNone/>
                      </a:pPr>
                      <a:r>
                        <a:rPr lang="pt" sz="1800" b="0" i="0" u="none" strike="noStrike" noProof="0">
                          <a:latin typeface="Calibri"/>
                        </a:rPr>
                        <a:t>goto loop </a:t>
                      </a:r>
                      <a:endParaRPr lang="pt-BR" sz="1800" b="0" i="0" u="none" strike="noStrike" noProof="0">
                        <a:latin typeface="Calibri"/>
                      </a:endParaRPr>
                    </a:p>
                    <a:p>
                      <a:pPr lvl="0" algn="l">
                        <a:lnSpc>
                          <a:spcPct val="100000"/>
                        </a:lnSpc>
                        <a:spcBef>
                          <a:spcPts val="0"/>
                        </a:spcBef>
                        <a:spcAft>
                          <a:spcPts val="0"/>
                        </a:spcAft>
                        <a:buNone/>
                      </a:pPr>
                      <a:r>
                        <a:rPr lang="pt" sz="1800" b="0" i="0" u="none" strike="noStrike" noProof="0">
                          <a:latin typeface="Calibri"/>
                        </a:rPr>
                        <a:t>out:...</a:t>
                      </a:r>
                      <a:endParaRPr lang="pt-BR" sz="1800" b="0" i="0" u="none" strike="noStrike" noProof="0">
                        <a:latin typeface="Calibri"/>
                      </a:endParaRPr>
                    </a:p>
                    <a:p>
                      <a:pPr lvl="0">
                        <a:buNone/>
                      </a:pPr>
                      <a:endParaRPr lang="pt-BR"/>
                    </a:p>
                  </a:txBody>
                  <a:tcPr/>
                </a:tc>
                <a:extLst>
                  <a:ext uri="{0D108BD9-81ED-4DB2-BD59-A6C34878D82A}">
                    <a16:rowId xmlns:a16="http://schemas.microsoft.com/office/drawing/2014/main" val="1646689280"/>
                  </a:ext>
                </a:extLst>
              </a:tr>
            </a:tbl>
          </a:graphicData>
        </a:graphic>
      </p:graphicFrame>
      <p:sp>
        <p:nvSpPr>
          <p:cNvPr id="5" name="CaixaDeTexto 4">
            <a:extLst>
              <a:ext uri="{FF2B5EF4-FFF2-40B4-BE49-F238E27FC236}">
                <a16:creationId xmlns:a16="http://schemas.microsoft.com/office/drawing/2014/main" id="{C664CA18-5B65-4A7F-AD17-328A3063206D}"/>
              </a:ext>
            </a:extLst>
          </p:cNvPr>
          <p:cNvSpPr txBox="1"/>
          <p:nvPr/>
        </p:nvSpPr>
        <p:spPr>
          <a:xfrm>
            <a:off x="1201947" y="1892061"/>
            <a:ext cx="678323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a:latin typeface="Arial"/>
                <a:ea typeface="+mn-lt"/>
                <a:cs typeface="+mn-lt"/>
              </a:rPr>
              <a:t>Por exemplo, a semântica da construção for em C pode ser descrita em termos de sentenças mais simples, como em:</a:t>
            </a:r>
            <a:endParaRPr lang="pt-BR" sz="2400">
              <a:latin typeface="Arial"/>
              <a:cs typeface="Arial"/>
            </a:endParaRPr>
          </a:p>
        </p:txBody>
      </p:sp>
    </p:spTree>
    <p:extLst>
      <p:ext uri="{BB962C8B-B14F-4D97-AF65-F5344CB8AC3E}">
        <p14:creationId xmlns:p14="http://schemas.microsoft.com/office/powerpoint/2010/main" val="2312390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E3593E-A62B-46A8-A4EE-C8F289BC46AA}"/>
              </a:ext>
            </a:extLst>
          </p:cNvPr>
          <p:cNvSpPr>
            <a:spLocks noGrp="1"/>
          </p:cNvSpPr>
          <p:nvPr>
            <p:ph type="title"/>
          </p:nvPr>
        </p:nvSpPr>
        <p:spPr/>
        <p:txBody>
          <a:bodyPr>
            <a:normAutofit/>
          </a:bodyPr>
          <a:lstStyle/>
          <a:p>
            <a:pPr algn="ctr"/>
            <a:r>
              <a:rPr lang="pt-BR">
                <a:solidFill>
                  <a:schemeClr val="tx1"/>
                </a:solidFill>
                <a:latin typeface="Arial"/>
                <a:ea typeface="+mj-lt"/>
                <a:cs typeface="+mj-lt"/>
              </a:rPr>
              <a:t>Semântica denotacional</a:t>
            </a:r>
            <a:endParaRPr lang="pt-BR">
              <a:solidFill>
                <a:schemeClr val="tx1"/>
              </a:solidFill>
              <a:latin typeface="Arial"/>
              <a:cs typeface="Calibri Light" panose="020F0302020204030204"/>
            </a:endParaRPr>
          </a:p>
        </p:txBody>
      </p:sp>
      <p:sp>
        <p:nvSpPr>
          <p:cNvPr id="3" name="Espaço Reservado para Conteúdo 2">
            <a:extLst>
              <a:ext uri="{FF2B5EF4-FFF2-40B4-BE49-F238E27FC236}">
                <a16:creationId xmlns:a16="http://schemas.microsoft.com/office/drawing/2014/main" id="{977E1433-E4BE-4B46-8C65-DC6659D22BE1}"/>
              </a:ext>
            </a:extLst>
          </p:cNvPr>
          <p:cNvSpPr>
            <a:spLocks noGrp="1"/>
          </p:cNvSpPr>
          <p:nvPr>
            <p:ph idx="1"/>
          </p:nvPr>
        </p:nvSpPr>
        <p:spPr>
          <a:xfrm>
            <a:off x="1097280" y="1845734"/>
            <a:ext cx="10058400" cy="4095246"/>
          </a:xfrm>
        </p:spPr>
        <p:txBody>
          <a:bodyPr vert="horz" lIns="0" tIns="45720" rIns="0" bIns="45720" rtlCol="0" anchor="t">
            <a:normAutofit/>
          </a:bodyPr>
          <a:lstStyle/>
          <a:p>
            <a:pPr lvl="2">
              <a:buFont typeface="Arial" panose="020F0502020204030204" pitchFamily="34" charset="0"/>
              <a:buChar char="•"/>
            </a:pPr>
            <a:r>
              <a:rPr lang="pt-BR" sz="2000">
                <a:solidFill>
                  <a:schemeClr val="tx1"/>
                </a:solidFill>
                <a:latin typeface="Arial"/>
                <a:ea typeface="+mn-lt"/>
                <a:cs typeface="+mn-lt"/>
              </a:rPr>
              <a:t>A semântica denotacional é o método mais rigoroso e mais conhecido para a descrição do significado de programas.    </a:t>
            </a:r>
            <a:endParaRPr lang="pt-BR" sz="2000">
              <a:solidFill>
                <a:schemeClr val="tx1"/>
              </a:solidFill>
              <a:latin typeface="Arial"/>
              <a:cs typeface="Calibri"/>
            </a:endParaRPr>
          </a:p>
          <a:p>
            <a:pPr lvl="2">
              <a:buFont typeface="Arial" panose="020F0502020204030204" pitchFamily="34" charset="0"/>
              <a:buChar char="•"/>
            </a:pPr>
            <a:r>
              <a:rPr lang="pt-BR" sz="2000">
                <a:solidFill>
                  <a:schemeClr val="tx1"/>
                </a:solidFill>
                <a:latin typeface="Arial"/>
                <a:ea typeface="+mn-lt"/>
                <a:cs typeface="+mn-lt"/>
              </a:rPr>
              <a:t>Ela é solidamente baseada na teoria de funções recursivas. </a:t>
            </a:r>
            <a:endParaRPr lang="pt-BR" sz="2000">
              <a:solidFill>
                <a:schemeClr val="tx1"/>
              </a:solidFill>
              <a:latin typeface="Arial"/>
              <a:cs typeface="Calibri"/>
            </a:endParaRPr>
          </a:p>
          <a:p>
            <a:pPr lvl="2">
              <a:buFont typeface="Arial" panose="020F0502020204030204" pitchFamily="34" charset="0"/>
              <a:buChar char="•"/>
            </a:pPr>
            <a:r>
              <a:rPr lang="pt-BR" sz="2000">
                <a:solidFill>
                  <a:schemeClr val="tx1"/>
                </a:solidFill>
                <a:latin typeface="Arial"/>
                <a:ea typeface="+mn-lt"/>
                <a:cs typeface="+mn-lt"/>
              </a:rPr>
              <a:t>O método é chamado denotacional porque os objetos matemáticos denotam o significado de suas entidades sintáticas correspondentes.</a:t>
            </a:r>
            <a:endParaRPr lang="pt-BR" sz="2000">
              <a:solidFill>
                <a:schemeClr val="tx1"/>
              </a:solidFill>
              <a:latin typeface="Arial"/>
              <a:cs typeface="Calibri"/>
            </a:endParaRPr>
          </a:p>
          <a:p>
            <a:pPr lvl="2">
              <a:buFont typeface="Arial" panose="020F0502020204030204" pitchFamily="34" charset="0"/>
              <a:buChar char="•"/>
            </a:pPr>
            <a:r>
              <a:rPr lang="pt-BR" sz="2000">
                <a:solidFill>
                  <a:schemeClr val="tx1"/>
                </a:solidFill>
                <a:latin typeface="Arial"/>
                <a:ea typeface="+mn-lt"/>
                <a:cs typeface="+mn-lt"/>
              </a:rPr>
              <a:t>Na semântica denotacional, as construções de linguagem de programação são mapeadas para objetos matemáticos – conjuntos ou funções.</a:t>
            </a:r>
            <a:endParaRPr lang="pt-BR" sz="2000">
              <a:solidFill>
                <a:schemeClr val="tx1"/>
              </a:solidFill>
              <a:latin typeface="Arial"/>
              <a:cs typeface="Calibri"/>
            </a:endParaRPr>
          </a:p>
          <a:p>
            <a:pPr lvl="2">
              <a:buFont typeface="Arial" panose="020F0502020204030204" pitchFamily="34" charset="0"/>
              <a:buChar char="•"/>
            </a:pPr>
            <a:r>
              <a:rPr lang="pt-BR" sz="2000">
                <a:solidFill>
                  <a:schemeClr val="tx1"/>
                </a:solidFill>
                <a:latin typeface="Arial"/>
                <a:ea typeface="+mn-lt"/>
                <a:cs typeface="+mn-lt"/>
              </a:rPr>
              <a:t>Entretanto, diferentemente da semântica operacional, a semântica denotacional não modela o processamento computacional passo a passo dos programas.</a:t>
            </a:r>
            <a:endParaRPr lang="pt-BR" sz="2000">
              <a:solidFill>
                <a:schemeClr val="tx1"/>
              </a:solidFill>
              <a:latin typeface="Arial"/>
              <a:cs typeface="Arial"/>
            </a:endParaRPr>
          </a:p>
        </p:txBody>
      </p:sp>
    </p:spTree>
    <p:extLst>
      <p:ext uri="{BB962C8B-B14F-4D97-AF65-F5344CB8AC3E}">
        <p14:creationId xmlns:p14="http://schemas.microsoft.com/office/powerpoint/2010/main" val="542680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26862F-09C0-4738-94EE-5F0B85174019}"/>
              </a:ext>
            </a:extLst>
          </p:cNvPr>
          <p:cNvSpPr>
            <a:spLocks noGrp="1"/>
          </p:cNvSpPr>
          <p:nvPr>
            <p:ph type="title"/>
          </p:nvPr>
        </p:nvSpPr>
        <p:spPr/>
        <p:txBody>
          <a:bodyPr>
            <a:normAutofit/>
          </a:bodyPr>
          <a:lstStyle/>
          <a:p>
            <a:pPr algn="ctr"/>
            <a:r>
              <a:rPr lang="pt-BR">
                <a:solidFill>
                  <a:schemeClr val="tx1"/>
                </a:solidFill>
                <a:latin typeface="Arial"/>
                <a:cs typeface="Arial"/>
              </a:rPr>
              <a:t>Semântica denotacional</a:t>
            </a:r>
            <a:endParaRPr lang="pt-BR">
              <a:solidFill>
                <a:schemeClr val="tx1"/>
              </a:solidFill>
              <a:ea typeface="+mj-lt"/>
              <a:cs typeface="+mj-lt"/>
            </a:endParaRPr>
          </a:p>
        </p:txBody>
      </p:sp>
      <p:pic>
        <p:nvPicPr>
          <p:cNvPr id="4" name="Imagem 4" descr="Tela de celular com texto preto sobre fundo branco&#10;&#10;Descrição gerada automaticamente">
            <a:extLst>
              <a:ext uri="{FF2B5EF4-FFF2-40B4-BE49-F238E27FC236}">
                <a16:creationId xmlns:a16="http://schemas.microsoft.com/office/drawing/2014/main" id="{0305C8B2-AD8E-4001-A7C1-CC01A00156BA}"/>
              </a:ext>
            </a:extLst>
          </p:cNvPr>
          <p:cNvPicPr>
            <a:picLocks noGrp="1" noChangeAspect="1"/>
          </p:cNvPicPr>
          <p:nvPr>
            <p:ph idx="1"/>
          </p:nvPr>
        </p:nvPicPr>
        <p:blipFill>
          <a:blip r:embed="rId2"/>
          <a:stretch>
            <a:fillRect/>
          </a:stretch>
        </p:blipFill>
        <p:spPr>
          <a:xfrm>
            <a:off x="1491175" y="1887937"/>
            <a:ext cx="8862647" cy="4023360"/>
          </a:xfrm>
        </p:spPr>
      </p:pic>
    </p:spTree>
    <p:extLst>
      <p:ext uri="{BB962C8B-B14F-4D97-AF65-F5344CB8AC3E}">
        <p14:creationId xmlns:p14="http://schemas.microsoft.com/office/powerpoint/2010/main" val="499931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AEE414-50B4-41F7-A0E7-163A3BF38864}"/>
              </a:ext>
            </a:extLst>
          </p:cNvPr>
          <p:cNvSpPr>
            <a:spLocks noGrp="1"/>
          </p:cNvSpPr>
          <p:nvPr>
            <p:ph type="title"/>
          </p:nvPr>
        </p:nvSpPr>
        <p:spPr/>
        <p:txBody>
          <a:bodyPr>
            <a:normAutofit/>
          </a:bodyPr>
          <a:lstStyle/>
          <a:p>
            <a:pPr algn="ctr"/>
            <a:r>
              <a:rPr lang="pt-BR">
                <a:solidFill>
                  <a:schemeClr val="tx1"/>
                </a:solidFill>
                <a:latin typeface="Arial"/>
                <a:cs typeface="Arial"/>
              </a:rPr>
              <a:t>Semântica axiomática</a:t>
            </a:r>
            <a:endParaRPr lang="pt-BR">
              <a:solidFill>
                <a:schemeClr val="tx1"/>
              </a:solidFill>
              <a:ea typeface="+mj-lt"/>
              <a:cs typeface="+mj-lt"/>
            </a:endParaRPr>
          </a:p>
        </p:txBody>
      </p:sp>
      <p:sp>
        <p:nvSpPr>
          <p:cNvPr id="3" name="Espaço Reservado para Conteúdo 2">
            <a:extLst>
              <a:ext uri="{FF2B5EF4-FFF2-40B4-BE49-F238E27FC236}">
                <a16:creationId xmlns:a16="http://schemas.microsoft.com/office/drawing/2014/main" id="{D932FF78-C709-48BB-B59D-332A9D71D51E}"/>
              </a:ext>
            </a:extLst>
          </p:cNvPr>
          <p:cNvSpPr>
            <a:spLocks noGrp="1"/>
          </p:cNvSpPr>
          <p:nvPr>
            <p:ph idx="1"/>
          </p:nvPr>
        </p:nvSpPr>
        <p:spPr/>
        <p:txBody>
          <a:bodyPr vert="horz" lIns="0" tIns="45720" rIns="0" bIns="45720" rtlCol="0" anchor="t">
            <a:normAutofit/>
          </a:bodyPr>
          <a:lstStyle/>
          <a:p>
            <a:pPr lvl="1">
              <a:buFont typeface="Arial" panose="020F0502020204030204" pitchFamily="34" charset="0"/>
              <a:buChar char="•"/>
            </a:pPr>
            <a:r>
              <a:rPr lang="pt-BR" sz="2200">
                <a:solidFill>
                  <a:schemeClr val="tx1"/>
                </a:solidFill>
                <a:latin typeface="Arial"/>
                <a:ea typeface="+mn-lt"/>
                <a:cs typeface="+mn-lt"/>
              </a:rPr>
              <a:t>A semântica axiomática, chamada assim porque é baseada em lógica matemática.</a:t>
            </a:r>
            <a:endParaRPr lang="pt-BR" sz="2200">
              <a:solidFill>
                <a:schemeClr val="tx1"/>
              </a:solidFill>
              <a:latin typeface="Arial"/>
              <a:cs typeface="Calibri" panose="020F0502020204030204"/>
            </a:endParaRPr>
          </a:p>
          <a:p>
            <a:pPr lvl="1">
              <a:buFont typeface="Arial" panose="020F0502020204030204" pitchFamily="34" charset="0"/>
              <a:buChar char="•"/>
            </a:pPr>
            <a:r>
              <a:rPr lang="pt-BR" sz="2200">
                <a:solidFill>
                  <a:schemeClr val="tx1"/>
                </a:solidFill>
                <a:latin typeface="Arial"/>
                <a:ea typeface="+mn-lt"/>
                <a:cs typeface="+mn-lt"/>
              </a:rPr>
              <a:t>O significado de um programa é baseado nos relacionamentos entre variáveis e constantes de um programa, os quais são o mesmo para cada execução do programa.</a:t>
            </a:r>
            <a:endParaRPr lang="pt-BR" sz="2200">
              <a:solidFill>
                <a:schemeClr val="tx1"/>
              </a:solidFill>
              <a:latin typeface="Arial"/>
              <a:cs typeface="Calibri"/>
            </a:endParaRPr>
          </a:p>
          <a:p>
            <a:pPr lvl="1">
              <a:buFont typeface="Arial" panose="020F0502020204030204" pitchFamily="34" charset="0"/>
              <a:buChar char="•"/>
            </a:pPr>
            <a:r>
              <a:rPr lang="pt-BR" sz="2200">
                <a:solidFill>
                  <a:schemeClr val="tx1"/>
                </a:solidFill>
                <a:latin typeface="Arial"/>
                <a:ea typeface="+mn-lt"/>
                <a:cs typeface="+mn-lt"/>
              </a:rPr>
              <a:t>Quando a semântica axiomática é usada para especificar formalmente o significado de uma sentença, ele é definido pelo efeito da sentença em asserções sobre os dados afetados pela sentença.</a:t>
            </a:r>
            <a:endParaRPr lang="pt-BR" sz="2200">
              <a:solidFill>
                <a:schemeClr val="tx1"/>
              </a:solidFill>
              <a:latin typeface="Arial"/>
              <a:cs typeface="Arial"/>
            </a:endParaRPr>
          </a:p>
        </p:txBody>
      </p:sp>
    </p:spTree>
    <p:extLst>
      <p:ext uri="{BB962C8B-B14F-4D97-AF65-F5344CB8AC3E}">
        <p14:creationId xmlns:p14="http://schemas.microsoft.com/office/powerpoint/2010/main" val="3358577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465F4D-AEF4-4EF4-81A2-1EE6E3A60675}"/>
              </a:ext>
            </a:extLst>
          </p:cNvPr>
          <p:cNvSpPr>
            <a:spLocks noGrp="1"/>
          </p:cNvSpPr>
          <p:nvPr>
            <p:ph type="title"/>
          </p:nvPr>
        </p:nvSpPr>
        <p:spPr/>
        <p:txBody>
          <a:bodyPr>
            <a:normAutofit/>
          </a:bodyPr>
          <a:lstStyle/>
          <a:p>
            <a:pPr algn="ctr"/>
            <a:r>
              <a:rPr lang="pt-BR">
                <a:solidFill>
                  <a:schemeClr val="tx1"/>
                </a:solidFill>
                <a:latin typeface="Arial"/>
                <a:cs typeface="Arial"/>
              </a:rPr>
              <a:t>Semântica axiomática</a:t>
            </a:r>
            <a:endParaRPr lang="pt-BR">
              <a:solidFill>
                <a:schemeClr val="tx1"/>
              </a:solidFill>
              <a:latin typeface="Arial"/>
              <a:ea typeface="+mj-lt"/>
              <a:cs typeface="+mj-lt"/>
            </a:endParaRPr>
          </a:p>
        </p:txBody>
      </p:sp>
      <p:sp>
        <p:nvSpPr>
          <p:cNvPr id="3" name="Espaço Reservado para Conteúdo 2">
            <a:extLst>
              <a:ext uri="{FF2B5EF4-FFF2-40B4-BE49-F238E27FC236}">
                <a16:creationId xmlns:a16="http://schemas.microsoft.com/office/drawing/2014/main" id="{12FA614A-4E36-4AFF-BCA7-3939628E0206}"/>
              </a:ext>
            </a:extLst>
          </p:cNvPr>
          <p:cNvSpPr>
            <a:spLocks noGrp="1"/>
          </p:cNvSpPr>
          <p:nvPr>
            <p:ph idx="1"/>
          </p:nvPr>
        </p:nvSpPr>
        <p:spPr/>
        <p:txBody>
          <a:bodyPr vert="horz" lIns="0" tIns="45720" rIns="0" bIns="45720" rtlCol="0" anchor="t">
            <a:normAutofit/>
          </a:bodyPr>
          <a:lstStyle/>
          <a:p>
            <a:pPr marL="0" indent="0">
              <a:buNone/>
            </a:pPr>
            <a:r>
              <a:rPr lang="pt-BR" sz="2400">
                <a:solidFill>
                  <a:schemeClr val="tx1"/>
                </a:solidFill>
                <a:latin typeface="Arial"/>
                <a:ea typeface="+mn-lt"/>
                <a:cs typeface="+mn-lt"/>
              </a:rPr>
              <a:t>Asserções</a:t>
            </a:r>
          </a:p>
          <a:p>
            <a:pPr lvl="2">
              <a:buFont typeface="Arial" panose="020F0502020204030204" pitchFamily="34" charset="0"/>
              <a:buChar char="•"/>
            </a:pPr>
            <a:r>
              <a:rPr lang="pt-BR" sz="2000">
                <a:solidFill>
                  <a:schemeClr val="tx1"/>
                </a:solidFill>
                <a:latin typeface="Arial"/>
                <a:ea typeface="+mn-lt"/>
                <a:cs typeface="+mn-lt"/>
              </a:rPr>
              <a:t>As expressões lógicas usadas na semântica axiomática são chamadas de predicados, ou asserções.</a:t>
            </a:r>
            <a:endParaRPr lang="pt-BR" sz="2000">
              <a:solidFill>
                <a:schemeClr val="tx1"/>
              </a:solidFill>
              <a:latin typeface="Arial"/>
              <a:cs typeface="Calibri"/>
            </a:endParaRPr>
          </a:p>
          <a:p>
            <a:pPr lvl="2">
              <a:buFont typeface="Arial" panose="020F0502020204030204" pitchFamily="34" charset="0"/>
              <a:buChar char="•"/>
            </a:pPr>
            <a:r>
              <a:rPr lang="pt-BR" sz="2000">
                <a:solidFill>
                  <a:schemeClr val="tx1"/>
                </a:solidFill>
                <a:latin typeface="Arial"/>
                <a:ea typeface="+mn-lt"/>
                <a:cs typeface="+mn-lt"/>
              </a:rPr>
              <a:t>Desenvolver uma descrição axiomática ou prova de um programa requer que toda sentença do programa tenha tanto uma pré-condição quanto uma pós-condição.</a:t>
            </a:r>
            <a:endParaRPr lang="pt-BR" sz="2000">
              <a:solidFill>
                <a:schemeClr val="tx1"/>
              </a:solidFill>
              <a:latin typeface="Arial"/>
              <a:cs typeface="Calibri"/>
            </a:endParaRPr>
          </a:p>
          <a:p>
            <a:pPr lvl="2">
              <a:buFont typeface="Arial" panose="020F0502020204030204" pitchFamily="34" charset="0"/>
              <a:buChar char="•"/>
            </a:pPr>
            <a:r>
              <a:rPr lang="pt-BR" sz="2000">
                <a:solidFill>
                  <a:schemeClr val="tx1"/>
                </a:solidFill>
                <a:latin typeface="Arial"/>
                <a:ea typeface="+mn-lt"/>
                <a:cs typeface="+mn-lt"/>
              </a:rPr>
              <a:t>A pré-condição mais fraca é aquela que menos restringe a garantia da validade de uma pós-condição associada.</a:t>
            </a:r>
            <a:endParaRPr lang="pt-BR" sz="2000">
              <a:solidFill>
                <a:schemeClr val="tx1"/>
              </a:solidFill>
              <a:latin typeface="Arial"/>
              <a:cs typeface="Calibri"/>
            </a:endParaRPr>
          </a:p>
          <a:p>
            <a:pPr>
              <a:buNone/>
            </a:pPr>
            <a:r>
              <a:rPr lang="pt-BR" sz="2400">
                <a:latin typeface="Arial"/>
                <a:ea typeface="+mn-lt"/>
                <a:cs typeface="+mn-lt"/>
              </a:rPr>
              <a:t>    </a:t>
            </a:r>
            <a:endParaRPr lang="pt-BR" sz="2400">
              <a:latin typeface="Arial"/>
              <a:cs typeface="Calibri"/>
            </a:endParaRPr>
          </a:p>
          <a:p>
            <a:pPr>
              <a:buNone/>
            </a:pPr>
            <a:endParaRPr lang="pt-BR" sz="2400">
              <a:latin typeface="Arial"/>
              <a:cs typeface="Calibri"/>
            </a:endParaRPr>
          </a:p>
        </p:txBody>
      </p:sp>
    </p:spTree>
    <p:extLst>
      <p:ext uri="{BB962C8B-B14F-4D97-AF65-F5344CB8AC3E}">
        <p14:creationId xmlns:p14="http://schemas.microsoft.com/office/powerpoint/2010/main" val="32594479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9D134-0107-485A-B795-8C1A525CAA08}"/>
              </a:ext>
            </a:extLst>
          </p:cNvPr>
          <p:cNvSpPr>
            <a:spLocks noGrp="1"/>
          </p:cNvSpPr>
          <p:nvPr>
            <p:ph type="title"/>
          </p:nvPr>
        </p:nvSpPr>
        <p:spPr/>
        <p:txBody>
          <a:bodyPr>
            <a:normAutofit/>
          </a:bodyPr>
          <a:lstStyle/>
          <a:p>
            <a:pPr algn="ctr"/>
            <a:r>
              <a:rPr lang="pt-BR">
                <a:solidFill>
                  <a:schemeClr val="tx1"/>
                </a:solidFill>
                <a:latin typeface="Arial"/>
                <a:cs typeface="Arial"/>
              </a:rPr>
              <a:t>Semântica axiomática</a:t>
            </a:r>
            <a:endParaRPr lang="pt-BR">
              <a:solidFill>
                <a:schemeClr val="tx1"/>
              </a:solidFill>
              <a:latin typeface="Arial"/>
              <a:ea typeface="+mj-lt"/>
              <a:cs typeface="+mj-lt"/>
            </a:endParaRPr>
          </a:p>
        </p:txBody>
      </p:sp>
      <p:sp>
        <p:nvSpPr>
          <p:cNvPr id="3" name="Espaço Reservado para Conteúdo 2">
            <a:extLst>
              <a:ext uri="{FF2B5EF4-FFF2-40B4-BE49-F238E27FC236}">
                <a16:creationId xmlns:a16="http://schemas.microsoft.com/office/drawing/2014/main" id="{D7E94526-F42B-435D-A09F-53912E1FEE26}"/>
              </a:ext>
            </a:extLst>
          </p:cNvPr>
          <p:cNvSpPr>
            <a:spLocks noGrp="1"/>
          </p:cNvSpPr>
          <p:nvPr>
            <p:ph idx="1"/>
          </p:nvPr>
        </p:nvSpPr>
        <p:spPr/>
        <p:txBody>
          <a:bodyPr vert="horz" lIns="0" tIns="45720" rIns="0" bIns="45720" rtlCol="0" anchor="t">
            <a:normAutofit/>
          </a:bodyPr>
          <a:lstStyle/>
          <a:p>
            <a:pPr lvl="1">
              <a:buFont typeface="Arial" panose="020B0604020202020204" pitchFamily="34" charset="0"/>
              <a:buChar char="•"/>
            </a:pPr>
            <a:r>
              <a:rPr lang="pt-BR" sz="2200">
                <a:solidFill>
                  <a:schemeClr val="tx1"/>
                </a:solidFill>
                <a:latin typeface="Arial"/>
                <a:ea typeface="+mn-lt"/>
                <a:cs typeface="+mn-lt"/>
              </a:rPr>
              <a:t>Exemplo:</a:t>
            </a:r>
          </a:p>
          <a:p>
            <a:pPr>
              <a:buFont typeface="Arial" panose="020B0604020202020204" pitchFamily="34" charset="0"/>
              <a:buChar char="•"/>
            </a:pPr>
            <a:endParaRPr lang="pt-BR" sz="2400">
              <a:solidFill>
                <a:schemeClr val="tx1"/>
              </a:solidFill>
              <a:latin typeface="Arial"/>
              <a:ea typeface="+mn-lt"/>
              <a:cs typeface="+mn-lt"/>
            </a:endParaRPr>
          </a:p>
          <a:p>
            <a:pPr lvl="1">
              <a:buFont typeface="Arial" panose="020B0604020202020204" pitchFamily="34" charset="0"/>
              <a:buChar char="•"/>
            </a:pPr>
            <a:r>
              <a:rPr lang="pt-BR" sz="2200">
                <a:solidFill>
                  <a:schemeClr val="tx1"/>
                </a:solidFill>
                <a:latin typeface="Arial"/>
                <a:ea typeface="+mn-lt"/>
                <a:cs typeface="+mn-lt"/>
              </a:rPr>
              <a:t>soma = 2*x + 1; {soma &gt; 1}</a:t>
            </a:r>
            <a:endParaRPr lang="pt-BR" sz="2200">
              <a:solidFill>
                <a:schemeClr val="tx1"/>
              </a:solidFill>
              <a:latin typeface="Arial"/>
              <a:ea typeface="+mn-lt"/>
              <a:cs typeface="Arial"/>
            </a:endParaRPr>
          </a:p>
          <a:p>
            <a:pPr>
              <a:buFont typeface="Arial" panose="020B0604020202020204" pitchFamily="34" charset="0"/>
              <a:buChar char="•"/>
            </a:pPr>
            <a:endParaRPr lang="pt-BR" sz="2400">
              <a:solidFill>
                <a:schemeClr val="tx1"/>
              </a:solidFill>
              <a:latin typeface="Arial"/>
              <a:ea typeface="+mn-lt"/>
              <a:cs typeface="Calibri"/>
            </a:endParaRPr>
          </a:p>
          <a:p>
            <a:pPr lvl="1">
              <a:buFont typeface="Arial" panose="020B0604020202020204" pitchFamily="34" charset="0"/>
              <a:buChar char="•"/>
            </a:pPr>
            <a:r>
              <a:rPr lang="pt-BR" sz="2200">
                <a:solidFill>
                  <a:schemeClr val="tx1"/>
                </a:solidFill>
                <a:latin typeface="Arial"/>
                <a:ea typeface="+mn-lt"/>
                <a:cs typeface="+mn-lt"/>
              </a:rPr>
              <a:t>A pré-condição mais fraca neste caso é {x &gt; 0}</a:t>
            </a:r>
            <a:endParaRPr lang="pt-BR" sz="2200">
              <a:solidFill>
                <a:schemeClr val="tx1"/>
              </a:solidFill>
              <a:latin typeface="Arial"/>
              <a:cs typeface="Arial"/>
            </a:endParaRPr>
          </a:p>
        </p:txBody>
      </p:sp>
    </p:spTree>
    <p:extLst>
      <p:ext uri="{BB962C8B-B14F-4D97-AF65-F5344CB8AC3E}">
        <p14:creationId xmlns:p14="http://schemas.microsoft.com/office/powerpoint/2010/main" val="1942837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E36081-F7A9-4AD0-8618-88EF607AF062}"/>
              </a:ext>
            </a:extLst>
          </p:cNvPr>
          <p:cNvSpPr>
            <a:spLocks noGrp="1"/>
          </p:cNvSpPr>
          <p:nvPr>
            <p:ph type="title"/>
          </p:nvPr>
        </p:nvSpPr>
        <p:spPr>
          <a:xfrm>
            <a:off x="1097280" y="286603"/>
            <a:ext cx="10058400" cy="1961922"/>
          </a:xfrm>
        </p:spPr>
        <p:txBody>
          <a:bodyPr>
            <a:normAutofit/>
          </a:bodyPr>
          <a:lstStyle/>
          <a:p>
            <a:pPr algn="ctr"/>
            <a:r>
              <a:rPr lang="pt-BR">
                <a:solidFill>
                  <a:schemeClr val="tx1"/>
                </a:solidFill>
                <a:effectLst/>
                <a:latin typeface="Arial" panose="020B0604020202020204" pitchFamily="34" charset="0"/>
                <a:ea typeface="Calibri" panose="020F0502020204030204" pitchFamily="34" charset="0"/>
                <a:cs typeface="Arial" panose="020B0604020202020204" pitchFamily="34" charset="0"/>
              </a:rPr>
              <a:t>Características de Compiladores </a:t>
            </a:r>
            <a:br>
              <a:rPr lang="pt-BR">
                <a:effectLst/>
                <a:latin typeface="Arial" panose="020B0604020202020204" pitchFamily="34" charset="0"/>
                <a:ea typeface="Calibri" panose="020F0502020204030204" pitchFamily="34" charset="0"/>
                <a:cs typeface="Arial" panose="020B0604020202020204" pitchFamily="34" charset="0"/>
              </a:rPr>
            </a:br>
            <a:endParaRPr lang="pt-BR">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E3BC173A-F214-4363-97FB-B97D8FF81246}"/>
              </a:ext>
            </a:extLst>
          </p:cNvPr>
          <p:cNvSpPr>
            <a:spLocks noGrp="1"/>
          </p:cNvSpPr>
          <p:nvPr>
            <p:ph idx="1"/>
          </p:nvPr>
        </p:nvSpPr>
        <p:spPr/>
        <p:txBody>
          <a:bodyPr>
            <a:normAutofit fontScale="92500" lnSpcReduction="10000"/>
          </a:bodyPr>
          <a:lstStyle/>
          <a:p>
            <a:pPr lvl="1">
              <a:lnSpc>
                <a:spcPct val="150000"/>
              </a:lnSpc>
              <a:spcAft>
                <a:spcPts val="0"/>
              </a:spcAft>
              <a:buFont typeface="Arial" panose="020B0604020202020204" pitchFamily="34" charset="0"/>
              <a:buChar char="•"/>
            </a:pPr>
            <a:r>
              <a:rPr lang="pt-BR" sz="2000">
                <a:solidFill>
                  <a:schemeClr val="tx1"/>
                </a:solidFill>
                <a:effectLst/>
                <a:latin typeface="Arial" panose="020B0604020202020204" pitchFamily="34" charset="0"/>
                <a:ea typeface="Calibri" panose="020F0502020204030204" pitchFamily="34" charset="0"/>
                <a:cs typeface="Arial" panose="020B0604020202020204" pitchFamily="34" charset="0"/>
              </a:rPr>
              <a:t>O compilador lê e analisa linha a linha em busca de erros. </a:t>
            </a:r>
          </a:p>
          <a:p>
            <a:pPr lvl="1">
              <a:lnSpc>
                <a:spcPct val="150000"/>
              </a:lnSpc>
              <a:spcAft>
                <a:spcPts val="0"/>
              </a:spcAft>
              <a:buFont typeface="Arial" panose="020B0604020202020204" pitchFamily="34" charset="0"/>
              <a:buChar char="•"/>
            </a:pPr>
            <a:r>
              <a:rPr lang="pt-BR" sz="2000">
                <a:solidFill>
                  <a:schemeClr val="tx1"/>
                </a:solidFill>
                <a:effectLst/>
                <a:latin typeface="Arial" panose="020B0604020202020204" pitchFamily="34" charset="0"/>
                <a:ea typeface="Calibri" panose="020F0502020204030204" pitchFamily="34" charset="0"/>
                <a:cs typeface="Arial" panose="020B0604020202020204" pitchFamily="34" charset="0"/>
              </a:rPr>
              <a:t>Se não tiver nenhum erro no código do programador, traduz tudo para código de máquina.</a:t>
            </a:r>
          </a:p>
          <a:p>
            <a:pPr lvl="1">
              <a:lnSpc>
                <a:spcPct val="150000"/>
              </a:lnSpc>
              <a:spcAft>
                <a:spcPts val="0"/>
              </a:spcAft>
              <a:buFont typeface="Arial" panose="020B0604020202020204" pitchFamily="34" charset="0"/>
              <a:buChar char="•"/>
            </a:pPr>
            <a:r>
              <a:rPr lang="pt-BR" sz="2000">
                <a:solidFill>
                  <a:schemeClr val="tx1"/>
                </a:solidFill>
                <a:effectLst/>
                <a:latin typeface="Arial" panose="020B0604020202020204" pitchFamily="34" charset="0"/>
                <a:ea typeface="Calibri" panose="020F0502020204030204" pitchFamily="34" charset="0"/>
                <a:cs typeface="Arial" panose="020B0604020202020204" pitchFamily="34" charset="0"/>
              </a:rPr>
              <a:t>Salvar o código traduzido em um arquivo. (programa executável ou arquivo binário, no Windows é o arquivo .exe).</a:t>
            </a:r>
          </a:p>
          <a:p>
            <a:pPr lvl="1">
              <a:lnSpc>
                <a:spcPct val="150000"/>
              </a:lnSpc>
              <a:spcAft>
                <a:spcPts val="0"/>
              </a:spcAft>
              <a:buFont typeface="Arial" panose="020B0604020202020204" pitchFamily="34" charset="0"/>
              <a:buChar char="•"/>
            </a:pPr>
            <a:r>
              <a:rPr lang="pt-BR" sz="2000">
                <a:solidFill>
                  <a:schemeClr val="tx1"/>
                </a:solidFill>
                <a:effectLst/>
                <a:latin typeface="Arial" panose="020B0604020202020204" pitchFamily="34" charset="0"/>
                <a:ea typeface="Calibri" panose="020F0502020204030204" pitchFamily="34" charset="0"/>
                <a:cs typeface="Arial" panose="020B0604020202020204" pitchFamily="34" charset="0"/>
              </a:rPr>
              <a:t>O arquivo traduzido, agora pode ser executado pelo usuário.</a:t>
            </a:r>
          </a:p>
          <a:p>
            <a:pPr lvl="1">
              <a:lnSpc>
                <a:spcPct val="150000"/>
              </a:lnSpc>
              <a:spcAft>
                <a:spcPts val="0"/>
              </a:spcAft>
              <a:buFont typeface="Arial" panose="020B0604020202020204" pitchFamily="34" charset="0"/>
              <a:buChar char="•"/>
            </a:pPr>
            <a:r>
              <a:rPr lang="pt-BR" sz="2000">
                <a:solidFill>
                  <a:schemeClr val="tx1"/>
                </a:solidFill>
                <a:effectLst/>
                <a:latin typeface="Arial" panose="020B0604020202020204" pitchFamily="34" charset="0"/>
                <a:ea typeface="Calibri" panose="020F0502020204030204" pitchFamily="34" charset="0"/>
                <a:cs typeface="Arial" panose="020B0604020202020204" pitchFamily="34" charset="0"/>
              </a:rPr>
              <a:t>Linguagem C é compilada.</a:t>
            </a:r>
          </a:p>
          <a:p>
            <a:pPr lvl="1" algn="just">
              <a:lnSpc>
                <a:spcPct val="150000"/>
              </a:lnSpc>
              <a:spcAft>
                <a:spcPts val="0"/>
              </a:spcAft>
              <a:buFont typeface="Arial" panose="020B0604020202020204" pitchFamily="34" charset="0"/>
              <a:buChar char="•"/>
            </a:pPr>
            <a:r>
              <a:rPr lang="pt-BR" sz="2000">
                <a:solidFill>
                  <a:schemeClr val="tx1"/>
                </a:solidFill>
                <a:effectLst/>
                <a:latin typeface="Arial" panose="020B0604020202020204" pitchFamily="34" charset="0"/>
                <a:ea typeface="Calibri" panose="020F0502020204030204" pitchFamily="34" charset="0"/>
                <a:cs typeface="Arial" panose="020B0604020202020204" pitchFamily="34" charset="0"/>
              </a:rPr>
              <a:t>Os programas são autossuficientes.</a:t>
            </a:r>
          </a:p>
          <a:p>
            <a:pPr lvl="1" algn="just">
              <a:lnSpc>
                <a:spcPct val="150000"/>
              </a:lnSpc>
              <a:spcAft>
                <a:spcPts val="0"/>
              </a:spcAft>
              <a:buFont typeface="Arial" panose="020B0604020202020204" pitchFamily="34" charset="0"/>
              <a:buChar char="•"/>
            </a:pPr>
            <a:r>
              <a:rPr lang="pt-BR" sz="2000">
                <a:solidFill>
                  <a:schemeClr val="tx1"/>
                </a:solidFill>
                <a:effectLst/>
                <a:latin typeface="Arial" panose="020B0604020202020204" pitchFamily="34" charset="0"/>
                <a:ea typeface="Calibri" panose="020F0502020204030204" pitchFamily="34" charset="0"/>
                <a:cs typeface="Arial" panose="020B0604020202020204" pitchFamily="34" charset="0"/>
              </a:rPr>
              <a:t>Os programas são mais velozes.</a:t>
            </a:r>
          </a:p>
          <a:p>
            <a:pPr marL="342900" lvl="0" indent="-342900">
              <a:lnSpc>
                <a:spcPct val="150000"/>
              </a:lnSpc>
              <a:spcAft>
                <a:spcPts val="0"/>
              </a:spcAft>
              <a:buFont typeface="Symbol" panose="05050102010706020507" pitchFamily="18" charset="2"/>
              <a:buChar char=""/>
            </a:pPr>
            <a:endParaRPr lang="pt-BR" sz="1800">
              <a:effectLst/>
              <a:latin typeface="Calibri" panose="020F0502020204030204" pitchFamily="34" charset="0"/>
              <a:ea typeface="Calibri" panose="020F0502020204030204" pitchFamily="34" charset="0"/>
              <a:cs typeface="Times New Roman" panose="02020603050405020304" pitchFamily="18" charset="0"/>
            </a:endParaRPr>
          </a:p>
          <a:p>
            <a:endParaRPr lang="pt-BR"/>
          </a:p>
        </p:txBody>
      </p:sp>
    </p:spTree>
    <p:extLst>
      <p:ext uri="{BB962C8B-B14F-4D97-AF65-F5344CB8AC3E}">
        <p14:creationId xmlns:p14="http://schemas.microsoft.com/office/powerpoint/2010/main" val="548636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E15941-58FF-4AF3-991A-54209962F181}"/>
              </a:ext>
            </a:extLst>
          </p:cNvPr>
          <p:cNvSpPr>
            <a:spLocks noGrp="1"/>
          </p:cNvSpPr>
          <p:nvPr>
            <p:ph type="title"/>
          </p:nvPr>
        </p:nvSpPr>
        <p:spPr/>
        <p:txBody>
          <a:bodyPr>
            <a:normAutofit/>
          </a:bodyPr>
          <a:lstStyle/>
          <a:p>
            <a:pPr algn="ctr"/>
            <a:r>
              <a:rPr lang="pt-BR">
                <a:solidFill>
                  <a:schemeClr val="tx1"/>
                </a:solidFill>
                <a:latin typeface="Arial"/>
                <a:cs typeface="Arial"/>
              </a:rPr>
              <a:t>Semântica axiomática</a:t>
            </a:r>
            <a:endParaRPr lang="pt-BR">
              <a:solidFill>
                <a:schemeClr val="tx1"/>
              </a:solidFill>
              <a:latin typeface="Arial"/>
              <a:ea typeface="+mj-lt"/>
              <a:cs typeface="+mj-lt"/>
            </a:endParaRPr>
          </a:p>
        </p:txBody>
      </p:sp>
      <p:sp>
        <p:nvSpPr>
          <p:cNvPr id="3" name="Espaço Reservado para Conteúdo 2">
            <a:extLst>
              <a:ext uri="{FF2B5EF4-FFF2-40B4-BE49-F238E27FC236}">
                <a16:creationId xmlns:a16="http://schemas.microsoft.com/office/drawing/2014/main" id="{708AEA55-50A4-42C6-9BBD-DBC0F3785E31}"/>
              </a:ext>
            </a:extLst>
          </p:cNvPr>
          <p:cNvSpPr>
            <a:spLocks noGrp="1"/>
          </p:cNvSpPr>
          <p:nvPr>
            <p:ph idx="1"/>
          </p:nvPr>
        </p:nvSpPr>
        <p:spPr/>
        <p:txBody>
          <a:bodyPr vert="horz" lIns="0" tIns="45720" rIns="0" bIns="45720" rtlCol="0" anchor="t">
            <a:normAutofit/>
          </a:bodyPr>
          <a:lstStyle/>
          <a:p>
            <a:r>
              <a:rPr lang="pt-BR" sz="2400">
                <a:solidFill>
                  <a:schemeClr val="tx1"/>
                </a:solidFill>
                <a:latin typeface="Arial"/>
                <a:ea typeface="+mn-lt"/>
                <a:cs typeface="+mn-lt"/>
              </a:rPr>
              <a:t>Sentenças de atribuição</a:t>
            </a:r>
            <a:endParaRPr lang="pt-BR" sz="2400">
              <a:solidFill>
                <a:schemeClr val="tx1"/>
              </a:solidFill>
              <a:latin typeface="Arial"/>
              <a:cs typeface="Calibri"/>
            </a:endParaRPr>
          </a:p>
          <a:p>
            <a:pPr lvl="2">
              <a:buFont typeface="Arial" panose="020F0502020204030204" pitchFamily="34" charset="0"/>
              <a:buChar char="•"/>
            </a:pPr>
            <a:r>
              <a:rPr lang="pt-BR" sz="2000">
                <a:solidFill>
                  <a:schemeClr val="tx1"/>
                </a:solidFill>
                <a:latin typeface="Arial"/>
                <a:ea typeface="+mn-lt"/>
                <a:cs typeface="+mn-lt"/>
              </a:rPr>
              <a:t>A pré-condição e a pós-condição de uma sentença de atribuição definem exatamente o seu significado. Para definir o significado de uma sentença de atribuição, deve existir uma maneira de calcular sua pré-condição a partir de sua pós-condição. </a:t>
            </a:r>
            <a:endParaRPr lang="pt-BR" sz="2000">
              <a:solidFill>
                <a:schemeClr val="tx1"/>
              </a:solidFill>
              <a:latin typeface="Arial"/>
              <a:cs typeface="Calibri" panose="020F0502020204030204"/>
            </a:endParaRPr>
          </a:p>
        </p:txBody>
      </p:sp>
    </p:spTree>
    <p:extLst>
      <p:ext uri="{BB962C8B-B14F-4D97-AF65-F5344CB8AC3E}">
        <p14:creationId xmlns:p14="http://schemas.microsoft.com/office/powerpoint/2010/main" val="22977386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FDB980-C772-44F1-BCE6-1D972E60CEDA}"/>
              </a:ext>
            </a:extLst>
          </p:cNvPr>
          <p:cNvSpPr>
            <a:spLocks noGrp="1"/>
          </p:cNvSpPr>
          <p:nvPr>
            <p:ph type="title"/>
          </p:nvPr>
        </p:nvSpPr>
        <p:spPr/>
        <p:txBody>
          <a:bodyPr>
            <a:normAutofit/>
          </a:bodyPr>
          <a:lstStyle/>
          <a:p>
            <a:pPr algn="ctr"/>
            <a:r>
              <a:rPr lang="pt-BR">
                <a:solidFill>
                  <a:schemeClr val="tx1"/>
                </a:solidFill>
                <a:latin typeface="Arial"/>
                <a:cs typeface="Arial"/>
              </a:rPr>
              <a:t>Semântica axiomática</a:t>
            </a:r>
            <a:endParaRPr lang="pt-BR">
              <a:solidFill>
                <a:schemeClr val="tx1"/>
              </a:solidFill>
              <a:latin typeface="Arial"/>
              <a:ea typeface="+mj-lt"/>
              <a:cs typeface="+mj-lt"/>
            </a:endParaRPr>
          </a:p>
        </p:txBody>
      </p:sp>
      <p:sp>
        <p:nvSpPr>
          <p:cNvPr id="3" name="Espaço Reservado para Conteúdo 2">
            <a:extLst>
              <a:ext uri="{FF2B5EF4-FFF2-40B4-BE49-F238E27FC236}">
                <a16:creationId xmlns:a16="http://schemas.microsoft.com/office/drawing/2014/main" id="{8D14D269-6B0E-418F-89D7-F2029710F37B}"/>
              </a:ext>
            </a:extLst>
          </p:cNvPr>
          <p:cNvSpPr>
            <a:spLocks noGrp="1"/>
          </p:cNvSpPr>
          <p:nvPr>
            <p:ph idx="1"/>
          </p:nvPr>
        </p:nvSpPr>
        <p:spPr>
          <a:xfrm>
            <a:off x="1097280" y="1845734"/>
            <a:ext cx="10345947" cy="4023360"/>
          </a:xfrm>
        </p:spPr>
        <p:txBody>
          <a:bodyPr vert="horz" lIns="0" tIns="45720" rIns="0" bIns="45720" rtlCol="0" anchor="t">
            <a:normAutofit/>
          </a:bodyPr>
          <a:lstStyle/>
          <a:p>
            <a:pPr lvl="1">
              <a:buFont typeface="Arial" panose="020B0604020202020204" pitchFamily="34" charset="0"/>
              <a:buChar char="•"/>
            </a:pPr>
            <a:r>
              <a:rPr lang="pt-BR" sz="2200">
                <a:solidFill>
                  <a:schemeClr val="tx1"/>
                </a:solidFill>
                <a:latin typeface="Arial"/>
                <a:ea typeface="+mn-lt"/>
                <a:cs typeface="+mn-lt"/>
              </a:rPr>
              <a:t>Por exemplo, se tivéssemos a sentença de atribuição e pós-condição </a:t>
            </a:r>
            <a:endParaRPr lang="pt-BR" sz="2200">
              <a:solidFill>
                <a:schemeClr val="tx1"/>
              </a:solidFill>
              <a:latin typeface="Arial"/>
              <a:cs typeface="Calibri" panose="020F0502020204030204"/>
            </a:endParaRPr>
          </a:p>
          <a:p>
            <a:r>
              <a:rPr lang="pt-BR" sz="2400">
                <a:solidFill>
                  <a:schemeClr val="tx1"/>
                </a:solidFill>
                <a:latin typeface="Arial"/>
                <a:ea typeface="+mn-lt"/>
                <a:cs typeface="+mn-lt"/>
              </a:rPr>
              <a:t>    a = b / 2 - 1 {a &lt; 10} </a:t>
            </a:r>
            <a:endParaRPr lang="pt-BR" sz="2400">
              <a:solidFill>
                <a:schemeClr val="tx1"/>
              </a:solidFill>
              <a:latin typeface="Arial"/>
              <a:cs typeface="Calibri"/>
            </a:endParaRPr>
          </a:p>
          <a:p>
            <a:r>
              <a:rPr lang="pt-BR" sz="2400">
                <a:solidFill>
                  <a:schemeClr val="tx1"/>
                </a:solidFill>
                <a:latin typeface="Arial"/>
                <a:ea typeface="+mn-lt"/>
                <a:cs typeface="+mn-lt"/>
              </a:rPr>
              <a:t>    a pré-condição mais fraca seria computada pela substituição de b / 2 – 1 por a na pós-condição {a &lt; 10} , como: </a:t>
            </a:r>
            <a:endParaRPr lang="pt-BR" sz="2400">
              <a:solidFill>
                <a:schemeClr val="tx1"/>
              </a:solidFill>
              <a:latin typeface="Arial"/>
              <a:cs typeface="Calibri" panose="020F0502020204030204"/>
            </a:endParaRPr>
          </a:p>
          <a:p>
            <a:r>
              <a:rPr lang="pt-BR" sz="2400">
                <a:solidFill>
                  <a:schemeClr val="tx1"/>
                </a:solidFill>
                <a:latin typeface="Arial"/>
                <a:ea typeface="+mn-lt"/>
                <a:cs typeface="+mn-lt"/>
              </a:rPr>
              <a:t>    b / 2 - 1 &lt; 10 </a:t>
            </a:r>
            <a:endParaRPr lang="pt-BR" sz="2400">
              <a:solidFill>
                <a:schemeClr val="tx1"/>
              </a:solidFill>
              <a:latin typeface="Arial"/>
              <a:cs typeface="Calibri"/>
            </a:endParaRPr>
          </a:p>
          <a:p>
            <a:r>
              <a:rPr lang="pt-BR" sz="2400">
                <a:solidFill>
                  <a:schemeClr val="tx1"/>
                </a:solidFill>
                <a:latin typeface="Arial"/>
                <a:ea typeface="+mn-lt"/>
                <a:cs typeface="+mn-lt"/>
              </a:rPr>
              <a:t>    b &lt; 22 </a:t>
            </a:r>
            <a:endParaRPr lang="pt-BR" sz="2400">
              <a:solidFill>
                <a:schemeClr val="tx1"/>
              </a:solidFill>
              <a:latin typeface="Arial"/>
              <a:cs typeface="Calibri"/>
            </a:endParaRPr>
          </a:p>
          <a:p>
            <a:r>
              <a:rPr lang="pt-BR" sz="2400">
                <a:solidFill>
                  <a:schemeClr val="tx1"/>
                </a:solidFill>
                <a:latin typeface="Arial"/>
                <a:ea typeface="+mn-lt"/>
                <a:cs typeface="+mn-lt"/>
              </a:rPr>
              <a:t>    Logo, a pré-condição mais fraca para a sentença de atribuição dada e sua pós-condição é {b &lt; 22} .</a:t>
            </a:r>
            <a:endParaRPr lang="pt-BR" sz="2400">
              <a:solidFill>
                <a:schemeClr val="tx1"/>
              </a:solidFill>
              <a:latin typeface="Arial"/>
            </a:endParaRPr>
          </a:p>
        </p:txBody>
      </p:sp>
    </p:spTree>
    <p:extLst>
      <p:ext uri="{BB962C8B-B14F-4D97-AF65-F5344CB8AC3E}">
        <p14:creationId xmlns:p14="http://schemas.microsoft.com/office/powerpoint/2010/main" val="13924273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89CEE-91DF-4DAB-AAE1-D5571187035F}"/>
              </a:ext>
            </a:extLst>
          </p:cNvPr>
          <p:cNvSpPr>
            <a:spLocks noGrp="1"/>
          </p:cNvSpPr>
          <p:nvPr>
            <p:ph type="title"/>
          </p:nvPr>
        </p:nvSpPr>
        <p:spPr/>
        <p:txBody>
          <a:bodyPr>
            <a:normAutofit/>
          </a:bodyPr>
          <a:lstStyle/>
          <a:p>
            <a:pPr algn="ctr"/>
            <a:r>
              <a:rPr lang="pt-BR">
                <a:solidFill>
                  <a:schemeClr val="tx1"/>
                </a:solidFill>
                <a:latin typeface="Arial"/>
                <a:cs typeface="Arial"/>
              </a:rPr>
              <a:t>Semântica axiomática</a:t>
            </a:r>
            <a:endParaRPr lang="pt-BR">
              <a:solidFill>
                <a:schemeClr val="tx1"/>
              </a:solidFill>
              <a:latin typeface="Arial"/>
              <a:ea typeface="+mj-lt"/>
              <a:cs typeface="+mj-lt"/>
            </a:endParaRPr>
          </a:p>
        </p:txBody>
      </p:sp>
      <p:sp>
        <p:nvSpPr>
          <p:cNvPr id="3" name="Espaço Reservado para Conteúdo 2">
            <a:extLst>
              <a:ext uri="{FF2B5EF4-FFF2-40B4-BE49-F238E27FC236}">
                <a16:creationId xmlns:a16="http://schemas.microsoft.com/office/drawing/2014/main" id="{FC3E91EE-164F-46CD-A5AE-3A004D44C8EA}"/>
              </a:ext>
            </a:extLst>
          </p:cNvPr>
          <p:cNvSpPr>
            <a:spLocks noGrp="1"/>
          </p:cNvSpPr>
          <p:nvPr>
            <p:ph idx="1"/>
          </p:nvPr>
        </p:nvSpPr>
        <p:spPr/>
        <p:txBody>
          <a:bodyPr vert="horz" lIns="0" tIns="45720" rIns="0" bIns="45720" rtlCol="0" anchor="t">
            <a:normAutofit/>
          </a:bodyPr>
          <a:lstStyle/>
          <a:p>
            <a:r>
              <a:rPr lang="pt-BR" sz="2400">
                <a:solidFill>
                  <a:schemeClr val="tx1"/>
                </a:solidFill>
                <a:latin typeface="Arial" panose="020B0604020202020204" pitchFamily="34" charset="0"/>
                <a:ea typeface="+mn-lt"/>
                <a:cs typeface="Arial" panose="020B0604020202020204" pitchFamily="34" charset="0"/>
              </a:rPr>
              <a:t>Seleção</a:t>
            </a:r>
            <a:endParaRPr lang="pt-BR" sz="2400">
              <a:solidFill>
                <a:schemeClr val="tx1"/>
              </a:solidFill>
              <a:latin typeface="Arial" panose="020B0604020202020204" pitchFamily="34" charset="0"/>
              <a:cs typeface="Arial" panose="020B0604020202020204" pitchFamily="34" charset="0"/>
            </a:endParaRPr>
          </a:p>
          <a:p>
            <a:pPr lvl="1">
              <a:buFont typeface="Arial" panose="020F0502020204030204" pitchFamily="34" charset="0"/>
              <a:buChar char="•"/>
            </a:pPr>
            <a:r>
              <a:rPr lang="pt-BR" sz="2200">
                <a:solidFill>
                  <a:schemeClr val="tx1"/>
                </a:solidFill>
                <a:latin typeface="Arial" panose="020B0604020202020204" pitchFamily="34" charset="0"/>
                <a:ea typeface="+mn-lt"/>
                <a:cs typeface="Arial" panose="020B0604020202020204" pitchFamily="34" charset="0"/>
              </a:rPr>
              <a:t>Consideremos em seguida a regra de inferência para instruções de seleção. Consideremos somente as seleções que incluem cláusulas </a:t>
            </a:r>
            <a:r>
              <a:rPr lang="pt-BR" sz="2200" err="1">
                <a:solidFill>
                  <a:schemeClr val="tx1"/>
                </a:solidFill>
                <a:latin typeface="Arial" panose="020B0604020202020204" pitchFamily="34" charset="0"/>
                <a:ea typeface="+mn-lt"/>
                <a:cs typeface="Arial" panose="020B0604020202020204" pitchFamily="34" charset="0"/>
              </a:rPr>
              <a:t>else</a:t>
            </a:r>
            <a:r>
              <a:rPr lang="pt-BR" sz="2200">
                <a:solidFill>
                  <a:schemeClr val="tx1"/>
                </a:solidFill>
                <a:latin typeface="Arial" panose="020B0604020202020204" pitchFamily="34" charset="0"/>
                <a:ea typeface="+mn-lt"/>
                <a:cs typeface="Arial" panose="020B0604020202020204" pitchFamily="34" charset="0"/>
              </a:rPr>
              <a:t>.</a:t>
            </a:r>
            <a:endParaRPr lang="pt-BR" sz="2200">
              <a:solidFill>
                <a:schemeClr val="tx1"/>
              </a:solidFill>
              <a:latin typeface="Arial" panose="020B0604020202020204" pitchFamily="34" charset="0"/>
              <a:cs typeface="Arial" panose="020B0604020202020204" pitchFamily="34" charset="0"/>
            </a:endParaRPr>
          </a:p>
          <a:p>
            <a:pPr lvl="1">
              <a:buFont typeface="Arial" panose="020F0502020204030204" pitchFamily="34" charset="0"/>
              <a:buChar char="•"/>
            </a:pPr>
            <a:r>
              <a:rPr lang="pt-BR" sz="2200">
                <a:solidFill>
                  <a:schemeClr val="tx1"/>
                </a:solidFill>
                <a:latin typeface="Arial" panose="020B0604020202020204" pitchFamily="34" charset="0"/>
                <a:ea typeface="+mn-lt"/>
                <a:cs typeface="Arial" panose="020B0604020202020204" pitchFamily="34" charset="0"/>
              </a:rPr>
              <a:t>Essa regra indica que as instruções de seleção devem ser provadas para ambos os casos. A primeira instrução lógica acima da linha é a cláusula </a:t>
            </a:r>
            <a:r>
              <a:rPr lang="pt-BR" sz="2200" err="1">
                <a:solidFill>
                  <a:schemeClr val="tx1"/>
                </a:solidFill>
                <a:latin typeface="Arial" panose="020B0604020202020204" pitchFamily="34" charset="0"/>
                <a:ea typeface="+mn-lt"/>
                <a:cs typeface="Arial" panose="020B0604020202020204" pitchFamily="34" charset="0"/>
              </a:rPr>
              <a:t>then</a:t>
            </a:r>
            <a:r>
              <a:rPr lang="pt-BR" sz="2200">
                <a:solidFill>
                  <a:schemeClr val="tx1"/>
                </a:solidFill>
                <a:latin typeface="Arial" panose="020B0604020202020204" pitchFamily="34" charset="0"/>
                <a:ea typeface="+mn-lt"/>
                <a:cs typeface="Arial" panose="020B0604020202020204" pitchFamily="34" charset="0"/>
              </a:rPr>
              <a:t>; a segunda é a clausula </a:t>
            </a:r>
            <a:r>
              <a:rPr lang="pt-BR" sz="2200" err="1">
                <a:solidFill>
                  <a:schemeClr val="tx1"/>
                </a:solidFill>
                <a:latin typeface="Arial" panose="020B0604020202020204" pitchFamily="34" charset="0"/>
                <a:ea typeface="+mn-lt"/>
                <a:cs typeface="Arial" panose="020B0604020202020204" pitchFamily="34" charset="0"/>
              </a:rPr>
              <a:t>else</a:t>
            </a:r>
            <a:r>
              <a:rPr lang="pt-BR" sz="2200">
                <a:solidFill>
                  <a:schemeClr val="tx1"/>
                </a:solidFill>
                <a:latin typeface="Arial" panose="020B0604020202020204" pitchFamily="34" charset="0"/>
                <a:ea typeface="+mn-lt"/>
                <a:cs typeface="Arial" panose="020B0604020202020204" pitchFamily="34" charset="0"/>
              </a:rPr>
              <a:t>.</a:t>
            </a:r>
            <a:endParaRPr lang="pt-BR" sz="22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5568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79CE4-1DAC-4979-AA91-18986FE01DF4}"/>
              </a:ext>
            </a:extLst>
          </p:cNvPr>
          <p:cNvSpPr>
            <a:spLocks noGrp="1"/>
          </p:cNvSpPr>
          <p:nvPr>
            <p:ph type="title"/>
          </p:nvPr>
        </p:nvSpPr>
        <p:spPr/>
        <p:txBody>
          <a:bodyPr>
            <a:normAutofit/>
          </a:bodyPr>
          <a:lstStyle/>
          <a:p>
            <a:pPr algn="ctr"/>
            <a:r>
              <a:rPr lang="pt-BR">
                <a:solidFill>
                  <a:schemeClr val="tx1"/>
                </a:solidFill>
                <a:latin typeface="Arial"/>
                <a:cs typeface="Arial"/>
              </a:rPr>
              <a:t>Semântica axiomática</a:t>
            </a:r>
            <a:endParaRPr lang="pt-BR">
              <a:solidFill>
                <a:schemeClr val="tx1"/>
              </a:solidFill>
              <a:ea typeface="+mj-lt"/>
              <a:cs typeface="+mj-lt"/>
            </a:endParaRPr>
          </a:p>
        </p:txBody>
      </p:sp>
      <p:sp>
        <p:nvSpPr>
          <p:cNvPr id="3" name="Espaço Reservado para Conteúdo 2">
            <a:extLst>
              <a:ext uri="{FF2B5EF4-FFF2-40B4-BE49-F238E27FC236}">
                <a16:creationId xmlns:a16="http://schemas.microsoft.com/office/drawing/2014/main" id="{D5CF4CFB-92D0-4AAF-96D4-8D57D553CA6B}"/>
              </a:ext>
            </a:extLst>
          </p:cNvPr>
          <p:cNvSpPr>
            <a:spLocks noGrp="1"/>
          </p:cNvSpPr>
          <p:nvPr>
            <p:ph idx="1"/>
          </p:nvPr>
        </p:nvSpPr>
        <p:spPr/>
        <p:txBody>
          <a:bodyPr vert="horz" lIns="0" tIns="45720" rIns="0" bIns="45720" rtlCol="0" anchor="t">
            <a:normAutofit fontScale="92500" lnSpcReduction="10000"/>
          </a:bodyPr>
          <a:lstStyle/>
          <a:p>
            <a:pPr lvl="1">
              <a:buFont typeface="Arial" panose="020B0604020202020204" pitchFamily="34" charset="0"/>
              <a:buChar char="•"/>
            </a:pPr>
            <a:r>
              <a:rPr lang="pt-BR" sz="2200">
                <a:solidFill>
                  <a:schemeClr val="tx1"/>
                </a:solidFill>
                <a:latin typeface="Arial"/>
                <a:ea typeface="+mn-lt"/>
                <a:cs typeface="+mn-lt"/>
              </a:rPr>
              <a:t>A sentença de seleção de exemplo é </a:t>
            </a:r>
            <a:endParaRPr lang="pt-BR" sz="2200">
              <a:solidFill>
                <a:schemeClr val="tx1"/>
              </a:solidFill>
              <a:latin typeface="Arial"/>
              <a:cs typeface="Calibri" panose="020F0502020204030204"/>
            </a:endParaRPr>
          </a:p>
          <a:p>
            <a:r>
              <a:rPr lang="pt-BR" sz="2400">
                <a:solidFill>
                  <a:schemeClr val="tx1"/>
                </a:solidFill>
                <a:latin typeface="Arial"/>
                <a:ea typeface="+mn-lt"/>
                <a:cs typeface="+mn-lt"/>
              </a:rPr>
              <a:t>    </a:t>
            </a:r>
            <a:r>
              <a:rPr lang="pt-BR" sz="2400" err="1">
                <a:solidFill>
                  <a:schemeClr val="tx1"/>
                </a:solidFill>
                <a:latin typeface="Arial"/>
                <a:ea typeface="+mn-lt"/>
                <a:cs typeface="+mn-lt"/>
              </a:rPr>
              <a:t>if</a:t>
            </a:r>
            <a:r>
              <a:rPr lang="pt-BR" sz="2400">
                <a:solidFill>
                  <a:schemeClr val="tx1"/>
                </a:solidFill>
                <a:latin typeface="Arial"/>
                <a:ea typeface="+mn-lt"/>
                <a:cs typeface="+mn-lt"/>
              </a:rPr>
              <a:t> x &gt; 0 </a:t>
            </a:r>
            <a:r>
              <a:rPr lang="pt-BR" sz="2400" err="1">
                <a:solidFill>
                  <a:schemeClr val="tx1"/>
                </a:solidFill>
                <a:latin typeface="Arial"/>
                <a:ea typeface="+mn-lt"/>
                <a:cs typeface="+mn-lt"/>
              </a:rPr>
              <a:t>then</a:t>
            </a:r>
            <a:r>
              <a:rPr lang="pt-BR" sz="2400">
                <a:solidFill>
                  <a:schemeClr val="tx1"/>
                </a:solidFill>
                <a:latin typeface="Arial"/>
                <a:ea typeface="+mn-lt"/>
                <a:cs typeface="+mn-lt"/>
              </a:rPr>
              <a:t> </a:t>
            </a:r>
            <a:endParaRPr lang="pt-BR" sz="2400">
              <a:solidFill>
                <a:schemeClr val="tx1"/>
              </a:solidFill>
              <a:latin typeface="Arial"/>
              <a:cs typeface="Calibri" panose="020F0502020204030204"/>
            </a:endParaRPr>
          </a:p>
          <a:p>
            <a:r>
              <a:rPr lang="pt-BR" sz="2400">
                <a:solidFill>
                  <a:schemeClr val="tx1"/>
                </a:solidFill>
                <a:latin typeface="Arial"/>
                <a:ea typeface="+mn-lt"/>
                <a:cs typeface="+mn-lt"/>
              </a:rPr>
              <a:t>    y = y - 1 </a:t>
            </a:r>
            <a:endParaRPr lang="pt-BR" sz="2400">
              <a:solidFill>
                <a:schemeClr val="tx1"/>
              </a:solidFill>
              <a:latin typeface="Arial"/>
              <a:cs typeface="Calibri"/>
            </a:endParaRPr>
          </a:p>
          <a:p>
            <a:r>
              <a:rPr lang="pt-BR" sz="2400">
                <a:solidFill>
                  <a:schemeClr val="tx1"/>
                </a:solidFill>
                <a:latin typeface="Arial"/>
                <a:ea typeface="+mn-lt"/>
                <a:cs typeface="+mn-lt"/>
              </a:rPr>
              <a:t>    </a:t>
            </a:r>
            <a:r>
              <a:rPr lang="pt-BR" sz="2400" err="1">
                <a:solidFill>
                  <a:schemeClr val="tx1"/>
                </a:solidFill>
                <a:latin typeface="Arial"/>
                <a:ea typeface="+mn-lt"/>
                <a:cs typeface="+mn-lt"/>
              </a:rPr>
              <a:t>else</a:t>
            </a:r>
            <a:r>
              <a:rPr lang="pt-BR" sz="2400">
                <a:solidFill>
                  <a:schemeClr val="tx1"/>
                </a:solidFill>
                <a:latin typeface="Arial"/>
                <a:ea typeface="+mn-lt"/>
                <a:cs typeface="+mn-lt"/>
              </a:rPr>
              <a:t> </a:t>
            </a:r>
            <a:endParaRPr lang="pt-BR" sz="2400">
              <a:solidFill>
                <a:schemeClr val="tx1"/>
              </a:solidFill>
              <a:latin typeface="Arial"/>
              <a:cs typeface="Calibri" panose="020F0502020204030204"/>
            </a:endParaRPr>
          </a:p>
          <a:p>
            <a:r>
              <a:rPr lang="pt-BR" sz="2400">
                <a:solidFill>
                  <a:schemeClr val="tx1"/>
                </a:solidFill>
                <a:latin typeface="Arial"/>
                <a:ea typeface="+mn-lt"/>
                <a:cs typeface="+mn-lt"/>
              </a:rPr>
              <a:t>    y = y + 1 </a:t>
            </a:r>
            <a:endParaRPr lang="pt-BR" sz="2400">
              <a:solidFill>
                <a:schemeClr val="tx1"/>
              </a:solidFill>
              <a:latin typeface="Arial"/>
              <a:cs typeface="Calibri"/>
            </a:endParaRPr>
          </a:p>
          <a:p>
            <a:r>
              <a:rPr lang="pt-BR" sz="2400">
                <a:solidFill>
                  <a:schemeClr val="tx1"/>
                </a:solidFill>
                <a:latin typeface="Arial"/>
                <a:ea typeface="+mn-lt"/>
                <a:cs typeface="+mn-lt"/>
              </a:rPr>
              <a:t>    Suponha que a pós-condição, Q, para essa sentença de seleção seja </a:t>
            </a:r>
            <a:endParaRPr lang="pt-BR" sz="2400">
              <a:solidFill>
                <a:schemeClr val="tx1"/>
              </a:solidFill>
              <a:latin typeface="Arial"/>
              <a:cs typeface="Calibri"/>
            </a:endParaRPr>
          </a:p>
          <a:p>
            <a:r>
              <a:rPr lang="pt-BR" sz="2400">
                <a:solidFill>
                  <a:schemeClr val="tx1"/>
                </a:solidFill>
                <a:latin typeface="Arial"/>
                <a:ea typeface="+mn-lt"/>
                <a:cs typeface="+mn-lt"/>
              </a:rPr>
              <a:t>     {y &gt; 0} . </a:t>
            </a:r>
            <a:endParaRPr lang="pt-BR" sz="2400">
              <a:solidFill>
                <a:schemeClr val="tx1"/>
              </a:solidFill>
              <a:latin typeface="Arial"/>
              <a:cs typeface="Calibri"/>
            </a:endParaRPr>
          </a:p>
          <a:p>
            <a:r>
              <a:rPr lang="pt-BR" sz="2400">
                <a:solidFill>
                  <a:schemeClr val="tx1"/>
                </a:solidFill>
                <a:latin typeface="Arial"/>
                <a:ea typeface="+mn-lt"/>
                <a:cs typeface="+mn-lt"/>
              </a:rPr>
              <a:t>    Podemos usar o axioma para atribuição na cláusula </a:t>
            </a:r>
            <a:r>
              <a:rPr lang="pt-BR" sz="2400" err="1">
                <a:solidFill>
                  <a:schemeClr val="tx1"/>
                </a:solidFill>
                <a:latin typeface="Arial"/>
                <a:ea typeface="+mn-lt"/>
                <a:cs typeface="+mn-lt"/>
              </a:rPr>
              <a:t>then</a:t>
            </a:r>
            <a:r>
              <a:rPr lang="pt-BR" sz="2400">
                <a:solidFill>
                  <a:schemeClr val="tx1"/>
                </a:solidFill>
                <a:latin typeface="Arial"/>
                <a:ea typeface="+mn-lt"/>
                <a:cs typeface="+mn-lt"/>
              </a:rPr>
              <a:t> </a:t>
            </a:r>
            <a:endParaRPr lang="pt-BR" sz="2400">
              <a:solidFill>
                <a:schemeClr val="tx1"/>
              </a:solidFill>
              <a:latin typeface="Arial"/>
              <a:cs typeface="Calibri"/>
            </a:endParaRPr>
          </a:p>
          <a:p>
            <a:r>
              <a:rPr lang="pt-BR" sz="2400">
                <a:solidFill>
                  <a:schemeClr val="tx1"/>
                </a:solidFill>
                <a:latin typeface="Arial"/>
                <a:ea typeface="+mn-lt"/>
                <a:cs typeface="+mn-lt"/>
              </a:rPr>
              <a:t>    y = y - 1 {y &gt; 0}. </a:t>
            </a:r>
            <a:endParaRPr lang="pt-BR">
              <a:solidFill>
                <a:schemeClr val="tx1"/>
              </a:solidFill>
              <a:latin typeface="Arial"/>
            </a:endParaRPr>
          </a:p>
        </p:txBody>
      </p:sp>
    </p:spTree>
    <p:extLst>
      <p:ext uri="{BB962C8B-B14F-4D97-AF65-F5344CB8AC3E}">
        <p14:creationId xmlns:p14="http://schemas.microsoft.com/office/powerpoint/2010/main" val="29206042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99BDB6-1BB1-450C-B832-531FBCA6E657}"/>
              </a:ext>
            </a:extLst>
          </p:cNvPr>
          <p:cNvSpPr>
            <a:spLocks noGrp="1"/>
          </p:cNvSpPr>
          <p:nvPr>
            <p:ph type="title"/>
          </p:nvPr>
        </p:nvSpPr>
        <p:spPr/>
        <p:txBody>
          <a:bodyPr>
            <a:normAutofit/>
          </a:bodyPr>
          <a:lstStyle/>
          <a:p>
            <a:pPr algn="ctr"/>
            <a:r>
              <a:rPr lang="pt-BR">
                <a:solidFill>
                  <a:schemeClr val="tx1"/>
                </a:solidFill>
                <a:latin typeface="Arial"/>
                <a:cs typeface="Arial"/>
              </a:rPr>
              <a:t>Semântica axiomática</a:t>
            </a:r>
            <a:endParaRPr lang="pt-BR">
              <a:solidFill>
                <a:schemeClr val="tx1"/>
              </a:solidFill>
              <a:ea typeface="+mj-lt"/>
              <a:cs typeface="+mj-lt"/>
            </a:endParaRPr>
          </a:p>
        </p:txBody>
      </p:sp>
      <p:sp>
        <p:nvSpPr>
          <p:cNvPr id="3" name="Espaço Reservado para Conteúdo 2">
            <a:extLst>
              <a:ext uri="{FF2B5EF4-FFF2-40B4-BE49-F238E27FC236}">
                <a16:creationId xmlns:a16="http://schemas.microsoft.com/office/drawing/2014/main" id="{A21E4243-34B3-477E-9AC8-600A8627DD2A}"/>
              </a:ext>
            </a:extLst>
          </p:cNvPr>
          <p:cNvSpPr>
            <a:spLocks noGrp="1"/>
          </p:cNvSpPr>
          <p:nvPr>
            <p:ph idx="1"/>
          </p:nvPr>
        </p:nvSpPr>
        <p:spPr/>
        <p:txBody>
          <a:bodyPr vert="horz" lIns="0" tIns="45720" rIns="0" bIns="45720" rtlCol="0" anchor="t">
            <a:normAutofit/>
          </a:bodyPr>
          <a:lstStyle/>
          <a:p>
            <a:pPr lvl="1">
              <a:buFont typeface="Arial" panose="020B0604020202020204" pitchFamily="34" charset="0"/>
              <a:buChar char="•"/>
            </a:pPr>
            <a:r>
              <a:rPr lang="pt-BR" sz="2200">
                <a:solidFill>
                  <a:schemeClr val="tx1"/>
                </a:solidFill>
                <a:latin typeface="Arial"/>
                <a:ea typeface="+mn-lt"/>
                <a:cs typeface="+mn-lt"/>
              </a:rPr>
              <a:t>Isso produz {y – 1 &gt; 0} ou {y &gt; 1} , que pode ser usado como a parte P da pré-condição para a cláusula </a:t>
            </a:r>
            <a:r>
              <a:rPr lang="pt-BR" sz="2200" err="1">
                <a:solidFill>
                  <a:schemeClr val="tx1"/>
                </a:solidFill>
                <a:latin typeface="Arial"/>
                <a:ea typeface="+mn-lt"/>
                <a:cs typeface="+mn-lt"/>
              </a:rPr>
              <a:t>then</a:t>
            </a:r>
            <a:r>
              <a:rPr lang="pt-BR" sz="2200">
                <a:solidFill>
                  <a:schemeClr val="tx1"/>
                </a:solidFill>
                <a:latin typeface="Arial"/>
                <a:ea typeface="+mn-lt"/>
                <a:cs typeface="+mn-lt"/>
              </a:rPr>
              <a:t> . Agora, aplicamos o mesmo axioma para a cláusula </a:t>
            </a:r>
            <a:r>
              <a:rPr lang="pt-BR" sz="2200" err="1">
                <a:solidFill>
                  <a:schemeClr val="tx1"/>
                </a:solidFill>
                <a:latin typeface="Arial"/>
                <a:ea typeface="+mn-lt"/>
                <a:cs typeface="+mn-lt"/>
              </a:rPr>
              <a:t>else</a:t>
            </a:r>
            <a:r>
              <a:rPr lang="pt-BR" sz="2200">
                <a:solidFill>
                  <a:schemeClr val="tx1"/>
                </a:solidFill>
                <a:latin typeface="Arial"/>
                <a:ea typeface="+mn-lt"/>
                <a:cs typeface="+mn-lt"/>
              </a:rPr>
              <a:t> </a:t>
            </a:r>
            <a:endParaRPr lang="pt-BR" sz="2200">
              <a:solidFill>
                <a:schemeClr val="tx1"/>
              </a:solidFill>
              <a:latin typeface="Arial"/>
              <a:cs typeface="Calibri" panose="020F0502020204030204"/>
            </a:endParaRPr>
          </a:p>
          <a:p>
            <a:r>
              <a:rPr lang="pt-BR" sz="2400">
                <a:solidFill>
                  <a:schemeClr val="tx1"/>
                </a:solidFill>
                <a:latin typeface="Arial"/>
                <a:ea typeface="+mn-lt"/>
                <a:cs typeface="+mn-lt"/>
              </a:rPr>
              <a:t>    y = y + 1 {y &gt; 0} </a:t>
            </a:r>
            <a:endParaRPr lang="pt-BR" sz="2400">
              <a:solidFill>
                <a:schemeClr val="tx1"/>
              </a:solidFill>
              <a:latin typeface="Arial"/>
              <a:cs typeface="Calibri"/>
            </a:endParaRPr>
          </a:p>
          <a:p>
            <a:r>
              <a:rPr lang="pt-BR" sz="2400">
                <a:solidFill>
                  <a:schemeClr val="tx1"/>
                </a:solidFill>
                <a:latin typeface="Arial"/>
                <a:ea typeface="+mn-lt"/>
                <a:cs typeface="+mn-lt"/>
              </a:rPr>
              <a:t>o que produz a pré-condição {y + 1 &gt; 0} ou {y &gt;-1} . </a:t>
            </a:r>
            <a:endParaRPr lang="pt-BR">
              <a:solidFill>
                <a:schemeClr val="tx1"/>
              </a:solidFill>
              <a:latin typeface="Arial"/>
              <a:ea typeface="+mn-lt"/>
              <a:cs typeface="Arial"/>
            </a:endParaRPr>
          </a:p>
          <a:p>
            <a:r>
              <a:rPr lang="pt-BR" sz="2400">
                <a:solidFill>
                  <a:schemeClr val="tx1"/>
                </a:solidFill>
                <a:latin typeface="Arial"/>
                <a:ea typeface="+mn-lt"/>
                <a:cs typeface="+mn-lt"/>
              </a:rPr>
              <a:t>Como {y &gt; 1} =&gt; {y &gt; -1} , a regra de consequência permite usarmos {y &gt; 1} para a pré-condição de toda a sentença de seleção. </a:t>
            </a:r>
            <a:endParaRPr lang="pt-BR">
              <a:solidFill>
                <a:schemeClr val="tx1"/>
              </a:solidFill>
              <a:latin typeface="Arial"/>
              <a:cs typeface="Arial"/>
            </a:endParaRPr>
          </a:p>
        </p:txBody>
      </p:sp>
    </p:spTree>
    <p:extLst>
      <p:ext uri="{BB962C8B-B14F-4D97-AF65-F5344CB8AC3E}">
        <p14:creationId xmlns:p14="http://schemas.microsoft.com/office/powerpoint/2010/main" val="21527104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502436-7B18-47D6-AA2C-D04FCD33FDD9}"/>
              </a:ext>
            </a:extLst>
          </p:cNvPr>
          <p:cNvSpPr>
            <a:spLocks noGrp="1"/>
          </p:cNvSpPr>
          <p:nvPr>
            <p:ph type="title"/>
          </p:nvPr>
        </p:nvSpPr>
        <p:spPr/>
        <p:txBody>
          <a:bodyPr>
            <a:normAutofit/>
          </a:bodyPr>
          <a:lstStyle/>
          <a:p>
            <a:pPr algn="ctr"/>
            <a:r>
              <a:rPr lang="pt-BR">
                <a:solidFill>
                  <a:schemeClr val="tx1"/>
                </a:solidFill>
                <a:latin typeface="Arial"/>
                <a:cs typeface="Arial"/>
              </a:rPr>
              <a:t>Semântica axiomática</a:t>
            </a:r>
            <a:endParaRPr lang="pt-BR">
              <a:solidFill>
                <a:schemeClr val="tx1"/>
              </a:solidFill>
              <a:latin typeface="Arial"/>
              <a:ea typeface="+mj-lt"/>
              <a:cs typeface="+mj-lt"/>
            </a:endParaRPr>
          </a:p>
        </p:txBody>
      </p:sp>
      <p:sp>
        <p:nvSpPr>
          <p:cNvPr id="3" name="Espaço Reservado para Conteúdo 2">
            <a:extLst>
              <a:ext uri="{FF2B5EF4-FFF2-40B4-BE49-F238E27FC236}">
                <a16:creationId xmlns:a16="http://schemas.microsoft.com/office/drawing/2014/main" id="{A134CD64-DEB7-40A5-A4F3-02A04053C679}"/>
              </a:ext>
            </a:extLst>
          </p:cNvPr>
          <p:cNvSpPr>
            <a:spLocks noGrp="1"/>
          </p:cNvSpPr>
          <p:nvPr>
            <p:ph idx="1"/>
          </p:nvPr>
        </p:nvSpPr>
        <p:spPr/>
        <p:txBody>
          <a:bodyPr vert="horz" lIns="0" tIns="45720" rIns="0" bIns="45720" rtlCol="0" anchor="t">
            <a:noAutofit/>
          </a:bodyPr>
          <a:lstStyle/>
          <a:p>
            <a:r>
              <a:rPr lang="pt-BR" sz="2400">
                <a:solidFill>
                  <a:schemeClr val="tx1"/>
                </a:solidFill>
                <a:latin typeface="Arial"/>
                <a:ea typeface="+mn-lt"/>
                <a:cs typeface="+mn-lt"/>
              </a:rPr>
              <a:t>Laços lógicos com pré-teste </a:t>
            </a:r>
            <a:endParaRPr lang="pt-BR" sz="2400">
              <a:solidFill>
                <a:schemeClr val="tx1"/>
              </a:solidFill>
              <a:latin typeface="Arial"/>
              <a:cs typeface="Calibri" panose="020F0502020204030204"/>
            </a:endParaRPr>
          </a:p>
          <a:p>
            <a:pPr lvl="2">
              <a:buFont typeface="Arial" panose="020F0502020204030204" pitchFamily="34" charset="0"/>
              <a:buChar char="•"/>
            </a:pPr>
            <a:r>
              <a:rPr lang="pt-BR" sz="2000">
                <a:solidFill>
                  <a:schemeClr val="tx1"/>
                </a:solidFill>
                <a:latin typeface="Arial"/>
                <a:ea typeface="+mn-lt"/>
                <a:cs typeface="+mn-lt"/>
              </a:rPr>
              <a:t>Outra construção essencial das linguagens de programação imperativa são os pré-testes lógicos, ou laços while . Computar a pré-condição mais fraca para um laço while é inerentemente mais difícil do que para uma sequência, porque o número de iterações não pode sempre ser pré-determinado. Em um caso onde o número de iterações é conhecido, o laço de repetição pode ser expandido e tratado como uma sequência. </a:t>
            </a:r>
            <a:endParaRPr lang="pt-BR" sz="2000">
              <a:solidFill>
                <a:schemeClr val="tx1"/>
              </a:solidFill>
              <a:latin typeface="Arial"/>
              <a:cs typeface="Calibri" panose="020F0502020204030204"/>
            </a:endParaRPr>
          </a:p>
          <a:p>
            <a:pPr lvl="2">
              <a:buFont typeface="Arial" panose="020F0502020204030204" pitchFamily="34" charset="0"/>
              <a:buChar char="•"/>
            </a:pPr>
            <a:r>
              <a:rPr lang="pt-BR" sz="2000">
                <a:solidFill>
                  <a:schemeClr val="tx1"/>
                </a:solidFill>
                <a:latin typeface="Arial"/>
                <a:ea typeface="+mn-lt"/>
                <a:cs typeface="+mn-lt"/>
              </a:rPr>
              <a:t>Se um laço de repetição computa uma sequência de valores numéricos, é possível encontrar uma invariante de laço com uma abordagem usada para determinar a hipótese indutiva quando a indução matemática é utilizada para provar uma sentença a respeito de uma sequência matemática.</a:t>
            </a:r>
            <a:endParaRPr lang="pt-BR" sz="2000">
              <a:solidFill>
                <a:schemeClr val="tx1"/>
              </a:solidFill>
              <a:latin typeface="Arial"/>
              <a:cs typeface="Calibri"/>
            </a:endParaRPr>
          </a:p>
        </p:txBody>
      </p:sp>
    </p:spTree>
    <p:extLst>
      <p:ext uri="{BB962C8B-B14F-4D97-AF65-F5344CB8AC3E}">
        <p14:creationId xmlns:p14="http://schemas.microsoft.com/office/powerpoint/2010/main" val="27873211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A30757-CB28-4230-B068-72E99F3FD61B}"/>
              </a:ext>
            </a:extLst>
          </p:cNvPr>
          <p:cNvSpPr>
            <a:spLocks noGrp="1"/>
          </p:cNvSpPr>
          <p:nvPr>
            <p:ph type="title"/>
          </p:nvPr>
        </p:nvSpPr>
        <p:spPr/>
        <p:txBody>
          <a:bodyPr>
            <a:normAutofit/>
          </a:bodyPr>
          <a:lstStyle/>
          <a:p>
            <a:pPr algn="ctr"/>
            <a:r>
              <a:rPr lang="pt-BR">
                <a:solidFill>
                  <a:schemeClr val="tx1"/>
                </a:solidFill>
                <a:latin typeface="Arial"/>
                <a:cs typeface="Arial"/>
              </a:rPr>
              <a:t>Semântica axiomática</a:t>
            </a:r>
            <a:endParaRPr lang="pt-BR">
              <a:solidFill>
                <a:schemeClr val="tx1"/>
              </a:solidFill>
              <a:latin typeface="Arial"/>
              <a:ea typeface="+mj-lt"/>
              <a:cs typeface="+mj-lt"/>
            </a:endParaRPr>
          </a:p>
        </p:txBody>
      </p:sp>
      <p:sp>
        <p:nvSpPr>
          <p:cNvPr id="3" name="Espaço Reservado para Conteúdo 2">
            <a:extLst>
              <a:ext uri="{FF2B5EF4-FFF2-40B4-BE49-F238E27FC236}">
                <a16:creationId xmlns:a16="http://schemas.microsoft.com/office/drawing/2014/main" id="{FC34BFAD-051F-4F05-AC48-6F53BF572011}"/>
              </a:ext>
            </a:extLst>
          </p:cNvPr>
          <p:cNvSpPr>
            <a:spLocks noGrp="1"/>
          </p:cNvSpPr>
          <p:nvPr>
            <p:ph idx="1"/>
          </p:nvPr>
        </p:nvSpPr>
        <p:spPr/>
        <p:txBody>
          <a:bodyPr vert="horz" lIns="0" tIns="45720" rIns="0" bIns="45720" rtlCol="0" anchor="t">
            <a:normAutofit/>
          </a:bodyPr>
          <a:lstStyle/>
          <a:p>
            <a:pPr lvl="1">
              <a:buFont typeface="Arial" panose="020B0604020202020204" pitchFamily="34" charset="0"/>
              <a:buChar char="•"/>
            </a:pPr>
            <a:r>
              <a:rPr lang="pt-BR" sz="2200">
                <a:solidFill>
                  <a:schemeClr val="tx1"/>
                </a:solidFill>
                <a:latin typeface="Arial"/>
                <a:ea typeface="+mn-lt"/>
                <a:cs typeface="+mn-lt"/>
              </a:rPr>
              <a:t>Ajuda tratar o processo de produzir uma pré-condição mais fraca como uma função, </a:t>
            </a:r>
            <a:r>
              <a:rPr lang="pt-BR" sz="2200" err="1">
                <a:solidFill>
                  <a:schemeClr val="tx1"/>
                </a:solidFill>
                <a:latin typeface="Arial"/>
                <a:ea typeface="+mn-lt"/>
                <a:cs typeface="+mn-lt"/>
              </a:rPr>
              <a:t>wp</a:t>
            </a:r>
            <a:r>
              <a:rPr lang="pt-BR" sz="2200">
                <a:solidFill>
                  <a:schemeClr val="tx1"/>
                </a:solidFill>
                <a:latin typeface="Arial"/>
                <a:ea typeface="+mn-lt"/>
                <a:cs typeface="+mn-lt"/>
              </a:rPr>
              <a:t> . Em geral </a:t>
            </a:r>
            <a:endParaRPr lang="pt-BR" sz="2200">
              <a:solidFill>
                <a:schemeClr val="tx1"/>
              </a:solidFill>
              <a:latin typeface="Arial"/>
              <a:cs typeface="Calibri" panose="020F0502020204030204"/>
            </a:endParaRPr>
          </a:p>
          <a:p>
            <a:r>
              <a:rPr lang="pt-BR" sz="2400">
                <a:solidFill>
                  <a:schemeClr val="tx1"/>
                </a:solidFill>
                <a:latin typeface="Arial"/>
                <a:ea typeface="+mn-lt"/>
                <a:cs typeface="+mn-lt"/>
              </a:rPr>
              <a:t>    </a:t>
            </a:r>
            <a:r>
              <a:rPr lang="pt-BR" sz="2400" err="1">
                <a:solidFill>
                  <a:schemeClr val="tx1"/>
                </a:solidFill>
                <a:latin typeface="Arial"/>
                <a:ea typeface="+mn-lt"/>
                <a:cs typeface="+mn-lt"/>
              </a:rPr>
              <a:t>wp</a:t>
            </a:r>
            <a:r>
              <a:rPr lang="pt-BR" sz="2400">
                <a:solidFill>
                  <a:schemeClr val="tx1"/>
                </a:solidFill>
                <a:latin typeface="Arial"/>
                <a:ea typeface="+mn-lt"/>
                <a:cs typeface="+mn-lt"/>
              </a:rPr>
              <a:t>(instrução, pós-condição) = pré-condição. </a:t>
            </a:r>
            <a:endParaRPr lang="pt-BR" sz="2400">
              <a:solidFill>
                <a:schemeClr val="tx1"/>
              </a:solidFill>
              <a:latin typeface="Arial"/>
              <a:cs typeface="Calibri" panose="020F0502020204030204"/>
            </a:endParaRPr>
          </a:p>
          <a:p>
            <a:r>
              <a:rPr lang="pt-BR" sz="2400">
                <a:solidFill>
                  <a:schemeClr val="tx1"/>
                </a:solidFill>
                <a:latin typeface="Arial"/>
                <a:ea typeface="+mn-lt"/>
                <a:cs typeface="+mn-lt"/>
              </a:rPr>
              <a:t>    Considere o laço de exemplo </a:t>
            </a:r>
          </a:p>
          <a:p>
            <a:r>
              <a:rPr lang="pt-BR" sz="2400">
                <a:solidFill>
                  <a:schemeClr val="tx1"/>
                </a:solidFill>
                <a:latin typeface="Arial"/>
                <a:ea typeface="+mn-lt"/>
                <a:cs typeface="+mn-lt"/>
              </a:rPr>
              <a:t>    while y &lt;&gt; x do y = y + 1 end {y = x} </a:t>
            </a:r>
            <a:endParaRPr lang="pt-BR" sz="2400">
              <a:solidFill>
                <a:schemeClr val="tx1"/>
              </a:solidFill>
              <a:latin typeface="Arial"/>
              <a:cs typeface="Calibri"/>
            </a:endParaRPr>
          </a:p>
          <a:p>
            <a:pPr marL="0" indent="0">
              <a:buNone/>
            </a:pPr>
            <a:r>
              <a:rPr lang="pt-BR" sz="2400">
                <a:solidFill>
                  <a:schemeClr val="tx1"/>
                </a:solidFill>
                <a:latin typeface="Arial"/>
                <a:ea typeface="+mn-lt"/>
                <a:cs typeface="+mn-lt"/>
              </a:rPr>
              <a:t>O sinal de igualdade está sendo usado para dois propósitos aqui. Em asserções, ele representa igualdade matemática; fora das asserções, significa o operador de atribuição. </a:t>
            </a:r>
            <a:endParaRPr lang="pt-BR">
              <a:solidFill>
                <a:schemeClr val="tx1"/>
              </a:solidFill>
              <a:latin typeface="Arial"/>
              <a:cs typeface="Arial"/>
            </a:endParaRPr>
          </a:p>
        </p:txBody>
      </p:sp>
    </p:spTree>
    <p:extLst>
      <p:ext uri="{BB962C8B-B14F-4D97-AF65-F5344CB8AC3E}">
        <p14:creationId xmlns:p14="http://schemas.microsoft.com/office/powerpoint/2010/main" val="10109080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C22E35-229A-4AC8-969E-5521F5BF492C}"/>
              </a:ext>
            </a:extLst>
          </p:cNvPr>
          <p:cNvSpPr>
            <a:spLocks noGrp="1"/>
          </p:cNvSpPr>
          <p:nvPr>
            <p:ph type="title"/>
          </p:nvPr>
        </p:nvSpPr>
        <p:spPr/>
        <p:txBody>
          <a:bodyPr>
            <a:normAutofit/>
          </a:bodyPr>
          <a:lstStyle/>
          <a:p>
            <a:pPr algn="ctr"/>
            <a:r>
              <a:rPr lang="pt-BR">
                <a:solidFill>
                  <a:schemeClr val="tx1"/>
                </a:solidFill>
                <a:latin typeface="Arial"/>
                <a:cs typeface="Arial"/>
              </a:rPr>
              <a:t>Semântica axiomática</a:t>
            </a:r>
            <a:endParaRPr lang="pt-BR">
              <a:solidFill>
                <a:schemeClr val="tx1"/>
              </a:solidFill>
              <a:latin typeface="Arial"/>
              <a:ea typeface="+mj-lt"/>
              <a:cs typeface="+mj-lt"/>
            </a:endParaRPr>
          </a:p>
        </p:txBody>
      </p:sp>
      <p:sp>
        <p:nvSpPr>
          <p:cNvPr id="3" name="Espaço Reservado para Conteúdo 2">
            <a:extLst>
              <a:ext uri="{FF2B5EF4-FFF2-40B4-BE49-F238E27FC236}">
                <a16:creationId xmlns:a16="http://schemas.microsoft.com/office/drawing/2014/main" id="{E2ACFF46-313F-4EB2-B1C0-546E7EB1B2AB}"/>
              </a:ext>
            </a:extLst>
          </p:cNvPr>
          <p:cNvSpPr>
            <a:spLocks noGrp="1"/>
          </p:cNvSpPr>
          <p:nvPr>
            <p:ph idx="1"/>
          </p:nvPr>
        </p:nvSpPr>
        <p:spPr/>
        <p:txBody>
          <a:bodyPr vert="horz" lIns="0" tIns="45720" rIns="0" bIns="45720" rtlCol="0" anchor="t">
            <a:normAutofit/>
          </a:bodyPr>
          <a:lstStyle/>
          <a:p>
            <a:pPr lvl="1">
              <a:buFont typeface="Arial" panose="020B0604020202020204" pitchFamily="34" charset="0"/>
              <a:buChar char="•"/>
            </a:pPr>
            <a:r>
              <a:rPr lang="pt-BR" sz="2200">
                <a:solidFill>
                  <a:schemeClr val="tx1"/>
                </a:solidFill>
                <a:latin typeface="Arial"/>
                <a:ea typeface="+mn-lt"/>
                <a:cs typeface="+mn-lt"/>
              </a:rPr>
              <a:t>Para zero iterações, a pré-condição mais fraca é, obviamente, {y = x} </a:t>
            </a:r>
            <a:endParaRPr lang="pt-BR" sz="2200">
              <a:solidFill>
                <a:schemeClr val="tx1"/>
              </a:solidFill>
              <a:latin typeface="Arial"/>
              <a:cs typeface="Calibri" panose="020F0502020204030204"/>
            </a:endParaRPr>
          </a:p>
          <a:p>
            <a:r>
              <a:rPr lang="pt-BR" sz="2400">
                <a:solidFill>
                  <a:schemeClr val="tx1"/>
                </a:solidFill>
                <a:latin typeface="Arial"/>
                <a:ea typeface="+mn-lt"/>
                <a:cs typeface="+mn-lt"/>
              </a:rPr>
              <a:t>    Para uma iteração, é </a:t>
            </a:r>
            <a:endParaRPr lang="pt-BR" sz="2400">
              <a:solidFill>
                <a:schemeClr val="tx1"/>
              </a:solidFill>
              <a:latin typeface="Arial"/>
              <a:cs typeface="Calibri"/>
            </a:endParaRPr>
          </a:p>
          <a:p>
            <a:r>
              <a:rPr lang="pt-BR" sz="2400">
                <a:solidFill>
                  <a:schemeClr val="tx1"/>
                </a:solidFill>
                <a:latin typeface="Arial"/>
                <a:ea typeface="+mn-lt"/>
                <a:cs typeface="+mn-lt"/>
              </a:rPr>
              <a:t>    </a:t>
            </a:r>
            <a:r>
              <a:rPr lang="pt-BR" sz="2400" err="1">
                <a:solidFill>
                  <a:schemeClr val="tx1"/>
                </a:solidFill>
                <a:latin typeface="Arial"/>
                <a:ea typeface="+mn-lt"/>
                <a:cs typeface="+mn-lt"/>
              </a:rPr>
              <a:t>wp</a:t>
            </a:r>
            <a:r>
              <a:rPr lang="pt-BR" sz="2400">
                <a:solidFill>
                  <a:schemeClr val="tx1"/>
                </a:solidFill>
                <a:latin typeface="Arial"/>
                <a:ea typeface="+mn-lt"/>
                <a:cs typeface="+mn-lt"/>
              </a:rPr>
              <a:t> (y = y + 1, {y = x}) = {y + 1 = x}, ou {y = x - 1} </a:t>
            </a:r>
            <a:endParaRPr lang="pt-BR" sz="2400">
              <a:solidFill>
                <a:schemeClr val="tx1"/>
              </a:solidFill>
              <a:latin typeface="Arial"/>
              <a:cs typeface="Calibri" panose="020F0502020204030204"/>
            </a:endParaRPr>
          </a:p>
          <a:p>
            <a:r>
              <a:rPr lang="pt-BR" sz="2400">
                <a:solidFill>
                  <a:schemeClr val="tx1"/>
                </a:solidFill>
                <a:latin typeface="Arial"/>
                <a:ea typeface="+mn-lt"/>
                <a:cs typeface="+mn-lt"/>
              </a:rPr>
              <a:t>    Para duas iterações, é </a:t>
            </a:r>
            <a:endParaRPr lang="pt-BR" sz="2400">
              <a:solidFill>
                <a:schemeClr val="tx1"/>
              </a:solidFill>
              <a:latin typeface="Arial"/>
              <a:cs typeface="Calibri"/>
            </a:endParaRPr>
          </a:p>
          <a:p>
            <a:r>
              <a:rPr lang="pt-BR" sz="2400">
                <a:solidFill>
                  <a:schemeClr val="tx1"/>
                </a:solidFill>
                <a:latin typeface="Arial"/>
                <a:ea typeface="+mn-lt"/>
                <a:cs typeface="+mn-lt"/>
              </a:rPr>
              <a:t>    </a:t>
            </a:r>
            <a:r>
              <a:rPr lang="pt-BR" sz="2400" err="1">
                <a:solidFill>
                  <a:schemeClr val="tx1"/>
                </a:solidFill>
                <a:latin typeface="Arial"/>
                <a:ea typeface="+mn-lt"/>
                <a:cs typeface="+mn-lt"/>
              </a:rPr>
              <a:t>wp</a:t>
            </a:r>
            <a:r>
              <a:rPr lang="pt-BR" sz="2400">
                <a:solidFill>
                  <a:schemeClr val="tx1"/>
                </a:solidFill>
                <a:latin typeface="Arial"/>
                <a:ea typeface="+mn-lt"/>
                <a:cs typeface="+mn-lt"/>
              </a:rPr>
              <a:t>(y = y + 1, {y = x - 1}) = {y + 1 = x - 1}, ou {y = x - 2} </a:t>
            </a:r>
            <a:endParaRPr lang="pt-BR" sz="2400">
              <a:solidFill>
                <a:schemeClr val="tx1"/>
              </a:solidFill>
              <a:latin typeface="Arial"/>
              <a:cs typeface="Calibri"/>
            </a:endParaRPr>
          </a:p>
          <a:p>
            <a:r>
              <a:rPr lang="pt-BR" sz="2400">
                <a:solidFill>
                  <a:schemeClr val="tx1"/>
                </a:solidFill>
                <a:latin typeface="Arial"/>
                <a:ea typeface="+mn-lt"/>
                <a:cs typeface="+mn-lt"/>
              </a:rPr>
              <a:t>    Para três iterações, é </a:t>
            </a:r>
            <a:endParaRPr lang="pt-BR" sz="2400">
              <a:solidFill>
                <a:schemeClr val="tx1"/>
              </a:solidFill>
              <a:latin typeface="Arial"/>
              <a:cs typeface="Calibri"/>
            </a:endParaRPr>
          </a:p>
          <a:p>
            <a:r>
              <a:rPr lang="pt-BR" sz="2400">
                <a:solidFill>
                  <a:schemeClr val="tx1"/>
                </a:solidFill>
                <a:latin typeface="Arial"/>
                <a:ea typeface="+mn-lt"/>
                <a:cs typeface="+mn-lt"/>
              </a:rPr>
              <a:t>    </a:t>
            </a:r>
            <a:r>
              <a:rPr lang="pt-BR" sz="2400" err="1">
                <a:solidFill>
                  <a:schemeClr val="tx1"/>
                </a:solidFill>
                <a:latin typeface="Arial"/>
                <a:ea typeface="+mn-lt"/>
                <a:cs typeface="+mn-lt"/>
              </a:rPr>
              <a:t>wp</a:t>
            </a:r>
            <a:r>
              <a:rPr lang="pt-BR" sz="2400">
                <a:solidFill>
                  <a:schemeClr val="tx1"/>
                </a:solidFill>
                <a:latin typeface="Arial"/>
                <a:ea typeface="+mn-lt"/>
                <a:cs typeface="+mn-lt"/>
              </a:rPr>
              <a:t>(y = y + 1, {y = x - 2}) = {y + 1 = x - 2}, ou {y = x - 3} </a:t>
            </a:r>
            <a:endParaRPr lang="pt-BR">
              <a:solidFill>
                <a:schemeClr val="tx1"/>
              </a:solidFill>
              <a:latin typeface="Arial"/>
            </a:endParaRPr>
          </a:p>
        </p:txBody>
      </p:sp>
    </p:spTree>
    <p:extLst>
      <p:ext uri="{BB962C8B-B14F-4D97-AF65-F5344CB8AC3E}">
        <p14:creationId xmlns:p14="http://schemas.microsoft.com/office/powerpoint/2010/main" val="3630741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0AF909-5262-41B8-96B5-442AC4C6161A}"/>
              </a:ext>
            </a:extLst>
          </p:cNvPr>
          <p:cNvSpPr>
            <a:spLocks noGrp="1"/>
          </p:cNvSpPr>
          <p:nvPr>
            <p:ph type="title"/>
          </p:nvPr>
        </p:nvSpPr>
        <p:spPr/>
        <p:txBody>
          <a:bodyPr>
            <a:normAutofit/>
          </a:bodyPr>
          <a:lstStyle/>
          <a:p>
            <a:pPr algn="ctr"/>
            <a:r>
              <a:rPr lang="pt-BR">
                <a:solidFill>
                  <a:schemeClr val="tx1"/>
                </a:solidFill>
                <a:latin typeface="Arial"/>
                <a:cs typeface="Arial"/>
              </a:rPr>
              <a:t>Semântica axiomática</a:t>
            </a:r>
            <a:endParaRPr lang="pt-BR">
              <a:solidFill>
                <a:schemeClr val="tx1"/>
              </a:solidFill>
              <a:latin typeface="Arial"/>
              <a:ea typeface="+mj-lt"/>
              <a:cs typeface="+mj-lt"/>
            </a:endParaRPr>
          </a:p>
        </p:txBody>
      </p:sp>
      <p:sp>
        <p:nvSpPr>
          <p:cNvPr id="3" name="Espaço Reservado para Conteúdo 2">
            <a:extLst>
              <a:ext uri="{FF2B5EF4-FFF2-40B4-BE49-F238E27FC236}">
                <a16:creationId xmlns:a16="http://schemas.microsoft.com/office/drawing/2014/main" id="{8A3F5FDA-97BE-40D0-ABE0-ACA86B51E9DB}"/>
              </a:ext>
            </a:extLst>
          </p:cNvPr>
          <p:cNvSpPr>
            <a:spLocks noGrp="1"/>
          </p:cNvSpPr>
          <p:nvPr>
            <p:ph idx="1"/>
          </p:nvPr>
        </p:nvSpPr>
        <p:spPr/>
        <p:txBody>
          <a:bodyPr vert="horz" lIns="0" tIns="45720" rIns="0" bIns="45720" rtlCol="0" anchor="t">
            <a:normAutofit/>
          </a:bodyPr>
          <a:lstStyle/>
          <a:p>
            <a:pPr lvl="2">
              <a:buFont typeface="Arial" panose="020B0604020202020204" pitchFamily="34" charset="0"/>
              <a:buChar char="•"/>
            </a:pPr>
            <a:r>
              <a:rPr lang="pt-BR" sz="2000">
                <a:solidFill>
                  <a:schemeClr val="tx1"/>
                </a:solidFill>
                <a:latin typeface="Arial"/>
                <a:ea typeface="+mn-lt"/>
                <a:cs typeface="+mn-lt"/>
              </a:rPr>
              <a:t>Está agora óbvio que {y &lt; x} será suficiente para os casos de uma ou mais iterações. Combinando isso com {y = x} para o caso de zero iterações, temos {y &lt;= x} , que pode ser usada como a invariante do laço de repetição. </a:t>
            </a:r>
          </a:p>
          <a:p>
            <a:pPr lvl="2">
              <a:buFont typeface="Arial" panose="020B0604020202020204" pitchFamily="34" charset="0"/>
              <a:buChar char="•"/>
            </a:pPr>
            <a:r>
              <a:rPr lang="pt-BR" sz="2000">
                <a:solidFill>
                  <a:schemeClr val="tx1"/>
                </a:solidFill>
                <a:latin typeface="Arial"/>
                <a:ea typeface="+mn-lt"/>
                <a:cs typeface="+mn-lt"/>
              </a:rPr>
              <a:t>Uma pré-condição para a sentença while pode ser determinada a partir da invariante do laço de repetição.</a:t>
            </a:r>
            <a:endParaRPr lang="pt-BR" sz="2000">
              <a:solidFill>
                <a:schemeClr val="tx1"/>
              </a:solidFill>
              <a:latin typeface="Arial"/>
              <a:cs typeface="Calibri"/>
            </a:endParaRPr>
          </a:p>
        </p:txBody>
      </p:sp>
    </p:spTree>
    <p:extLst>
      <p:ext uri="{BB962C8B-B14F-4D97-AF65-F5344CB8AC3E}">
        <p14:creationId xmlns:p14="http://schemas.microsoft.com/office/powerpoint/2010/main" val="20999755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72B841-E3CE-4068-86C5-947D8B942B74}"/>
              </a:ext>
            </a:extLst>
          </p:cNvPr>
          <p:cNvSpPr>
            <a:spLocks noGrp="1"/>
          </p:cNvSpPr>
          <p:nvPr>
            <p:ph type="title"/>
          </p:nvPr>
        </p:nvSpPr>
        <p:spPr/>
        <p:txBody>
          <a:bodyPr/>
          <a:lstStyle/>
          <a:p>
            <a:pPr algn="ctr"/>
            <a:r>
              <a:rPr lang="pt-BR" b="1">
                <a:solidFill>
                  <a:schemeClr val="tx1"/>
                </a:solidFill>
                <a:effectLst/>
                <a:latin typeface="Arial" panose="020B0604020202020204" pitchFamily="34" charset="0"/>
                <a:ea typeface="Calibri" panose="020F0502020204030204" pitchFamily="34" charset="0"/>
                <a:cs typeface="Arial" panose="020B0604020202020204" pitchFamily="34" charset="0"/>
              </a:rPr>
              <a:t>Síntese</a:t>
            </a:r>
            <a:endParaRPr lang="pt-BR">
              <a:solidFill>
                <a:schemeClr val="tx1"/>
              </a:solidFill>
            </a:endParaRPr>
          </a:p>
        </p:txBody>
      </p:sp>
      <p:sp>
        <p:nvSpPr>
          <p:cNvPr id="3" name="Espaço Reservado para Conteúdo 2">
            <a:extLst>
              <a:ext uri="{FF2B5EF4-FFF2-40B4-BE49-F238E27FC236}">
                <a16:creationId xmlns:a16="http://schemas.microsoft.com/office/drawing/2014/main" id="{4F2094FE-214F-4C10-9885-B796721BCAD3}"/>
              </a:ext>
            </a:extLst>
          </p:cNvPr>
          <p:cNvSpPr>
            <a:spLocks noGrp="1"/>
          </p:cNvSpPr>
          <p:nvPr>
            <p:ph idx="1"/>
          </p:nvPr>
        </p:nvSpPr>
        <p:spPr/>
        <p:txBody>
          <a:bodyPr/>
          <a:lstStyle/>
          <a:p>
            <a:pPr lvl="2">
              <a:buFont typeface="Arial" panose="020B0604020202020204" pitchFamily="34" charset="0"/>
              <a:buChar char="•"/>
            </a:pPr>
            <a:r>
              <a:rPr lang="pt-BR" sz="2000">
                <a:solidFill>
                  <a:schemeClr val="tx1"/>
                </a:solidFill>
                <a:effectLst/>
                <a:latin typeface="Arial" panose="020B0604020202020204" pitchFamily="34" charset="0"/>
                <a:ea typeface="Calibri" panose="020F0502020204030204" pitchFamily="34" charset="0"/>
                <a:cs typeface="Arial" panose="020B0604020202020204" pitchFamily="34" charset="0"/>
              </a:rPr>
              <a:t>Com a parte de analise já realizada passamos para a parte de síntese de um compilador. Essa parte síntese ocorre três processos: geração de código intermediários, otimização de código e geração de código.</a:t>
            </a:r>
          </a:p>
          <a:p>
            <a:endParaRPr lang="pt-BR"/>
          </a:p>
        </p:txBody>
      </p:sp>
    </p:spTree>
    <p:extLst>
      <p:ext uri="{BB962C8B-B14F-4D97-AF65-F5344CB8AC3E}">
        <p14:creationId xmlns:p14="http://schemas.microsoft.com/office/powerpoint/2010/main" val="573738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4834D8-B35D-44E0-AEFD-3D6AF70249AC}"/>
              </a:ext>
            </a:extLst>
          </p:cNvPr>
          <p:cNvSpPr>
            <a:spLocks noGrp="1"/>
          </p:cNvSpPr>
          <p:nvPr>
            <p:ph type="title"/>
          </p:nvPr>
        </p:nvSpPr>
        <p:spPr/>
        <p:txBody>
          <a:bodyPr>
            <a:normAutofit/>
          </a:bodyPr>
          <a:lstStyle/>
          <a:p>
            <a:pPr algn="ctr"/>
            <a:r>
              <a:rPr lang="pt-BR">
                <a:solidFill>
                  <a:schemeClr val="tx1"/>
                </a:solidFill>
                <a:effectLst/>
                <a:latin typeface="Arial"/>
                <a:ea typeface="Calibri" panose="020F0502020204030204" pitchFamily="34" charset="0"/>
                <a:cs typeface="Arial"/>
              </a:rPr>
              <a:t>Características de Interpretadores</a:t>
            </a:r>
            <a:endParaRPr lang="pt-BR">
              <a:solidFill>
                <a:schemeClr val="tx1"/>
              </a:solidFill>
              <a:latin typeface="Arial"/>
              <a:cs typeface="Arial"/>
            </a:endParaRPr>
          </a:p>
        </p:txBody>
      </p:sp>
      <p:sp>
        <p:nvSpPr>
          <p:cNvPr id="3" name="Espaço Reservado para Conteúdo 2">
            <a:extLst>
              <a:ext uri="{FF2B5EF4-FFF2-40B4-BE49-F238E27FC236}">
                <a16:creationId xmlns:a16="http://schemas.microsoft.com/office/drawing/2014/main" id="{793F94C6-84CD-4E2B-A755-3753C7D100BE}"/>
              </a:ext>
            </a:extLst>
          </p:cNvPr>
          <p:cNvSpPr>
            <a:spLocks noGrp="1"/>
          </p:cNvSpPr>
          <p:nvPr>
            <p:ph idx="1"/>
          </p:nvPr>
        </p:nvSpPr>
        <p:spPr/>
        <p:txBody>
          <a:bodyPr>
            <a:normAutofit/>
          </a:bodyPr>
          <a:lstStyle/>
          <a:p>
            <a:pPr lvl="1" algn="just">
              <a:lnSpc>
                <a:spcPct val="150000"/>
              </a:lnSpc>
              <a:spcAft>
                <a:spcPts val="0"/>
              </a:spcAft>
              <a:buFont typeface="Arial" panose="020B0604020202020204" pitchFamily="34" charset="0"/>
              <a:buChar char="•"/>
            </a:pPr>
            <a:r>
              <a:rPr lang="pt-BR">
                <a:solidFill>
                  <a:schemeClr val="tx1"/>
                </a:solidFill>
                <a:effectLst/>
                <a:latin typeface="Arial" panose="020B0604020202020204" pitchFamily="34" charset="0"/>
                <a:ea typeface="Calibri" panose="020F0502020204030204" pitchFamily="34" charset="0"/>
                <a:cs typeface="Arial" panose="020B0604020202020204" pitchFamily="34" charset="0"/>
              </a:rPr>
              <a:t>Linguagem PHP ou Python são linguagem interpretadas.</a:t>
            </a:r>
          </a:p>
          <a:p>
            <a:pPr lvl="1" algn="just">
              <a:lnSpc>
                <a:spcPct val="150000"/>
              </a:lnSpc>
              <a:spcAft>
                <a:spcPts val="0"/>
              </a:spcAft>
              <a:buFont typeface="Arial" panose="020B0604020202020204" pitchFamily="34" charset="0"/>
              <a:buChar char="•"/>
            </a:pPr>
            <a:r>
              <a:rPr lang="pt-BR">
                <a:solidFill>
                  <a:schemeClr val="tx1"/>
                </a:solidFill>
                <a:effectLst/>
                <a:latin typeface="Arial" panose="020B0604020202020204" pitchFamily="34" charset="0"/>
                <a:ea typeface="Calibri" panose="020F0502020204030204" pitchFamily="34" charset="0"/>
                <a:cs typeface="Arial" panose="020B0604020202020204" pitchFamily="34" charset="0"/>
              </a:rPr>
              <a:t>O processo de interpretação traduz e executa o código simultaneamente linha a linha. </a:t>
            </a:r>
          </a:p>
          <a:p>
            <a:pPr lvl="1" algn="just">
              <a:lnSpc>
                <a:spcPct val="150000"/>
              </a:lnSpc>
              <a:spcAft>
                <a:spcPts val="0"/>
              </a:spcAft>
              <a:buFont typeface="Arial" panose="020B0604020202020204" pitchFamily="34" charset="0"/>
              <a:buChar char="•"/>
            </a:pPr>
            <a:r>
              <a:rPr lang="pt-BR">
                <a:solidFill>
                  <a:schemeClr val="tx1"/>
                </a:solidFill>
                <a:effectLst/>
                <a:latin typeface="Arial" panose="020B0604020202020204" pitchFamily="34" charset="0"/>
                <a:ea typeface="Calibri" panose="020F0502020204030204" pitchFamily="34" charset="0"/>
                <a:cs typeface="Arial" panose="020B0604020202020204" pitchFamily="34" charset="0"/>
              </a:rPr>
              <a:t>Não é gerado um arquivo final executável.</a:t>
            </a:r>
          </a:p>
          <a:p>
            <a:pPr lvl="1" algn="just">
              <a:lnSpc>
                <a:spcPct val="150000"/>
              </a:lnSpc>
              <a:spcAft>
                <a:spcPts val="0"/>
              </a:spcAft>
              <a:buFont typeface="Arial" panose="020B0604020202020204" pitchFamily="34" charset="0"/>
              <a:buChar char="•"/>
            </a:pPr>
            <a:r>
              <a:rPr lang="pt-BR">
                <a:solidFill>
                  <a:schemeClr val="tx1"/>
                </a:solidFill>
                <a:effectLst/>
                <a:latin typeface="Arial" panose="020B0604020202020204" pitchFamily="34" charset="0"/>
                <a:ea typeface="Calibri" panose="020F0502020204030204" pitchFamily="34" charset="0"/>
                <a:cs typeface="Arial" panose="020B0604020202020204" pitchFamily="34" charset="0"/>
              </a:rPr>
              <a:t>O arquivo executável já é o próprio código. </a:t>
            </a:r>
          </a:p>
          <a:p>
            <a:pPr lvl="1" algn="just">
              <a:lnSpc>
                <a:spcPct val="150000"/>
              </a:lnSpc>
              <a:spcAft>
                <a:spcPts val="0"/>
              </a:spcAft>
              <a:buFont typeface="Arial" panose="020B0604020202020204" pitchFamily="34" charset="0"/>
              <a:buChar char="•"/>
            </a:pPr>
            <a:r>
              <a:rPr lang="pt-BR">
                <a:solidFill>
                  <a:schemeClr val="tx1"/>
                </a:solidFill>
                <a:effectLst/>
                <a:latin typeface="Arial" panose="020B0604020202020204" pitchFamily="34" charset="0"/>
                <a:ea typeface="Calibri" panose="020F0502020204030204" pitchFamily="34" charset="0"/>
                <a:cs typeface="Arial" panose="020B0604020202020204" pitchFamily="34" charset="0"/>
              </a:rPr>
              <a:t>Independentemente do tamanho do programa, já pode ser executado imediatamente.</a:t>
            </a:r>
          </a:p>
          <a:p>
            <a:pPr lvl="1" algn="just">
              <a:lnSpc>
                <a:spcPct val="150000"/>
              </a:lnSpc>
              <a:spcAft>
                <a:spcPts val="0"/>
              </a:spcAft>
              <a:buFont typeface="Arial" panose="020B0604020202020204" pitchFamily="34" charset="0"/>
              <a:buChar char="•"/>
            </a:pPr>
            <a:r>
              <a:rPr lang="pt-BR">
                <a:solidFill>
                  <a:schemeClr val="tx1"/>
                </a:solidFill>
                <a:effectLst/>
                <a:latin typeface="Arial" panose="020B0604020202020204" pitchFamily="34" charset="0"/>
                <a:ea typeface="Calibri" panose="020F0502020204030204" pitchFamily="34" charset="0"/>
                <a:cs typeface="Arial" panose="020B0604020202020204" pitchFamily="34" charset="0"/>
              </a:rPr>
              <a:t>Normalmente Multiplataforma. </a:t>
            </a:r>
          </a:p>
          <a:p>
            <a:pPr lvl="1" algn="just">
              <a:lnSpc>
                <a:spcPct val="150000"/>
              </a:lnSpc>
              <a:spcAft>
                <a:spcPts val="800"/>
              </a:spcAft>
              <a:buFont typeface="Arial" panose="020B0604020202020204" pitchFamily="34" charset="0"/>
              <a:buChar char="•"/>
            </a:pPr>
            <a:r>
              <a:rPr lang="pt-BR">
                <a:solidFill>
                  <a:schemeClr val="tx1"/>
                </a:solidFill>
                <a:effectLst/>
                <a:latin typeface="Arial" panose="020B0604020202020204" pitchFamily="34" charset="0"/>
                <a:ea typeface="Calibri" panose="020F0502020204030204" pitchFamily="34" charset="0"/>
                <a:cs typeface="Arial" panose="020B0604020202020204" pitchFamily="34" charset="0"/>
              </a:rPr>
              <a:t>Programas mais lentos. Toda vez que for executar o programa vai ter que traduzir cada linha e só depois executar.</a:t>
            </a:r>
          </a:p>
          <a:p>
            <a:endParaRPr lang="pt-BR"/>
          </a:p>
        </p:txBody>
      </p:sp>
    </p:spTree>
    <p:extLst>
      <p:ext uri="{BB962C8B-B14F-4D97-AF65-F5344CB8AC3E}">
        <p14:creationId xmlns:p14="http://schemas.microsoft.com/office/powerpoint/2010/main" val="16092601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74A6A5-19C1-4BA5-8F66-D8D6D59ED226}"/>
              </a:ext>
            </a:extLst>
          </p:cNvPr>
          <p:cNvSpPr>
            <a:spLocks noGrp="1"/>
          </p:cNvSpPr>
          <p:nvPr>
            <p:ph type="title"/>
          </p:nvPr>
        </p:nvSpPr>
        <p:spPr/>
        <p:txBody>
          <a:bodyPr>
            <a:normAutofit/>
          </a:bodyPr>
          <a:lstStyle/>
          <a:p>
            <a:pPr algn="ctr"/>
            <a:r>
              <a:rPr lang="pt-BR">
                <a:solidFill>
                  <a:schemeClr val="tx1"/>
                </a:solidFill>
                <a:effectLst/>
                <a:latin typeface="Arial" panose="020B0604020202020204" pitchFamily="34" charset="0"/>
                <a:ea typeface="Calibri" panose="020F0502020204030204" pitchFamily="34" charset="0"/>
                <a:cs typeface="Arial" panose="020B0604020202020204" pitchFamily="34" charset="0"/>
              </a:rPr>
              <a:t>Geração do código intermediários</a:t>
            </a:r>
            <a:endParaRPr lang="pt-BR">
              <a:solidFill>
                <a:schemeClr val="tx1"/>
              </a:solidFill>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FF1CE4A4-8196-4F87-A926-F1D8B5D1CA57}"/>
              </a:ext>
            </a:extLst>
          </p:cNvPr>
          <p:cNvSpPr>
            <a:spLocks noGrp="1"/>
          </p:cNvSpPr>
          <p:nvPr>
            <p:ph idx="1"/>
          </p:nvPr>
        </p:nvSpPr>
        <p:spPr/>
        <p:txBody>
          <a:bodyPr/>
          <a:lstStyle/>
          <a:p>
            <a:pPr lvl="2">
              <a:buFont typeface="Arial" panose="020B0604020202020204" pitchFamily="34" charset="0"/>
              <a:buChar char="•"/>
            </a:pPr>
            <a:r>
              <a:rPr lang="pt-BR" sz="2000">
                <a:solidFill>
                  <a:schemeClr val="tx1"/>
                </a:solidFill>
                <a:effectLst/>
                <a:latin typeface="Arial" panose="020B0604020202020204" pitchFamily="34" charset="0"/>
                <a:ea typeface="Calibri" panose="020F0502020204030204" pitchFamily="34" charset="0"/>
                <a:cs typeface="Arial" panose="020B0604020202020204" pitchFamily="34" charset="0"/>
              </a:rPr>
              <a:t>Segundo Aho et al. (2008) depois da análise do programa fonte, muitos compiladores geram uma representação intermediaria explicita de baixo nível ou do tipo linguagem de máquina, que podemos imaginar como um programa para uma máquina abstrata. Essa representação intermediaria deve ter duas propriedades importantes: ser facilmente produzida e ser facilmente traduzida para a máquina alvo.</a:t>
            </a:r>
          </a:p>
          <a:p>
            <a:endParaRPr lang="pt-BR"/>
          </a:p>
        </p:txBody>
      </p:sp>
    </p:spTree>
    <p:extLst>
      <p:ext uri="{BB962C8B-B14F-4D97-AF65-F5344CB8AC3E}">
        <p14:creationId xmlns:p14="http://schemas.microsoft.com/office/powerpoint/2010/main" val="29982947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DEE5C8-953D-40F7-9C63-D0D5B8964F32}"/>
              </a:ext>
            </a:extLst>
          </p:cNvPr>
          <p:cNvSpPr>
            <a:spLocks noGrp="1"/>
          </p:cNvSpPr>
          <p:nvPr>
            <p:ph type="title"/>
          </p:nvPr>
        </p:nvSpPr>
        <p:spPr/>
        <p:txBody>
          <a:bodyPr>
            <a:normAutofit/>
          </a:bodyPr>
          <a:lstStyle/>
          <a:p>
            <a:pPr algn="ctr"/>
            <a:r>
              <a:rPr lang="pt-BR">
                <a:solidFill>
                  <a:schemeClr val="tx1"/>
                </a:solidFill>
                <a:effectLst/>
                <a:latin typeface="Arial" panose="020B0604020202020204" pitchFamily="34" charset="0"/>
                <a:ea typeface="Calibri" panose="020F0502020204030204" pitchFamily="34" charset="0"/>
                <a:cs typeface="Arial" panose="020B0604020202020204" pitchFamily="34" charset="0"/>
              </a:rPr>
              <a:t>Otimização de código </a:t>
            </a:r>
            <a:endParaRPr lang="pt-BR">
              <a:solidFill>
                <a:schemeClr val="tx1"/>
              </a:solidFill>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D85641FD-89A7-4549-AAD8-F69BC064FB02}"/>
              </a:ext>
            </a:extLst>
          </p:cNvPr>
          <p:cNvSpPr>
            <a:spLocks noGrp="1"/>
          </p:cNvSpPr>
          <p:nvPr>
            <p:ph idx="1"/>
          </p:nvPr>
        </p:nvSpPr>
        <p:spPr/>
        <p:txBody>
          <a:bodyPr>
            <a:normAutofit/>
          </a:bodyPr>
          <a:lstStyle/>
          <a:p>
            <a:pPr lvl="2">
              <a:buFont typeface="Arial" panose="020B0604020202020204" pitchFamily="34" charset="0"/>
              <a:buChar char="•"/>
            </a:pPr>
            <a:r>
              <a:rPr lang="pt-BR" sz="2000">
                <a:solidFill>
                  <a:schemeClr val="tx1"/>
                </a:solidFill>
                <a:effectLst/>
                <a:latin typeface="Arial" panose="020B0604020202020204" pitchFamily="34" charset="0"/>
                <a:ea typeface="Calibri" panose="020F0502020204030204" pitchFamily="34" charset="0"/>
              </a:rPr>
              <a:t>Alguns compiladores possuem uma fase de otimização a finalidade dessa fase de otimização é realizar transformações na representação intermediária, de modo que o back-end possa produzir um programa objeto melhor do que teria produzido a partir de uma representação intermediaria não otimizada. </a:t>
            </a:r>
            <a:endParaRPr lang="pt-BR" sz="2000">
              <a:solidFill>
                <a:schemeClr val="tx1"/>
              </a:solidFill>
            </a:endParaRPr>
          </a:p>
        </p:txBody>
      </p:sp>
    </p:spTree>
    <p:extLst>
      <p:ext uri="{BB962C8B-B14F-4D97-AF65-F5344CB8AC3E}">
        <p14:creationId xmlns:p14="http://schemas.microsoft.com/office/powerpoint/2010/main" val="21663978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3A62BE-7282-411F-B77E-2095569F656C}"/>
              </a:ext>
            </a:extLst>
          </p:cNvPr>
          <p:cNvSpPr>
            <a:spLocks noGrp="1"/>
          </p:cNvSpPr>
          <p:nvPr>
            <p:ph type="title"/>
          </p:nvPr>
        </p:nvSpPr>
        <p:spPr/>
        <p:txBody>
          <a:bodyPr>
            <a:normAutofit/>
          </a:bodyPr>
          <a:lstStyle/>
          <a:p>
            <a:pPr algn="ctr"/>
            <a:r>
              <a:rPr lang="pt-BR">
                <a:solidFill>
                  <a:schemeClr val="tx1"/>
                </a:solidFill>
                <a:effectLst/>
                <a:latin typeface="Arial" panose="020B0604020202020204" pitchFamily="34" charset="0"/>
                <a:ea typeface="Calibri" panose="020F0502020204030204" pitchFamily="34" charset="0"/>
                <a:cs typeface="Arial" panose="020B0604020202020204" pitchFamily="34" charset="0"/>
              </a:rPr>
              <a:t>Geração de código </a:t>
            </a:r>
            <a:endParaRPr lang="pt-BR">
              <a:solidFill>
                <a:schemeClr val="tx1"/>
              </a:solidFill>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C943A759-EEC0-4FD3-9DE8-4CE862A46960}"/>
              </a:ext>
            </a:extLst>
          </p:cNvPr>
          <p:cNvSpPr>
            <a:spLocks noGrp="1"/>
          </p:cNvSpPr>
          <p:nvPr>
            <p:ph idx="1"/>
          </p:nvPr>
        </p:nvSpPr>
        <p:spPr/>
        <p:txBody>
          <a:bodyPr>
            <a:normAutofit/>
          </a:bodyPr>
          <a:lstStyle/>
          <a:p>
            <a:pPr lvl="2" algn="just">
              <a:buFont typeface="Arial" panose="020B0604020202020204" pitchFamily="34" charset="0"/>
              <a:buChar char="•"/>
            </a:pPr>
            <a:r>
              <a:rPr lang="pt-BR" sz="2000">
                <a:effectLst/>
                <a:latin typeface="Arial" panose="020B0604020202020204" pitchFamily="34" charset="0"/>
                <a:ea typeface="Calibri" panose="020F0502020204030204" pitchFamily="34" charset="0"/>
              </a:rPr>
              <a:t> </a:t>
            </a:r>
            <a:r>
              <a:rPr lang="pt-BR" sz="2000">
                <a:solidFill>
                  <a:schemeClr val="tx1"/>
                </a:solidFill>
                <a:effectLst/>
                <a:latin typeface="Arial" panose="020B0604020202020204" pitchFamily="34" charset="0"/>
                <a:ea typeface="Calibri" panose="020F0502020204030204" pitchFamily="34" charset="0"/>
              </a:rPr>
              <a:t>Nessa última fase ele recebe como entrada a representação intermediaria produzida pelo front-end do compilador e as informações da tabela de símbolos, e produz como saída um código objeto semanticamente equivalente à entrada.</a:t>
            </a:r>
            <a:endParaRPr lang="pt-BR" sz="2000">
              <a:solidFill>
                <a:schemeClr val="tx1"/>
              </a:solidFill>
            </a:endParaRPr>
          </a:p>
        </p:txBody>
      </p:sp>
    </p:spTree>
    <p:extLst>
      <p:ext uri="{BB962C8B-B14F-4D97-AF65-F5344CB8AC3E}">
        <p14:creationId xmlns:p14="http://schemas.microsoft.com/office/powerpoint/2010/main" val="4844488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39DA7F-F61B-43C4-B040-EB2B16BFD1A6}"/>
              </a:ext>
            </a:extLst>
          </p:cNvPr>
          <p:cNvSpPr>
            <a:spLocks noGrp="1"/>
          </p:cNvSpPr>
          <p:nvPr>
            <p:ph type="title"/>
          </p:nvPr>
        </p:nvSpPr>
        <p:spPr/>
        <p:txBody>
          <a:bodyPr>
            <a:normAutofit/>
          </a:bodyPr>
          <a:lstStyle/>
          <a:p>
            <a:pPr algn="ctr"/>
            <a:r>
              <a:rPr lang="pt-BR">
                <a:solidFill>
                  <a:schemeClr val="tx1"/>
                </a:solidFill>
                <a:latin typeface="Arial" panose="020B0604020202020204" pitchFamily="34" charset="0"/>
                <a:cs typeface="Arial" panose="020B0604020202020204" pitchFamily="34" charset="0"/>
              </a:rPr>
              <a:t>Ferramentas Educacionais</a:t>
            </a:r>
          </a:p>
        </p:txBody>
      </p:sp>
      <p:sp>
        <p:nvSpPr>
          <p:cNvPr id="3" name="Espaço Reservado para Conteúdo 2">
            <a:extLst>
              <a:ext uri="{FF2B5EF4-FFF2-40B4-BE49-F238E27FC236}">
                <a16:creationId xmlns:a16="http://schemas.microsoft.com/office/drawing/2014/main" id="{513D4134-E170-4C58-845E-B80CA86F66DC}"/>
              </a:ext>
            </a:extLst>
          </p:cNvPr>
          <p:cNvSpPr>
            <a:spLocks noGrp="1"/>
          </p:cNvSpPr>
          <p:nvPr>
            <p:ph idx="1"/>
          </p:nvPr>
        </p:nvSpPr>
        <p:spPr/>
        <p:txBody>
          <a:bodyPr>
            <a:normAutofit/>
          </a:bodyPr>
          <a:lstStyle/>
          <a:p>
            <a:pPr lvl="2">
              <a:buFont typeface="Arial" panose="020B0604020202020204" pitchFamily="34" charset="0"/>
              <a:buChar char="•"/>
            </a:pPr>
            <a:r>
              <a:rPr lang="pt-BR" sz="2000">
                <a:solidFill>
                  <a:schemeClr val="tx1"/>
                </a:solidFill>
                <a:effectLst/>
                <a:latin typeface="Arial" panose="020B0604020202020204" pitchFamily="34" charset="0"/>
                <a:ea typeface="Calibri" panose="020F0502020204030204" pitchFamily="34" charset="0"/>
                <a:cs typeface="Arial" panose="020B0604020202020204" pitchFamily="34" charset="0"/>
              </a:rPr>
              <a:t>Com a utilização de ferramentas educacionais tem auxiliado o processo de ensino e aprendizagens com uma melhor fixação dos conceitos e práticas apresentados durante o estudo de compiladores.</a:t>
            </a:r>
          </a:p>
          <a:p>
            <a:pPr lvl="2">
              <a:buFont typeface="Arial" panose="020B0604020202020204" pitchFamily="34" charset="0"/>
              <a:buChar char="•"/>
            </a:pPr>
            <a:r>
              <a:rPr lang="pt-BR" sz="2000">
                <a:solidFill>
                  <a:schemeClr val="tx1"/>
                </a:solidFill>
                <a:effectLst/>
                <a:latin typeface="Arial" panose="020B0604020202020204" pitchFamily="34" charset="0"/>
                <a:ea typeface="Calibri" panose="020F0502020204030204" pitchFamily="34" charset="0"/>
                <a:cs typeface="Arial" panose="020B0604020202020204" pitchFamily="34" charset="0"/>
              </a:rPr>
              <a:t>Assim, o estudo da Construção de Compiladores é componente importante de um curso de Ciência da Computação. Sua prática é imprescindível, a familiarização com ferramentas de geração automática de analisadores (Lex/Flex, </a:t>
            </a:r>
            <a:r>
              <a:rPr lang="pt-BR" sz="2000" err="1">
                <a:solidFill>
                  <a:schemeClr val="tx1"/>
                </a:solidFill>
                <a:effectLst/>
                <a:latin typeface="Arial" panose="020B0604020202020204" pitchFamily="34" charset="0"/>
                <a:ea typeface="Calibri" panose="020F0502020204030204" pitchFamily="34" charset="0"/>
                <a:cs typeface="Arial" panose="020B0604020202020204" pitchFamily="34" charset="0"/>
              </a:rPr>
              <a:t>Jflex</a:t>
            </a:r>
            <a:r>
              <a:rPr lang="pt-BR" sz="2000">
                <a:solidFill>
                  <a:schemeClr val="tx1"/>
                </a:solidFill>
                <a:effectLst/>
                <a:latin typeface="Arial" panose="020B0604020202020204" pitchFamily="34" charset="0"/>
                <a:ea typeface="Calibri" panose="020F0502020204030204" pitchFamily="34" charset="0"/>
                <a:cs typeface="Arial" panose="020B0604020202020204" pitchFamily="34" charset="0"/>
              </a:rPr>
              <a:t>/</a:t>
            </a:r>
            <a:r>
              <a:rPr lang="pt-BR" sz="2000" err="1">
                <a:solidFill>
                  <a:schemeClr val="tx1"/>
                </a:solidFill>
                <a:effectLst/>
                <a:latin typeface="Arial" panose="020B0604020202020204" pitchFamily="34" charset="0"/>
                <a:ea typeface="Calibri" panose="020F0502020204030204" pitchFamily="34" charset="0"/>
                <a:cs typeface="Arial" panose="020B0604020202020204" pitchFamily="34" charset="0"/>
              </a:rPr>
              <a:t>Jcup</a:t>
            </a:r>
            <a:r>
              <a:rPr lang="pt-BR" sz="2000">
                <a:solidFill>
                  <a:schemeClr val="tx1"/>
                </a:solidFill>
                <a:effectLst/>
                <a:latin typeface="Arial" panose="020B0604020202020204" pitchFamily="34" charset="0"/>
                <a:ea typeface="Calibri" panose="020F0502020204030204" pitchFamily="34" charset="0"/>
                <a:cs typeface="Arial" panose="020B0604020202020204" pitchFamily="34" charset="0"/>
              </a:rPr>
              <a:t>), que permitem abordar as características reais de um compilador. </a:t>
            </a:r>
            <a:r>
              <a:rPr lang="pt-BR" sz="2000" err="1">
                <a:solidFill>
                  <a:schemeClr val="tx1"/>
                </a:solidFill>
                <a:effectLst/>
                <a:latin typeface="Arial" panose="020B0604020202020204" pitchFamily="34" charset="0"/>
                <a:ea typeface="Calibri" panose="020F0502020204030204" pitchFamily="34" charset="0"/>
                <a:cs typeface="Arial" panose="020B0604020202020204" pitchFamily="34" charset="0"/>
              </a:rPr>
              <a:t>Alkmim</a:t>
            </a:r>
            <a:r>
              <a:rPr lang="pt-BR" sz="2000">
                <a:solidFill>
                  <a:schemeClr val="tx1"/>
                </a:solidFill>
                <a:effectLst/>
                <a:latin typeface="Arial" panose="020B0604020202020204" pitchFamily="34" charset="0"/>
                <a:ea typeface="Calibri" panose="020F0502020204030204" pitchFamily="34" charset="0"/>
                <a:cs typeface="Arial" panose="020B0604020202020204" pitchFamily="34" charset="0"/>
              </a:rPr>
              <a:t> e Mello (2010) salientam que a ferramenta Flex (Fast lexical </a:t>
            </a:r>
            <a:r>
              <a:rPr lang="pt-BR" sz="2000" err="1">
                <a:solidFill>
                  <a:schemeClr val="tx1"/>
                </a:solidFill>
                <a:effectLst/>
                <a:latin typeface="Arial" panose="020B0604020202020204" pitchFamily="34" charset="0"/>
                <a:ea typeface="Calibri" panose="020F0502020204030204" pitchFamily="34" charset="0"/>
                <a:cs typeface="Arial" panose="020B0604020202020204" pitchFamily="34" charset="0"/>
              </a:rPr>
              <a:t>analyzer</a:t>
            </a:r>
            <a:r>
              <a:rPr lang="pt-BR" sz="200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pt-BR" sz="2000" err="1">
                <a:solidFill>
                  <a:schemeClr val="tx1"/>
                </a:solidFill>
                <a:effectLst/>
                <a:latin typeface="Arial" panose="020B0604020202020204" pitchFamily="34" charset="0"/>
                <a:ea typeface="Calibri" panose="020F0502020204030204" pitchFamily="34" charset="0"/>
                <a:cs typeface="Arial" panose="020B0604020202020204" pitchFamily="34" charset="0"/>
              </a:rPr>
              <a:t>generator</a:t>
            </a:r>
            <a:r>
              <a:rPr lang="pt-BR" sz="2000">
                <a:solidFill>
                  <a:schemeClr val="tx1"/>
                </a:solidFill>
                <a:effectLst/>
                <a:latin typeface="Arial" panose="020B0604020202020204" pitchFamily="34" charset="0"/>
                <a:ea typeface="Calibri" panose="020F0502020204030204" pitchFamily="34" charset="0"/>
                <a:cs typeface="Arial" panose="020B0604020202020204" pitchFamily="34" charset="0"/>
              </a:rPr>
              <a:t>) e JFlex são programas que recebem como entrada um arquivo com um conjunto de expressões regulares, as quais podem associar um token específico a cada uma delas.</a:t>
            </a:r>
          </a:p>
          <a:p>
            <a:pPr lvl="1">
              <a:buFont typeface="Arial" panose="020B0604020202020204" pitchFamily="34" charset="0"/>
              <a:buChar char="•"/>
            </a:pPr>
            <a:endParaRPr lang="pt-B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54093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81E2FB-EC05-48A1-8303-AC3DD788417D}"/>
              </a:ext>
            </a:extLst>
          </p:cNvPr>
          <p:cNvSpPr>
            <a:spLocks noGrp="1"/>
          </p:cNvSpPr>
          <p:nvPr>
            <p:ph type="title"/>
          </p:nvPr>
        </p:nvSpPr>
        <p:spPr/>
        <p:txBody>
          <a:bodyPr>
            <a:normAutofit/>
          </a:bodyPr>
          <a:lstStyle/>
          <a:p>
            <a:pPr algn="ctr"/>
            <a:r>
              <a:rPr lang="pt-BR">
                <a:solidFill>
                  <a:schemeClr val="tx1"/>
                </a:solidFill>
                <a:latin typeface="Arial" panose="020B0604020202020204" pitchFamily="34" charset="0"/>
                <a:cs typeface="Arial" panose="020B0604020202020204" pitchFamily="34" charset="0"/>
              </a:rPr>
              <a:t>Conclusão </a:t>
            </a:r>
          </a:p>
        </p:txBody>
      </p:sp>
      <p:sp>
        <p:nvSpPr>
          <p:cNvPr id="3" name="Espaço Reservado para Conteúdo 2">
            <a:extLst>
              <a:ext uri="{FF2B5EF4-FFF2-40B4-BE49-F238E27FC236}">
                <a16:creationId xmlns:a16="http://schemas.microsoft.com/office/drawing/2014/main" id="{91A1FB8E-20E1-4476-BE6E-4DC619ED2637}"/>
              </a:ext>
            </a:extLst>
          </p:cNvPr>
          <p:cNvSpPr>
            <a:spLocks noGrp="1"/>
          </p:cNvSpPr>
          <p:nvPr>
            <p:ph idx="1"/>
          </p:nvPr>
        </p:nvSpPr>
        <p:spPr/>
        <p:txBody>
          <a:bodyPr/>
          <a:lstStyle/>
          <a:p>
            <a:pPr lvl="2">
              <a:buFont typeface="Arial" panose="020B0604020202020204" pitchFamily="34" charset="0"/>
              <a:buChar char="•"/>
            </a:pPr>
            <a:r>
              <a:rPr lang="pt-BR" sz="2000">
                <a:solidFill>
                  <a:schemeClr val="tx1"/>
                </a:solidFill>
                <a:effectLst/>
                <a:latin typeface="Arial" panose="020B0604020202020204" pitchFamily="34" charset="0"/>
                <a:ea typeface="Liberation Serif"/>
                <a:cs typeface="Arial" panose="020B0604020202020204" pitchFamily="34" charset="0"/>
              </a:rPr>
              <a:t>O objetivo geral foi apresentar aos alunos do curso de Ciência da Computação como seria a construção de um compilador, começando com o significado básicos e a diferença entre um compilador e interpretador, entendimento entre linhagens de baixo e altos nível. </a:t>
            </a:r>
          </a:p>
          <a:p>
            <a:pPr lvl="2">
              <a:buFont typeface="Arial" panose="020B0604020202020204" pitchFamily="34" charset="0"/>
              <a:buChar char="•"/>
            </a:pPr>
            <a:r>
              <a:rPr lang="pt-BR" sz="2000">
                <a:solidFill>
                  <a:schemeClr val="tx1"/>
                </a:solidFill>
                <a:effectLst/>
                <a:latin typeface="Arial" panose="020B0604020202020204" pitchFamily="34" charset="0"/>
                <a:ea typeface="Liberation Serif"/>
                <a:cs typeface="Arial" panose="020B0604020202020204" pitchFamily="34" charset="0"/>
              </a:rPr>
              <a:t>Com uma análise mais detalhada na parte de Análise Léxica, em virtude de ser a primeira etapa e que o aluno possa ter um entendimento do assunto mais fácil</a:t>
            </a:r>
            <a:r>
              <a:rPr lang="pt-BR" sz="2000">
                <a:solidFill>
                  <a:schemeClr val="tx1"/>
                </a:solidFill>
                <a:latin typeface="Arial" panose="020B0604020202020204" pitchFamily="34" charset="0"/>
                <a:ea typeface="Liberation Serif"/>
                <a:cs typeface="Arial" panose="020B0604020202020204" pitchFamily="34" charset="0"/>
              </a:rPr>
              <a:t>.</a:t>
            </a:r>
          </a:p>
          <a:p>
            <a:pPr lvl="2">
              <a:buFont typeface="Arial" panose="020B0604020202020204" pitchFamily="34" charset="0"/>
              <a:buChar char="•"/>
            </a:pPr>
            <a:r>
              <a:rPr lang="pt-BR" sz="2000">
                <a:solidFill>
                  <a:schemeClr val="tx1"/>
                </a:solidFill>
                <a:effectLst/>
                <a:latin typeface="Arial" panose="020B0604020202020204" pitchFamily="34" charset="0"/>
                <a:ea typeface="Liberation Serif"/>
                <a:cs typeface="Arial" panose="020B0604020202020204" pitchFamily="34" charset="0"/>
              </a:rPr>
              <a:t>Além dos compiladores, os princípios e técnicas para o projeto de um compilador se aplica a vários outros domínios que provavelmente serão reutilizados muitas vezes na carreira de um cientista da computação.</a:t>
            </a:r>
            <a:endParaRPr lang="pt-BR" sz="200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lvl="1">
              <a:buFont typeface="Arial" panose="020B0604020202020204" pitchFamily="34" charset="0"/>
              <a:buChar char="•"/>
            </a:pPr>
            <a:endParaRPr lang="pt-BR">
              <a:solidFill>
                <a:schemeClr val="tx1"/>
              </a:solidFill>
            </a:endParaRPr>
          </a:p>
        </p:txBody>
      </p:sp>
    </p:spTree>
    <p:extLst>
      <p:ext uri="{BB962C8B-B14F-4D97-AF65-F5344CB8AC3E}">
        <p14:creationId xmlns:p14="http://schemas.microsoft.com/office/powerpoint/2010/main" val="27317057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A47698-98F0-4EE4-A56D-49BE033D7534}"/>
              </a:ext>
            </a:extLst>
          </p:cNvPr>
          <p:cNvSpPr>
            <a:spLocks noGrp="1"/>
          </p:cNvSpPr>
          <p:nvPr>
            <p:ph type="title"/>
          </p:nvPr>
        </p:nvSpPr>
        <p:spPr>
          <a:xfrm>
            <a:off x="1036666" y="1628762"/>
            <a:ext cx="10058400" cy="1450757"/>
          </a:xfrm>
        </p:spPr>
        <p:txBody>
          <a:bodyPr>
            <a:normAutofit/>
          </a:bodyPr>
          <a:lstStyle/>
          <a:p>
            <a:pPr algn="ctr"/>
            <a:r>
              <a:rPr lang="pt-BR">
                <a:solidFill>
                  <a:schemeClr val="tx1"/>
                </a:solidFill>
                <a:latin typeface="Arial" panose="020B0604020202020204" pitchFamily="34" charset="0"/>
                <a:cs typeface="Arial" panose="020B0604020202020204" pitchFamily="34" charset="0"/>
              </a:rPr>
              <a:t>Agradecemos a atenção de todos!</a:t>
            </a:r>
          </a:p>
        </p:txBody>
      </p:sp>
    </p:spTree>
    <p:extLst>
      <p:ext uri="{BB962C8B-B14F-4D97-AF65-F5344CB8AC3E}">
        <p14:creationId xmlns:p14="http://schemas.microsoft.com/office/powerpoint/2010/main" val="3471807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13035-E634-42FB-9BB3-55B3AD0D79AA}"/>
              </a:ext>
            </a:extLst>
          </p:cNvPr>
          <p:cNvSpPr>
            <a:spLocks noGrp="1"/>
          </p:cNvSpPr>
          <p:nvPr>
            <p:ph type="title"/>
          </p:nvPr>
        </p:nvSpPr>
        <p:spPr/>
        <p:txBody>
          <a:bodyPr>
            <a:normAutofit/>
          </a:bodyPr>
          <a:lstStyle/>
          <a:p>
            <a:pPr algn="ctr"/>
            <a:r>
              <a:rPr lang="pt-BR" sz="3600">
                <a:solidFill>
                  <a:schemeClr val="tx1"/>
                </a:solidFill>
                <a:latin typeface="Arial"/>
                <a:ea typeface="Calibri" panose="020F0502020204030204" pitchFamily="34" charset="0"/>
                <a:cs typeface="Arial"/>
              </a:rPr>
              <a:t> </a:t>
            </a:r>
            <a:r>
              <a:rPr lang="pt-BR">
                <a:solidFill>
                  <a:schemeClr val="tx1"/>
                </a:solidFill>
                <a:effectLst/>
                <a:latin typeface="Arial"/>
                <a:ea typeface="Calibri" panose="020F0502020204030204" pitchFamily="34" charset="0"/>
                <a:cs typeface="Arial"/>
              </a:rPr>
              <a:t>Evolução das linguagens de programação</a:t>
            </a:r>
            <a:endParaRPr lang="pt-BR">
              <a:solidFill>
                <a:schemeClr val="tx1"/>
              </a:solidFill>
              <a:latin typeface="Arial"/>
              <a:cs typeface="Arial"/>
            </a:endParaRPr>
          </a:p>
        </p:txBody>
      </p:sp>
      <p:sp>
        <p:nvSpPr>
          <p:cNvPr id="3" name="Espaço Reservado para Conteúdo 2">
            <a:extLst>
              <a:ext uri="{FF2B5EF4-FFF2-40B4-BE49-F238E27FC236}">
                <a16:creationId xmlns:a16="http://schemas.microsoft.com/office/drawing/2014/main" id="{15E1A0C6-E651-40AE-91A7-0BB204399BF4}"/>
              </a:ext>
            </a:extLst>
          </p:cNvPr>
          <p:cNvSpPr>
            <a:spLocks noGrp="1"/>
          </p:cNvSpPr>
          <p:nvPr>
            <p:ph idx="1"/>
          </p:nvPr>
        </p:nvSpPr>
        <p:spPr/>
        <p:txBody>
          <a:bodyPr/>
          <a:lstStyle/>
          <a:p>
            <a:pPr marL="669798" lvl="1" indent="-285750" algn="just">
              <a:lnSpc>
                <a:spcPct val="150000"/>
              </a:lnSpc>
              <a:spcAft>
                <a:spcPts val="0"/>
              </a:spcAft>
              <a:buFont typeface="Arial" panose="020B0604020202020204" pitchFamily="34" charset="0"/>
              <a:buChar char="•"/>
            </a:pPr>
            <a:r>
              <a:rPr lang="pt-BR" sz="2000">
                <a:solidFill>
                  <a:schemeClr val="tx1"/>
                </a:solidFill>
                <a:effectLst/>
                <a:latin typeface="Arial" panose="020B0604020202020204" pitchFamily="34" charset="0"/>
                <a:ea typeface="Calibri" panose="020F0502020204030204" pitchFamily="34" charset="0"/>
                <a:cs typeface="Arial" panose="020B0604020202020204" pitchFamily="34" charset="0"/>
              </a:rPr>
              <a:t>Os processadores executam instruções, entretanto, existem várias arquiteturas e processadores diferentes (MIPS, SPARV, AMD64, ARM, x86, x86_64). As arquiteturas mudam completamente a forma como os processadores executam as instruções.</a:t>
            </a:r>
          </a:p>
          <a:p>
            <a:pPr marL="669798" lvl="1" indent="-285750" algn="just">
              <a:lnSpc>
                <a:spcPct val="150000"/>
              </a:lnSpc>
              <a:spcAft>
                <a:spcPts val="0"/>
              </a:spcAft>
              <a:buFont typeface="Arial" panose="020B0604020202020204" pitchFamily="34" charset="0"/>
              <a:buChar char="•"/>
            </a:pPr>
            <a:r>
              <a:rPr lang="pt-BR" sz="2000">
                <a:solidFill>
                  <a:schemeClr val="tx1"/>
                </a:solidFill>
                <a:effectLst/>
                <a:latin typeface="Arial" panose="020B0604020202020204" pitchFamily="34" charset="0"/>
                <a:ea typeface="Calibri" panose="020F0502020204030204" pitchFamily="34" charset="0"/>
                <a:cs typeface="Arial" panose="020B0604020202020204" pitchFamily="34" charset="0"/>
              </a:rPr>
              <a:t>De acordo com (Vasconcelos, A. em “Introdução a Arquitetura de Computadores”), um processador só entende a linguagem de máquina que seria o código binário. Cada processador tem sua linguagem de máquina.  </a:t>
            </a:r>
          </a:p>
          <a:p>
            <a:endParaRPr lang="pt-BR"/>
          </a:p>
        </p:txBody>
      </p:sp>
    </p:spTree>
    <p:extLst>
      <p:ext uri="{BB962C8B-B14F-4D97-AF65-F5344CB8AC3E}">
        <p14:creationId xmlns:p14="http://schemas.microsoft.com/office/powerpoint/2010/main" val="1681293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D69ACD-C50E-49F6-9B7C-84AF200A2650}"/>
              </a:ext>
            </a:extLst>
          </p:cNvPr>
          <p:cNvSpPr>
            <a:spLocks noGrp="1"/>
          </p:cNvSpPr>
          <p:nvPr>
            <p:ph type="title"/>
          </p:nvPr>
        </p:nvSpPr>
        <p:spPr/>
        <p:txBody>
          <a:bodyPr/>
          <a:lstStyle/>
          <a:p>
            <a:pPr algn="ctr"/>
            <a:r>
              <a:rPr lang="pt-BR">
                <a:solidFill>
                  <a:schemeClr val="tx1"/>
                </a:solidFill>
                <a:latin typeface="Arial" panose="020B0604020202020204" pitchFamily="34" charset="0"/>
                <a:ea typeface="Calibri" panose="020F0502020204030204" pitchFamily="34" charset="0"/>
                <a:cs typeface="Arial" panose="020B0604020202020204" pitchFamily="34" charset="0"/>
              </a:rPr>
              <a:t>L</a:t>
            </a:r>
            <a:r>
              <a:rPr lang="pt-BR" sz="4800">
                <a:solidFill>
                  <a:schemeClr val="tx1"/>
                </a:solidFill>
                <a:effectLst/>
                <a:latin typeface="Arial" panose="020B0604020202020204" pitchFamily="34" charset="0"/>
                <a:ea typeface="Calibri" panose="020F0502020204030204" pitchFamily="34" charset="0"/>
                <a:cs typeface="Arial" panose="020B0604020202020204" pitchFamily="34" charset="0"/>
              </a:rPr>
              <a:t>inguagem de baixo nível</a:t>
            </a:r>
            <a:endParaRPr lang="pt-BR">
              <a:solidFill>
                <a:schemeClr val="tx1"/>
              </a:solidFill>
            </a:endParaRPr>
          </a:p>
        </p:txBody>
      </p:sp>
      <p:sp>
        <p:nvSpPr>
          <p:cNvPr id="3" name="Espaço Reservado para Conteúdo 2">
            <a:extLst>
              <a:ext uri="{FF2B5EF4-FFF2-40B4-BE49-F238E27FC236}">
                <a16:creationId xmlns:a16="http://schemas.microsoft.com/office/drawing/2014/main" id="{C87467E3-5EB5-4C92-839D-6E187BBBFE9F}"/>
              </a:ext>
            </a:extLst>
          </p:cNvPr>
          <p:cNvSpPr>
            <a:spLocks noGrp="1"/>
          </p:cNvSpPr>
          <p:nvPr>
            <p:ph idx="1"/>
          </p:nvPr>
        </p:nvSpPr>
        <p:spPr/>
        <p:txBody>
          <a:bodyPr>
            <a:normAutofit/>
          </a:bodyPr>
          <a:lstStyle/>
          <a:p>
            <a:pPr lvl="2" algn="just">
              <a:buFont typeface="Arial" panose="020B0604020202020204" pitchFamily="34" charset="0"/>
              <a:buChar char="•"/>
            </a:pPr>
            <a:r>
              <a:rPr lang="pt-BR" sz="2000">
                <a:solidFill>
                  <a:schemeClr val="tx1"/>
                </a:solidFill>
                <a:effectLst/>
                <a:latin typeface="Arial" panose="020B0604020202020204" pitchFamily="34" charset="0"/>
                <a:ea typeface="Calibri" panose="020F0502020204030204" pitchFamily="34" charset="0"/>
                <a:cs typeface="Arial" panose="020B0604020202020204" pitchFamily="34" charset="0"/>
              </a:rPr>
              <a:t>Uma linguagem de baixo nível segue as características do processador, com isso, a forma de como o programador vai programar nessa linguagem muda completamente dependendo do processador, pois as arquiteturas de processadores têm sua própria linguagem de máquina.</a:t>
            </a:r>
          </a:p>
          <a:p>
            <a:pPr lvl="2" algn="just">
              <a:buFont typeface="Arial" panose="020B0604020202020204" pitchFamily="34" charset="0"/>
              <a:buChar char="•"/>
            </a:pPr>
            <a:r>
              <a:rPr lang="pt-BR" sz="2000">
                <a:solidFill>
                  <a:schemeClr val="tx1"/>
                </a:solidFill>
                <a:latin typeface="Arial" panose="020B0604020202020204" pitchFamily="34" charset="0"/>
                <a:ea typeface="Calibri" panose="020F0502020204030204" pitchFamily="34" charset="0"/>
                <a:cs typeface="Arial" panose="020B0604020202020204" pitchFamily="34" charset="0"/>
              </a:rPr>
              <a:t>L</a:t>
            </a:r>
            <a:r>
              <a:rPr lang="pt-BR" sz="2000">
                <a:solidFill>
                  <a:schemeClr val="tx1"/>
                </a:solidFill>
                <a:effectLst/>
                <a:latin typeface="Arial" panose="020B0604020202020204" pitchFamily="34" charset="0"/>
                <a:ea typeface="Calibri" panose="020F0502020204030204" pitchFamily="34" charset="0"/>
                <a:cs typeface="Arial" panose="020B0604020202020204" pitchFamily="34" charset="0"/>
              </a:rPr>
              <a:t>inguagem de baixo nível: São linguagem extremamente dependentes das características das arquiteturas de processadores. Com isso, elas seguem as características do processador que manipulam diretamente das instruções definidas naquela arquitetura de processador.</a:t>
            </a:r>
          </a:p>
          <a:p>
            <a:pPr lvl="2" algn="just">
              <a:buFont typeface="Arial" panose="020B0604020202020204" pitchFamily="34" charset="0"/>
              <a:buChar char="•"/>
            </a:pPr>
            <a:r>
              <a:rPr lang="pt-BR" sz="2000">
                <a:solidFill>
                  <a:schemeClr val="tx1"/>
                </a:solidFill>
                <a:effectLst/>
                <a:latin typeface="Arial" panose="020B0604020202020204" pitchFamily="34" charset="0"/>
                <a:ea typeface="Calibri" panose="020F0502020204030204" pitchFamily="34" charset="0"/>
              </a:rPr>
              <a:t>Linguagem de máquina e de montagem (Assembly) são consideradas de baixo nível.</a:t>
            </a:r>
            <a:endParaRPr lang="pt-BR" sz="200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lvl="1" algn="just">
              <a:buFont typeface="Arial" panose="020B0604020202020204" pitchFamily="34" charset="0"/>
              <a:buChar char="•"/>
            </a:pPr>
            <a:endParaRPr lang="pt-B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1674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D95B9D-BA04-4F00-AB85-FFC7A4781076}"/>
              </a:ext>
            </a:extLst>
          </p:cNvPr>
          <p:cNvSpPr>
            <a:spLocks noGrp="1"/>
          </p:cNvSpPr>
          <p:nvPr>
            <p:ph type="title"/>
          </p:nvPr>
        </p:nvSpPr>
        <p:spPr/>
        <p:txBody>
          <a:bodyPr>
            <a:normAutofit/>
          </a:bodyPr>
          <a:lstStyle/>
          <a:p>
            <a:pPr algn="ctr"/>
            <a:r>
              <a:rPr lang="pt-BR">
                <a:solidFill>
                  <a:schemeClr val="tx1"/>
                </a:solidFill>
                <a:latin typeface="Arial" panose="020B0604020202020204" pitchFamily="34" charset="0"/>
                <a:ea typeface="Calibri" panose="020F0502020204030204" pitchFamily="34" charset="0"/>
                <a:cs typeface="Arial" panose="020B0604020202020204" pitchFamily="34" charset="0"/>
              </a:rPr>
              <a:t>L</a:t>
            </a:r>
            <a:r>
              <a:rPr lang="pt-BR">
                <a:solidFill>
                  <a:schemeClr val="tx1"/>
                </a:solidFill>
                <a:effectLst/>
                <a:latin typeface="Arial" panose="020B0604020202020204" pitchFamily="34" charset="0"/>
                <a:ea typeface="Calibri" panose="020F0502020204030204" pitchFamily="34" charset="0"/>
                <a:cs typeface="Arial" panose="020B0604020202020204" pitchFamily="34" charset="0"/>
              </a:rPr>
              <a:t>inguagem de alto nível</a:t>
            </a:r>
            <a:endParaRPr lang="pt-BR">
              <a:solidFill>
                <a:schemeClr val="tx1"/>
              </a:solidFill>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AC643963-9646-4B29-9BE6-9EFD49A359B9}"/>
              </a:ext>
            </a:extLst>
          </p:cNvPr>
          <p:cNvSpPr>
            <a:spLocks noGrp="1"/>
          </p:cNvSpPr>
          <p:nvPr>
            <p:ph idx="1"/>
          </p:nvPr>
        </p:nvSpPr>
        <p:spPr/>
        <p:txBody>
          <a:bodyPr/>
          <a:lstStyle/>
          <a:p>
            <a:pPr lvl="2" algn="just">
              <a:buFont typeface="Arial" panose="020B0604020202020204" pitchFamily="34" charset="0"/>
              <a:buChar char="•"/>
            </a:pPr>
            <a:r>
              <a:rPr lang="pt-BR" sz="2000">
                <a:solidFill>
                  <a:schemeClr val="tx1"/>
                </a:solidFill>
                <a:effectLst/>
                <a:latin typeface="Arial" panose="020B0604020202020204" pitchFamily="34" charset="0"/>
                <a:ea typeface="Calibri" panose="020F0502020204030204" pitchFamily="34" charset="0"/>
                <a:cs typeface="Arial" panose="020B0604020202020204" pitchFamily="34" charset="0"/>
              </a:rPr>
              <a:t>A forma da escrita do código em linguagem de alto nível não depende com instruções diretas do processador, com isso não importa com seja a arquitetura do processador. É uma linguagem simplificada para poder criar programas sem a preocupação do hardware.</a:t>
            </a:r>
          </a:p>
          <a:p>
            <a:pPr lvl="1" algn="just">
              <a:buFont typeface="Arial" panose="020B0604020202020204" pitchFamily="34" charset="0"/>
              <a:buChar char="•"/>
            </a:pPr>
            <a:endParaRPr lang="pt-BR" sz="200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lvl="2" algn="just">
              <a:buFont typeface="Arial" panose="020B0604020202020204" pitchFamily="34" charset="0"/>
              <a:buChar char="•"/>
            </a:pPr>
            <a:r>
              <a:rPr lang="pt-BR" sz="2000">
                <a:solidFill>
                  <a:schemeClr val="tx1"/>
                </a:solidFill>
                <a:effectLst/>
                <a:latin typeface="Arial" panose="020B0604020202020204" pitchFamily="34" charset="0"/>
                <a:ea typeface="Calibri" panose="020F0502020204030204" pitchFamily="34" charset="0"/>
                <a:cs typeface="Arial" panose="020B0604020202020204" pitchFamily="34" charset="0"/>
              </a:rPr>
              <a:t>Já as linguagens de alto nível (C, C++, Java, Java script, Python, PHP).</a:t>
            </a:r>
          </a:p>
          <a:p>
            <a:pPr lvl="1" algn="just">
              <a:buFont typeface="Arial" panose="020B0604020202020204" pitchFamily="34" charset="0"/>
              <a:buChar char="•"/>
            </a:pPr>
            <a:endParaRPr lang="pt-BR" sz="2000">
              <a:effectLst/>
              <a:latin typeface="Arial" panose="020B0604020202020204" pitchFamily="34" charset="0"/>
              <a:ea typeface="Calibri" panose="020F0502020204030204" pitchFamily="34" charset="0"/>
              <a:cs typeface="Arial" panose="020B0604020202020204" pitchFamily="34" charset="0"/>
            </a:endParaRPr>
          </a:p>
          <a:p>
            <a:endParaRPr lang="pt-BR"/>
          </a:p>
        </p:txBody>
      </p:sp>
    </p:spTree>
    <p:extLst>
      <p:ext uri="{BB962C8B-B14F-4D97-AF65-F5344CB8AC3E}">
        <p14:creationId xmlns:p14="http://schemas.microsoft.com/office/powerpoint/2010/main" val="3949757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56492-0398-4B2B-AB74-569DEB4EAEAA}"/>
              </a:ext>
            </a:extLst>
          </p:cNvPr>
          <p:cNvSpPr>
            <a:spLocks noGrp="1"/>
          </p:cNvSpPr>
          <p:nvPr>
            <p:ph type="title"/>
          </p:nvPr>
        </p:nvSpPr>
        <p:spPr>
          <a:xfrm>
            <a:off x="1097280" y="284813"/>
            <a:ext cx="10058400" cy="1452547"/>
          </a:xfrm>
        </p:spPr>
        <p:txBody>
          <a:bodyPr>
            <a:normAutofit/>
          </a:bodyPr>
          <a:lstStyle/>
          <a:p>
            <a:pPr algn="ctr"/>
            <a:r>
              <a:rPr lang="pt-BR" b="1">
                <a:latin typeface="Arial"/>
                <a:ea typeface="Calibri" panose="020F0502020204030204" pitchFamily="34" charset="0"/>
                <a:cs typeface="Arial"/>
              </a:rPr>
              <a:t> </a:t>
            </a:r>
            <a:r>
              <a:rPr lang="pt-BR">
                <a:solidFill>
                  <a:schemeClr val="tx1"/>
                </a:solidFill>
                <a:effectLst/>
                <a:latin typeface="Arial"/>
                <a:ea typeface="Calibri" panose="020F0502020204030204" pitchFamily="34" charset="0"/>
                <a:cs typeface="Arial"/>
              </a:rPr>
              <a:t>Estrutura de um compilador</a:t>
            </a:r>
            <a:r>
              <a:rPr lang="pt-BR" b="1">
                <a:solidFill>
                  <a:schemeClr val="tx1"/>
                </a:solidFill>
                <a:latin typeface="Arial"/>
                <a:ea typeface="Calibri" panose="020F0502020204030204" pitchFamily="34" charset="0"/>
                <a:cs typeface="Arial"/>
              </a:rPr>
              <a:t> </a:t>
            </a:r>
            <a:endParaRPr lang="pt-BR">
              <a:solidFill>
                <a:schemeClr val="tx1"/>
              </a:solidFill>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01B35B5A-40ED-4CD3-8D81-3276A1CB50AE}"/>
              </a:ext>
            </a:extLst>
          </p:cNvPr>
          <p:cNvSpPr>
            <a:spLocks noGrp="1"/>
          </p:cNvSpPr>
          <p:nvPr>
            <p:ph idx="1"/>
          </p:nvPr>
        </p:nvSpPr>
        <p:spPr/>
        <p:txBody>
          <a:bodyPr>
            <a:normAutofit/>
          </a:bodyPr>
          <a:lstStyle/>
          <a:p>
            <a:pPr lvl="2">
              <a:buFont typeface="Arial" panose="020B0604020202020204" pitchFamily="34" charset="0"/>
              <a:buChar char="•"/>
            </a:pPr>
            <a:r>
              <a:rPr lang="pt-BR" sz="2000">
                <a:solidFill>
                  <a:schemeClr val="tx1"/>
                </a:solidFill>
                <a:effectLst/>
                <a:latin typeface="Arial" panose="020B0604020202020204" pitchFamily="34" charset="0"/>
                <a:ea typeface="Calibri" panose="020F0502020204030204" pitchFamily="34" charset="0"/>
                <a:cs typeface="Arial" panose="020B0604020202020204" pitchFamily="34" charset="0"/>
              </a:rPr>
              <a:t>Aho (2008, p.3) aponta que a parte de análise impõe uma estrutura gramatical sobre o programa fonte, para detectar se o programa fonte esta sintaticamente mal formatado ou semanticamente incorreto. Essa parte tem o nome de front-end. É tipicamente dividida em análise léxica, análise sintática e análise semântica.</a:t>
            </a:r>
          </a:p>
          <a:p>
            <a:pPr lvl="2" algn="just">
              <a:buFont typeface="Arial" panose="020B0604020202020204" pitchFamily="34" charset="0"/>
              <a:buChar char="•"/>
            </a:pPr>
            <a:r>
              <a:rPr lang="pt-BR" sz="2000">
                <a:solidFill>
                  <a:schemeClr val="tx1"/>
                </a:solidFill>
                <a:effectLst/>
                <a:latin typeface="Arial" panose="020B0604020202020204" pitchFamily="34" charset="0"/>
                <a:ea typeface="Calibri" panose="020F0502020204030204" pitchFamily="34" charset="0"/>
                <a:cs typeface="Arial" panose="020B0604020202020204" pitchFamily="34" charset="0"/>
              </a:rPr>
              <a:t>A parte de síntese constrói o programa objeto desejado a partir das informações na tabela de símbolos e requer as técnicas mais especializadas. Entre essas técnicas estão geradores do código intermediário, otimização do código e por fim o gerador de código.  Essa parte tem o nome de back-end.</a:t>
            </a:r>
          </a:p>
          <a:p>
            <a:pPr lvl="2" algn="just">
              <a:buFont typeface="Arial" panose="020B0604020202020204" pitchFamily="34" charset="0"/>
              <a:buChar char="•"/>
            </a:pPr>
            <a:r>
              <a:rPr lang="pt-BR" sz="2000">
                <a:solidFill>
                  <a:schemeClr val="tx1"/>
                </a:solidFill>
                <a:effectLst/>
                <a:latin typeface="Arial" panose="020B0604020202020204" pitchFamily="34" charset="0"/>
                <a:ea typeface="Calibri" panose="020F0502020204030204" pitchFamily="34" charset="0"/>
                <a:cs typeface="Arial" panose="020B0604020202020204" pitchFamily="34" charset="0"/>
              </a:rPr>
              <a:t>As principais fases que o compilador executa ao formar um código fonte de um programa em um programa executável seria: análise léxica, análise sintática e análise semântica.</a:t>
            </a:r>
          </a:p>
          <a:p>
            <a:pPr lvl="1" algn="just">
              <a:buFont typeface="Arial" panose="020B0604020202020204" pitchFamily="34" charset="0"/>
              <a:buChar char="•"/>
            </a:pPr>
            <a:endParaRPr lang="pt-BR" sz="2000">
              <a:effectLst/>
              <a:latin typeface="Arial" panose="020B0604020202020204" pitchFamily="34" charset="0"/>
              <a:ea typeface="Calibri" panose="020F0502020204030204" pitchFamily="34" charset="0"/>
              <a:cs typeface="Arial" panose="020B0604020202020204" pitchFamily="34" charset="0"/>
            </a:endParaRPr>
          </a:p>
          <a:p>
            <a:pPr lvl="1">
              <a:buFont typeface="Arial" panose="020B0604020202020204" pitchFamily="34" charset="0"/>
              <a:buChar char="•"/>
            </a:pPr>
            <a:endParaRPr lang="pt-BR"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324662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EDB534A9FE794EB010380A5A9FA662" ma:contentTypeVersion="2" ma:contentTypeDescription="Create a new document." ma:contentTypeScope="" ma:versionID="349fbd0f795ca6bdfbf6a7fd7248de54">
  <xsd:schema xmlns:xsd="http://www.w3.org/2001/XMLSchema" xmlns:xs="http://www.w3.org/2001/XMLSchema" xmlns:p="http://schemas.microsoft.com/office/2006/metadata/properties" xmlns:ns3="4aac938b-57a6-47d9-92a3-182a18a9db53" targetNamespace="http://schemas.microsoft.com/office/2006/metadata/properties" ma:root="true" ma:fieldsID="8ece109552005735005e9597b060b979" ns3:_="">
    <xsd:import namespace="4aac938b-57a6-47d9-92a3-182a18a9db5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ac938b-57a6-47d9-92a3-182a18a9db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D0F2344-A535-4BA7-A21D-EA4DA03104B5}">
  <ds:schemaRefs>
    <ds:schemaRef ds:uri="4aac938b-57a6-47d9-92a3-182a18a9db5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B05C8E4-1EAA-428F-9242-A1096A3D3F53}">
  <ds:schemaRefs>
    <ds:schemaRef ds:uri="http://schemas.microsoft.com/sharepoint/v3/contenttype/forms"/>
  </ds:schemaRefs>
</ds:datastoreItem>
</file>

<file path=customXml/itemProps3.xml><?xml version="1.0" encoding="utf-8"?>
<ds:datastoreItem xmlns:ds="http://schemas.openxmlformats.org/officeDocument/2006/customXml" ds:itemID="{DCC6CEA3-F93E-44B1-8EF4-21745CA590FD}">
  <ds:schemaRef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4aac938b-57a6-47d9-92a3-182a18a9db53"/>
    <ds:schemaRef ds:uri="http://purl.org/dc/term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0</TotalTime>
  <Words>3512</Words>
  <Application>Microsoft Office PowerPoint</Application>
  <PresentationFormat>Widescreen</PresentationFormat>
  <Paragraphs>290</Paragraphs>
  <Slides>55</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55</vt:i4>
      </vt:variant>
    </vt:vector>
  </HeadingPairs>
  <TitlesOfParts>
    <vt:vector size="62" baseType="lpstr">
      <vt:lpstr>Arial</vt:lpstr>
      <vt:lpstr>Arial,Sans-Serif</vt:lpstr>
      <vt:lpstr>Calibri</vt:lpstr>
      <vt:lpstr>Calibri Light</vt:lpstr>
      <vt:lpstr>Symbol</vt:lpstr>
      <vt:lpstr>Wingdings</vt:lpstr>
      <vt:lpstr>Retrospect</vt:lpstr>
      <vt:lpstr>Análise Léxica, sintática e semântica</vt:lpstr>
      <vt:lpstr>Introdução </vt:lpstr>
      <vt:lpstr>Processadores de Linguagem</vt:lpstr>
      <vt:lpstr>Características de Compiladores  </vt:lpstr>
      <vt:lpstr>Características de Interpretadores</vt:lpstr>
      <vt:lpstr> Evolução das linguagens de programação</vt:lpstr>
      <vt:lpstr>Linguagem de baixo nível</vt:lpstr>
      <vt:lpstr>Linguagem de alto nível</vt:lpstr>
      <vt:lpstr> Estrutura de um compilador </vt:lpstr>
      <vt:lpstr> Análise Léxica</vt:lpstr>
      <vt:lpstr>Análise Léxica</vt:lpstr>
      <vt:lpstr>Análise Léxica</vt:lpstr>
      <vt:lpstr>Análise Léxica</vt:lpstr>
      <vt:lpstr>Análise Léxica</vt:lpstr>
      <vt:lpstr>Expressões Regulares</vt:lpstr>
      <vt:lpstr>Autômatos finitos</vt:lpstr>
      <vt:lpstr>Análise Léxica</vt:lpstr>
      <vt:lpstr>Análise Léxica</vt:lpstr>
      <vt:lpstr>Análise Sintática </vt:lpstr>
      <vt:lpstr>Análise Sintática</vt:lpstr>
      <vt:lpstr>Análise Sintática</vt:lpstr>
      <vt:lpstr>Análise Sintática</vt:lpstr>
      <vt:lpstr>Análise Sintática</vt:lpstr>
      <vt:lpstr>Análise Sintática</vt:lpstr>
      <vt:lpstr>Análise Sintática</vt:lpstr>
      <vt:lpstr>Análise Sintática</vt:lpstr>
      <vt:lpstr>Análise Semântica</vt:lpstr>
      <vt:lpstr>Semântica estática</vt:lpstr>
      <vt:lpstr>Semântica estática</vt:lpstr>
      <vt:lpstr>Semântica estática</vt:lpstr>
      <vt:lpstr>Semântica dinâmica</vt:lpstr>
      <vt:lpstr>Semântica dinâmica</vt:lpstr>
      <vt:lpstr>Semântica operacional</vt:lpstr>
      <vt:lpstr>Semântica operacional</vt:lpstr>
      <vt:lpstr>Semântica denotacional</vt:lpstr>
      <vt:lpstr>Semântica denotacional</vt:lpstr>
      <vt:lpstr>Semântica axiomática</vt:lpstr>
      <vt:lpstr>Semântica axiomática</vt:lpstr>
      <vt:lpstr>Semântica axiomática</vt:lpstr>
      <vt:lpstr>Semântica axiomática</vt:lpstr>
      <vt:lpstr>Semântica axiomática</vt:lpstr>
      <vt:lpstr>Semântica axiomática</vt:lpstr>
      <vt:lpstr>Semântica axiomática</vt:lpstr>
      <vt:lpstr>Semântica axiomática</vt:lpstr>
      <vt:lpstr>Semântica axiomática</vt:lpstr>
      <vt:lpstr>Semântica axiomática</vt:lpstr>
      <vt:lpstr>Semântica axiomática</vt:lpstr>
      <vt:lpstr>Semântica axiomática</vt:lpstr>
      <vt:lpstr>Síntese</vt:lpstr>
      <vt:lpstr>Geração do código intermediários</vt:lpstr>
      <vt:lpstr>Otimização de código </vt:lpstr>
      <vt:lpstr>Geração de código </vt:lpstr>
      <vt:lpstr>Ferramentas Educacionais</vt:lpstr>
      <vt:lpstr>Conclusão </vt:lpstr>
      <vt:lpstr>Agradecemos a atenção de todos!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dc:title>
  <dc:creator>Guilherme Henrique Goncalves Silva</dc:creator>
  <cp:lastModifiedBy>Guilherme Henrique Goncalves Silva</cp:lastModifiedBy>
  <cp:revision>1</cp:revision>
  <dcterms:created xsi:type="dcterms:W3CDTF">2020-07-18T20:42:31Z</dcterms:created>
  <dcterms:modified xsi:type="dcterms:W3CDTF">2020-07-20T22:37:48Z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0x01010048EDB534A9FE794EB010380A5A9FA662</vt:lpwstr>
  </property>
</Properties>
</file>