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03" r:id="rId21"/>
    <p:sldId id="276" r:id="rId22"/>
    <p:sldId id="277" r:id="rId23"/>
    <p:sldId id="302" r:id="rId24"/>
    <p:sldId id="301" r:id="rId25"/>
    <p:sldId id="300" r:id="rId26"/>
    <p:sldId id="299" r:id="rId27"/>
    <p:sldId id="298" r:id="rId28"/>
    <p:sldId id="297" r:id="rId29"/>
    <p:sldId id="296" r:id="rId30"/>
    <p:sldId id="295" r:id="rId31"/>
    <p:sldId id="294" r:id="rId32"/>
    <p:sldId id="293" r:id="rId33"/>
    <p:sldId id="292" r:id="rId34"/>
    <p:sldId id="291" r:id="rId35"/>
    <p:sldId id="265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Apresentação</a:t>
            </a:r>
            <a:r>
              <a:rPr lang="de-DE">
                <a:cs typeface="Calibri Light"/>
              </a:rPr>
              <a:t> de Paradigmas de </a:t>
            </a:r>
            <a:r>
              <a:rPr lang="de-DE" err="1">
                <a:cs typeface="Calibri Light"/>
              </a:rPr>
              <a:t>linguagem</a:t>
            </a:r>
            <a:r>
              <a:rPr lang="de-DE">
                <a:cs typeface="Calibri Light"/>
              </a:rPr>
              <a:t> </a:t>
            </a:r>
            <a:r>
              <a:rPr lang="de-DE" err="1">
                <a:cs typeface="Calibri Light"/>
              </a:rPr>
              <a:t>natural</a:t>
            </a:r>
            <a:endParaRPr lang="de-DE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>
                <a:cs typeface="Calibri"/>
              </a:rPr>
              <a:t>Danilo </a:t>
            </a:r>
            <a:r>
              <a:rPr lang="de-DE" err="1">
                <a:cs typeface="Calibri"/>
              </a:rPr>
              <a:t>Yudi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Futata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Kassuya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Guilherme Henrique Gonçalves Silva</a:t>
            </a:r>
          </a:p>
          <a:p>
            <a:r>
              <a:rPr lang="de-DE">
                <a:cs typeface="Calibri"/>
              </a:rPr>
              <a:t>Felipe Alves </a:t>
            </a:r>
            <a:r>
              <a:rPr lang="de-DE" err="1">
                <a:cs typeface="Calibri"/>
              </a:rPr>
              <a:t>Barusso</a:t>
            </a:r>
          </a:p>
          <a:p>
            <a:r>
              <a:rPr lang="de-DE" err="1">
                <a:ea typeface="+mn-lt"/>
                <a:cs typeface="+mn-lt"/>
              </a:rPr>
              <a:t>Universidade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Estadual</a:t>
            </a:r>
            <a:r>
              <a:rPr lang="de-DE">
                <a:ea typeface="+mn-lt"/>
                <a:cs typeface="+mn-lt"/>
              </a:rPr>
              <a:t> de Londrina</a:t>
            </a:r>
            <a:r>
              <a:rPr lang="de-DE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21FA5-9688-47D5-A0B3-CE7995D8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Lunar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BF254-9797-4F95-B777-F18AA113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350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O programa não chegou a ser m operações reais apesar de conseguir </a:t>
            </a:r>
            <a:r>
              <a:rPr lang="pt-BR">
                <a:ea typeface="+mn-lt"/>
                <a:cs typeface="+mn-lt"/>
              </a:rPr>
              <a:t>78% das perguntas feitas a ele através de testes ao sistema.</a:t>
            </a:r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Exemplo:</a:t>
            </a:r>
          </a:p>
          <a:p>
            <a:pPr marL="0" indent="0">
              <a:buNone/>
            </a:pPr>
            <a:endParaRPr lang="pt-BR">
              <a:cs typeface="Calibri"/>
            </a:endParaRPr>
          </a:p>
        </p:txBody>
      </p:sp>
      <p:pic>
        <p:nvPicPr>
          <p:cNvPr id="4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01D1330-A4EA-49BE-A848-455CC23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523" y="1718880"/>
            <a:ext cx="5187175" cy="448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5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844B0-9658-410F-B777-4991E026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ASK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8EA8D-9670-4321-A1CF-7CA0CA3C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50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>
                <a:ea typeface="+mn-lt"/>
                <a:cs typeface="+mn-lt"/>
              </a:rPr>
              <a:t>ASK</a:t>
            </a:r>
            <a:r>
              <a:rPr lang="pt-BR">
                <a:ea typeface="+mn-lt"/>
                <a:cs typeface="+mn-lt"/>
              </a:rPr>
              <a:t>(A </a:t>
            </a:r>
            <a:r>
              <a:rPr lang="pt-BR" err="1">
                <a:ea typeface="+mn-lt"/>
                <a:cs typeface="+mn-lt"/>
              </a:rPr>
              <a:t>simple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knowledgeable</a:t>
            </a:r>
            <a:r>
              <a:rPr lang="pt-BR">
                <a:ea typeface="+mn-lt"/>
                <a:cs typeface="+mn-lt"/>
              </a:rPr>
              <a:t> system) é um sistema de </a:t>
            </a:r>
            <a:r>
              <a:rPr lang="pt-BR" b="1">
                <a:ea typeface="+mn-lt"/>
                <a:cs typeface="+mn-lt"/>
              </a:rPr>
              <a:t>ILNBD </a:t>
            </a:r>
            <a:r>
              <a:rPr lang="pt-BR">
                <a:ea typeface="+mn-lt"/>
                <a:cs typeface="+mn-lt"/>
              </a:rPr>
              <a:t>simples.</a:t>
            </a:r>
          </a:p>
          <a:p>
            <a:r>
              <a:rPr lang="pt-BR">
                <a:ea typeface="+mn-lt"/>
                <a:cs typeface="+mn-lt"/>
              </a:rPr>
              <a:t>O objetivo do sistema é permitir que o usuário possa criar, testar, modificar, aumentar e utilizar um banco de dados próprio.</a:t>
            </a:r>
          </a:p>
          <a:p>
            <a:r>
              <a:rPr lang="pt-BR">
                <a:ea typeface="+mn-lt"/>
                <a:cs typeface="+mn-lt"/>
              </a:rPr>
              <a:t>É um sistema voltado para pesquisa ou gestão.</a:t>
            </a:r>
          </a:p>
          <a:p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F6CFA0AC-29C8-48CF-A6CD-CCCD95D0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63" y="3588835"/>
            <a:ext cx="5944613" cy="303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2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06C3F-D45D-4CE3-803A-4A5A2303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ASK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5293C-D0A9-4AFD-AD48-ECB039BD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O ASK não analisa a frase completa.</a:t>
            </a:r>
          </a:p>
          <a:p>
            <a:r>
              <a:rPr lang="pt-BR">
                <a:cs typeface="Calibri"/>
              </a:rPr>
              <a:t>Procura por nós específicos na frase como: </a:t>
            </a:r>
            <a:r>
              <a:rPr lang="pt-BR" b="1">
                <a:ea typeface="+mn-lt"/>
                <a:cs typeface="+mn-lt"/>
              </a:rPr>
              <a:t>Classes, objetos, atributos e relacionamentos</a:t>
            </a:r>
            <a:r>
              <a:rPr lang="pt-BR">
                <a:ea typeface="+mn-lt"/>
                <a:cs typeface="+mn-lt"/>
              </a:rPr>
              <a:t>.</a:t>
            </a:r>
          </a:p>
          <a:p>
            <a:r>
              <a:rPr lang="pt-BR">
                <a:ea typeface="+mn-lt"/>
                <a:cs typeface="+mn-lt"/>
              </a:rPr>
              <a:t>Também chamada de estrutura </a:t>
            </a:r>
            <a:r>
              <a:rPr lang="pt-BR" b="1">
                <a:ea typeface="+mn-lt"/>
                <a:cs typeface="+mn-lt"/>
              </a:rPr>
              <a:t>COAR</a:t>
            </a:r>
            <a:r>
              <a:rPr lang="pt-BR">
                <a:ea typeface="+mn-lt"/>
                <a:cs typeface="+mn-lt"/>
              </a:rPr>
              <a:t>.</a:t>
            </a:r>
          </a:p>
          <a:p>
            <a:r>
              <a:rPr lang="pt-BR">
                <a:ea typeface="+mn-lt"/>
                <a:cs typeface="+mn-lt"/>
              </a:rPr>
              <a:t>A diferença em atributos e relacionamentos é que o primeiro é único e o segundo pode ser multiplamente atribuído.</a:t>
            </a:r>
          </a:p>
        </p:txBody>
      </p:sp>
    </p:spTree>
    <p:extLst>
      <p:ext uri="{BB962C8B-B14F-4D97-AF65-F5344CB8AC3E}">
        <p14:creationId xmlns:p14="http://schemas.microsoft.com/office/powerpoint/2010/main" val="175697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8CC46-FC85-4183-AD1A-2F55E4E2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ASK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C85BF3-BD74-47EB-9D90-8F77AF51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Novos termos podem ser adicionados durante o uso do sistema.</a:t>
            </a:r>
          </a:p>
          <a:p>
            <a:endParaRPr lang="pt-BR">
              <a:cs typeface="Calibri"/>
            </a:endParaRPr>
          </a:p>
        </p:txBody>
      </p:sp>
      <p:pic>
        <p:nvPicPr>
          <p:cNvPr id="4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48C2ED78-0E7F-415F-8D7C-46767CEEC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25" y="2353145"/>
            <a:ext cx="5140712" cy="37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6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D2B93-DDFB-4698-BE35-DD429853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ASK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08DA4-DE1A-4EA3-AA98-25CB96BBE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O sistema é iniciado apenas com os verbos "</a:t>
            </a:r>
            <a:r>
              <a:rPr lang="pt-BR" b="1" err="1">
                <a:cs typeface="Calibri"/>
              </a:rPr>
              <a:t>to</a:t>
            </a:r>
            <a:r>
              <a:rPr lang="pt-BR" b="1">
                <a:cs typeface="Calibri"/>
              </a:rPr>
              <a:t> </a:t>
            </a:r>
            <a:r>
              <a:rPr lang="pt-BR" b="1" err="1">
                <a:cs typeface="Calibri"/>
              </a:rPr>
              <a:t>be</a:t>
            </a:r>
            <a:r>
              <a:rPr lang="pt-BR">
                <a:cs typeface="Calibri"/>
              </a:rPr>
              <a:t>" e "</a:t>
            </a:r>
            <a:r>
              <a:rPr lang="pt-BR" b="1" err="1">
                <a:cs typeface="Calibri"/>
              </a:rPr>
              <a:t>to</a:t>
            </a:r>
            <a:r>
              <a:rPr lang="pt-BR" b="1">
                <a:cs typeface="Calibri"/>
              </a:rPr>
              <a:t> </a:t>
            </a:r>
            <a:r>
              <a:rPr lang="pt-BR" b="1" err="1">
                <a:cs typeface="Calibri"/>
              </a:rPr>
              <a:t>have</a:t>
            </a:r>
            <a:r>
              <a:rPr lang="pt-BR">
                <a:cs typeface="Calibri"/>
              </a:rPr>
              <a:t>"</a:t>
            </a:r>
          </a:p>
          <a:p>
            <a:endParaRPr lang="pt-BR">
              <a:cs typeface="Calibri"/>
            </a:endParaRP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61AA8341-C2E0-41EB-89AF-C0FCF97D0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83" y="2417484"/>
            <a:ext cx="5410200" cy="35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9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6BCD8-A9D8-43F7-8561-D5D4A49D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b="1">
                <a:ea typeface="+mj-lt"/>
                <a:cs typeface="+mj-lt"/>
              </a:rPr>
            </a:br>
            <a:r>
              <a:rPr lang="pt-BR" b="1">
                <a:ea typeface="+mj-lt"/>
                <a:cs typeface="+mj-lt"/>
              </a:rPr>
              <a:t>LADDER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B06EE9-7FF2-42E1-AEA6-E6699726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O sistema LADDER foi </a:t>
            </a:r>
            <a:r>
              <a:rPr lang="pt-BR" b="1">
                <a:ea typeface="+mn-lt"/>
                <a:cs typeface="+mn-lt"/>
              </a:rPr>
              <a:t>projetado para fornecer informações sobre os navios</a:t>
            </a:r>
            <a:r>
              <a:rPr lang="pt-BR">
                <a:ea typeface="+mn-lt"/>
                <a:cs typeface="+mn-lt"/>
              </a:rPr>
              <a:t> da Marinha dos EUA.</a:t>
            </a:r>
            <a:endParaRPr lang="pt-BR">
              <a:cs typeface="Calibri"/>
            </a:endParaRPr>
          </a:p>
          <a:p>
            <a:pPr marL="0" indent="0">
              <a:buNone/>
            </a:pPr>
            <a:endParaRPr lang="pt-BR">
              <a:cs typeface="Calibri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Suporta diferentes sistemas de gerenciamento de banco de dados (</a:t>
            </a:r>
            <a:r>
              <a:rPr lang="pt-BR" err="1">
                <a:ea typeface="+mn-lt"/>
                <a:cs typeface="+mn-lt"/>
              </a:rPr>
              <a:t>SGBDs</a:t>
            </a:r>
            <a:r>
              <a:rPr lang="pt-BR">
                <a:ea typeface="+mn-lt"/>
                <a:cs typeface="+mn-lt"/>
              </a:rPr>
              <a:t>). Este sistema pode ser usado com </a:t>
            </a:r>
            <a:r>
              <a:rPr lang="pt-BR" b="1">
                <a:ea typeface="+mn-lt"/>
                <a:cs typeface="+mn-lt"/>
              </a:rPr>
              <a:t>grandes bancos de dados.</a:t>
            </a:r>
            <a:endParaRPr lang="pt-BR" b="1">
              <a:cs typeface="Calibri"/>
            </a:endParaRPr>
          </a:p>
          <a:p>
            <a:pPr marL="0" indent="0">
              <a:buNone/>
            </a:pPr>
            <a:endParaRPr lang="pt-BR">
              <a:cs typeface="Calibri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O sistema LADDER usa </a:t>
            </a:r>
            <a:r>
              <a:rPr lang="pt-BR" b="1">
                <a:ea typeface="+mn-lt"/>
                <a:cs typeface="+mn-lt"/>
              </a:rPr>
              <a:t>gramática semântica </a:t>
            </a:r>
            <a:r>
              <a:rPr lang="pt-BR">
                <a:ea typeface="+mn-lt"/>
                <a:cs typeface="+mn-lt"/>
              </a:rPr>
              <a:t>para analisar questões para consultar uma base de dados. Ele usa a técnica de gramáticas semânticas que </a:t>
            </a:r>
            <a:r>
              <a:rPr lang="pt-BR" b="1">
                <a:ea typeface="+mn-lt"/>
                <a:cs typeface="+mn-lt"/>
              </a:rPr>
              <a:t>intercala o processamento sintático e semântico.</a:t>
            </a:r>
            <a:r>
              <a:rPr lang="pt-BR">
                <a:ea typeface="+mn-lt"/>
                <a:cs typeface="+mn-lt"/>
              </a:rPr>
              <a:t> 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114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1C7F6-B3F6-4F29-875D-1D1DB40B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b="1">
                <a:ea typeface="+mj-lt"/>
                <a:cs typeface="+mj-lt"/>
              </a:rPr>
            </a:br>
            <a:r>
              <a:rPr lang="pt-BR" b="1">
                <a:ea typeface="+mj-lt"/>
                <a:cs typeface="+mj-lt"/>
              </a:rPr>
              <a:t>LADDER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5A146-E7D1-44C4-B976-61091E25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O primeiro componente do sistema é o INLAND (Informal Natural </a:t>
            </a:r>
            <a:r>
              <a:rPr lang="pt-BR" err="1">
                <a:ea typeface="+mn-lt"/>
                <a:cs typeface="+mn-lt"/>
              </a:rPr>
              <a:t>Language</a:t>
            </a:r>
            <a:r>
              <a:rPr lang="pt-BR">
                <a:ea typeface="+mn-lt"/>
                <a:cs typeface="+mn-lt"/>
              </a:rPr>
              <a:t> Access </a:t>
            </a:r>
            <a:r>
              <a:rPr lang="pt-BR" err="1">
                <a:ea typeface="+mn-lt"/>
                <a:cs typeface="+mn-lt"/>
              </a:rPr>
              <a:t>to</a:t>
            </a:r>
            <a:r>
              <a:rPr lang="pt-BR">
                <a:ea typeface="+mn-lt"/>
                <a:cs typeface="+mn-lt"/>
              </a:rPr>
              <a:t> Navy Data) Acesso Informal de Linguagem Natural aos Dados da Marinha. Este componente </a:t>
            </a:r>
            <a:r>
              <a:rPr lang="pt-BR" b="1">
                <a:ea typeface="+mn-lt"/>
                <a:cs typeface="+mn-lt"/>
              </a:rPr>
              <a:t>aceita perguntas em um linguagem natural </a:t>
            </a:r>
            <a:r>
              <a:rPr lang="pt-BR">
                <a:ea typeface="+mn-lt"/>
                <a:cs typeface="+mn-lt"/>
              </a:rPr>
              <a:t>e gera uma consulta ao banco de dados.</a:t>
            </a:r>
            <a:endParaRPr lang="pt-BR">
              <a:cs typeface="Calibri" panose="020F0502020204030204"/>
            </a:endParaRPr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As consultas do INLAND são direcionadas ao Acesso Inteligente a Dados (IDA). Este componente que é o segundo componente do LADDER </a:t>
            </a:r>
            <a:r>
              <a:rPr lang="pt-BR" b="1">
                <a:ea typeface="+mn-lt"/>
                <a:cs typeface="+mn-lt"/>
              </a:rPr>
              <a:t>constrói um fragmento de uma consulta ao IDA </a:t>
            </a:r>
            <a:r>
              <a:rPr lang="pt-BR">
                <a:ea typeface="+mn-lt"/>
                <a:cs typeface="+mn-lt"/>
              </a:rPr>
              <a:t>para cada unidade sintática de nível inferior na Língua Inglesa. </a:t>
            </a:r>
          </a:p>
          <a:p>
            <a:pPr marL="0" indent="0">
              <a:buNone/>
            </a:pPr>
            <a:endParaRPr lang="pt-BR"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A consulta de entrada desses fragmentos são em seguida, </a:t>
            </a:r>
            <a:r>
              <a:rPr lang="pt-BR" b="1">
                <a:ea typeface="+mn-lt"/>
                <a:cs typeface="+mn-lt"/>
              </a:rPr>
              <a:t>combinados com unidades sintáticas</a:t>
            </a:r>
            <a:r>
              <a:rPr lang="pt-BR">
                <a:ea typeface="+mn-lt"/>
                <a:cs typeface="+mn-lt"/>
              </a:rPr>
              <a:t> de nível superior para serem reconhecidos.</a:t>
            </a:r>
            <a:endParaRPr lang="pt-BR">
              <a:cs typeface="Calibri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8340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E382D-86F9-4DEE-A1CC-4DE033DB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b="1">
                <a:ea typeface="+mj-lt"/>
                <a:cs typeface="+mj-lt"/>
              </a:rPr>
            </a:br>
            <a:r>
              <a:rPr lang="pt-BR" b="1">
                <a:ea typeface="+mj-lt"/>
                <a:cs typeface="+mj-lt"/>
              </a:rPr>
              <a:t>LADDER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CED7A3-8660-45F1-88EF-61EEDD8AF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32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Os fragmentos combinados são enviados como um comando para IDA no nível da frase. IDA iria </a:t>
            </a:r>
            <a:r>
              <a:rPr lang="pt-BR" b="1">
                <a:ea typeface="+mn-lt"/>
                <a:cs typeface="+mn-lt"/>
              </a:rPr>
              <a:t>compor uma resposta que seja relevante </a:t>
            </a:r>
            <a:r>
              <a:rPr lang="pt-BR">
                <a:ea typeface="+mn-lt"/>
                <a:cs typeface="+mn-lt"/>
              </a:rPr>
              <a:t>para consulta do usuário, além de planejar a sequência correta do arquivo consultas. </a:t>
            </a:r>
            <a:endParaRPr lang="pt-BR">
              <a:cs typeface="Calibri" panose="020F0502020204030204"/>
            </a:endParaRPr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O terceiro componente do sistema LADDER é File Access Manager (FAM). O FAM </a:t>
            </a:r>
            <a:r>
              <a:rPr lang="pt-BR" b="1">
                <a:ea typeface="+mn-lt"/>
                <a:cs typeface="+mn-lt"/>
              </a:rPr>
              <a:t>encontra a localização dos arquivos genéricos e controla o acesso</a:t>
            </a:r>
            <a:r>
              <a:rPr lang="pt-BR">
                <a:ea typeface="+mn-lt"/>
                <a:cs typeface="+mn-lt"/>
              </a:rPr>
              <a:t> a eles no banco de dados distribuído. </a:t>
            </a:r>
            <a:endParaRPr lang="pt-BR">
              <a:cs typeface="Calibri"/>
            </a:endParaRPr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LADDER pôde ser projetado apenas para um público e um </a:t>
            </a:r>
            <a:r>
              <a:rPr lang="pt-BR" b="1">
                <a:ea typeface="+mn-lt"/>
                <a:cs typeface="+mn-lt"/>
              </a:rPr>
              <a:t>propósito específico,</a:t>
            </a:r>
            <a:r>
              <a:rPr lang="pt-BR">
                <a:ea typeface="+mn-lt"/>
                <a:cs typeface="+mn-lt"/>
              </a:rPr>
              <a:t> não pode ser manipulado por qualquer usuário, apenas técnicos responsáveis por gerenciarem bancos de dados, além de ter sido planejado apenas para o </a:t>
            </a:r>
            <a:r>
              <a:rPr lang="pt-BR" b="1">
                <a:ea typeface="+mn-lt"/>
                <a:cs typeface="+mn-lt"/>
              </a:rPr>
              <a:t>banco de dados da marinha estadunidense. </a:t>
            </a:r>
            <a:endParaRPr lang="pt-BR">
              <a:cs typeface="Calibri"/>
            </a:endParaRPr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endParaRPr lang="pt-BR">
              <a:cs typeface="Calibri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370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48F18-F35A-4E74-955F-05B3F25F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sz="3600" b="1">
                <a:ea typeface="+mj-lt"/>
                <a:cs typeface="+mj-lt"/>
              </a:rPr>
            </a:br>
            <a:r>
              <a:rPr lang="pt-BR" sz="3600" b="1">
                <a:ea typeface="+mj-lt"/>
                <a:cs typeface="+mj-lt"/>
              </a:rPr>
              <a:t>TEAM (</a:t>
            </a:r>
            <a:r>
              <a:rPr lang="pt-BR" sz="3600" b="1" err="1">
                <a:ea typeface="+mj-lt"/>
                <a:cs typeface="+mj-lt"/>
              </a:rPr>
              <a:t>Transportable</a:t>
            </a:r>
            <a:r>
              <a:rPr lang="pt-BR" sz="3600" b="1">
                <a:ea typeface="+mj-lt"/>
                <a:cs typeface="+mj-lt"/>
              </a:rPr>
              <a:t> </a:t>
            </a:r>
            <a:r>
              <a:rPr lang="pt-BR" sz="3600" b="1" err="1">
                <a:ea typeface="+mj-lt"/>
                <a:cs typeface="+mj-lt"/>
              </a:rPr>
              <a:t>English</a:t>
            </a:r>
            <a:r>
              <a:rPr lang="pt-BR" sz="3600" b="1">
                <a:ea typeface="+mj-lt"/>
                <a:cs typeface="+mj-lt"/>
              </a:rPr>
              <a:t> </a:t>
            </a:r>
            <a:r>
              <a:rPr lang="pt-BR" sz="3600" b="1" err="1">
                <a:ea typeface="+mj-lt"/>
                <a:cs typeface="+mj-lt"/>
              </a:rPr>
              <a:t>database</a:t>
            </a:r>
            <a:r>
              <a:rPr lang="pt-BR" sz="3600" b="1">
                <a:ea typeface="+mj-lt"/>
                <a:cs typeface="+mj-lt"/>
              </a:rPr>
              <a:t> Access </a:t>
            </a:r>
            <a:r>
              <a:rPr lang="pt-BR" sz="3600" b="1" err="1">
                <a:ea typeface="+mj-lt"/>
                <a:cs typeface="+mj-lt"/>
              </a:rPr>
              <a:t>Medium</a:t>
            </a:r>
            <a:r>
              <a:rPr lang="pt-BR" sz="3600" b="1">
                <a:ea typeface="+mj-lt"/>
                <a:cs typeface="+mj-lt"/>
              </a:rPr>
              <a:t>)</a:t>
            </a:r>
            <a:endParaRPr lang="pt-BR" sz="36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C9C5E-ED7A-4729-ACD3-CF8D43109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TEAM (</a:t>
            </a:r>
            <a:r>
              <a:rPr lang="pt-BR" err="1">
                <a:ea typeface="+mn-lt"/>
                <a:cs typeface="+mn-lt"/>
              </a:rPr>
              <a:t>Transportable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English</a:t>
            </a:r>
            <a:r>
              <a:rPr lang="pt-BR">
                <a:ea typeface="+mn-lt"/>
                <a:cs typeface="+mn-lt"/>
              </a:rPr>
              <a:t> Data Access </a:t>
            </a:r>
            <a:r>
              <a:rPr lang="pt-BR" err="1">
                <a:ea typeface="+mn-lt"/>
                <a:cs typeface="+mn-lt"/>
              </a:rPr>
              <a:t>Medium</a:t>
            </a:r>
            <a:r>
              <a:rPr lang="pt-BR">
                <a:ea typeface="+mn-lt"/>
                <a:cs typeface="+mn-lt"/>
              </a:rPr>
              <a:t>) é uma </a:t>
            </a:r>
            <a:r>
              <a:rPr lang="pt-BR" b="1">
                <a:ea typeface="+mn-lt"/>
                <a:cs typeface="+mn-lt"/>
              </a:rPr>
              <a:t>interface de linguagem natural transportável </a:t>
            </a:r>
            <a:r>
              <a:rPr lang="pt-BR">
                <a:ea typeface="+mn-lt"/>
                <a:cs typeface="+mn-lt"/>
              </a:rPr>
              <a:t>(NL) para um banco de dados. </a:t>
            </a:r>
            <a:endParaRPr lang="pt-BR">
              <a:cs typeface="Calibri" panose="020F0502020204030204"/>
            </a:endParaRPr>
          </a:p>
          <a:p>
            <a:pPr marL="0" indent="0">
              <a:buNone/>
            </a:pPr>
            <a:endParaRPr lang="pt-BR"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É uma ferramenta de considerável poder que permite ao usuário </a:t>
            </a:r>
            <a:r>
              <a:rPr lang="pt-BR" b="1">
                <a:ea typeface="+mn-lt"/>
                <a:cs typeface="+mn-lt"/>
              </a:rPr>
              <a:t>recuperar dados </a:t>
            </a:r>
            <a:r>
              <a:rPr lang="pt-BR">
                <a:ea typeface="+mn-lt"/>
                <a:cs typeface="+mn-lt"/>
              </a:rPr>
              <a:t>e </a:t>
            </a:r>
            <a:r>
              <a:rPr lang="pt-BR" b="1">
                <a:ea typeface="+mn-lt"/>
                <a:cs typeface="+mn-lt"/>
              </a:rPr>
              <a:t>obter respostas às perguntas</a:t>
            </a:r>
            <a:r>
              <a:rPr lang="pt-BR">
                <a:ea typeface="+mn-lt"/>
                <a:cs typeface="+mn-lt"/>
              </a:rPr>
              <a:t>, fazendo perguntas e dando comandos em inglês, em vez de uma linguagem de consulta formal.</a:t>
            </a:r>
            <a:endParaRPr lang="pt-BR">
              <a:cs typeface="Calibri" panose="020F0502020204030204"/>
            </a:endParaRPr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Além disso, o TEAM </a:t>
            </a:r>
            <a:r>
              <a:rPr lang="pt-BR" b="1">
                <a:ea typeface="+mn-lt"/>
                <a:cs typeface="+mn-lt"/>
              </a:rPr>
              <a:t>não se limita a nenhum banco de dados específico</a:t>
            </a:r>
            <a:r>
              <a:rPr lang="pt-BR">
                <a:ea typeface="+mn-lt"/>
                <a:cs typeface="+mn-lt"/>
              </a:rPr>
              <a:t>, mas pode ser adaptado para demonstrar a recuperação em linguagem natural em uma ampla variedade de domínios de aplicação.</a:t>
            </a:r>
            <a:endParaRPr lang="pt-BR">
              <a:cs typeface="Calibri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229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C4B38-D283-45B5-95D5-6632CE43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br>
              <a:rPr lang="pt-BR" sz="3600" b="1">
                <a:ea typeface="+mj-lt"/>
                <a:cs typeface="+mj-lt"/>
              </a:rPr>
            </a:br>
            <a:br>
              <a:rPr lang="pt-BR" sz="3600" b="1">
                <a:ea typeface="+mj-lt"/>
                <a:cs typeface="+mj-lt"/>
              </a:rPr>
            </a:br>
            <a:r>
              <a:rPr lang="pt-BR" sz="3600" b="1">
                <a:ea typeface="+mj-lt"/>
                <a:cs typeface="+mj-lt"/>
              </a:rPr>
              <a:t>TEAM (</a:t>
            </a:r>
            <a:r>
              <a:rPr lang="pt-BR" sz="3600" b="1" err="1">
                <a:ea typeface="+mj-lt"/>
                <a:cs typeface="+mj-lt"/>
              </a:rPr>
              <a:t>Transportable</a:t>
            </a:r>
            <a:r>
              <a:rPr lang="pt-BR" sz="3600" b="1">
                <a:ea typeface="+mj-lt"/>
                <a:cs typeface="+mj-lt"/>
              </a:rPr>
              <a:t> </a:t>
            </a:r>
            <a:r>
              <a:rPr lang="pt-BR" sz="3600" b="1" err="1">
                <a:ea typeface="+mj-lt"/>
                <a:cs typeface="+mj-lt"/>
              </a:rPr>
              <a:t>English</a:t>
            </a:r>
            <a:r>
              <a:rPr lang="pt-BR" sz="3600" b="1">
                <a:ea typeface="+mj-lt"/>
                <a:cs typeface="+mj-lt"/>
              </a:rPr>
              <a:t> </a:t>
            </a:r>
            <a:r>
              <a:rPr lang="pt-BR" sz="3600" b="1" err="1">
                <a:ea typeface="+mj-lt"/>
                <a:cs typeface="+mj-lt"/>
              </a:rPr>
              <a:t>database</a:t>
            </a:r>
            <a:r>
              <a:rPr lang="pt-BR" sz="3600" b="1">
                <a:ea typeface="+mj-lt"/>
                <a:cs typeface="+mj-lt"/>
              </a:rPr>
              <a:t> Access </a:t>
            </a:r>
            <a:r>
              <a:rPr lang="pt-BR" sz="3600" b="1" err="1">
                <a:ea typeface="+mj-lt"/>
                <a:cs typeface="+mj-lt"/>
              </a:rPr>
              <a:t>Medium</a:t>
            </a:r>
            <a:r>
              <a:rPr lang="pt-BR" sz="3600" b="1">
                <a:ea typeface="+mj-lt"/>
                <a:cs typeface="+mj-lt"/>
              </a:rPr>
              <a:t>)</a:t>
            </a:r>
            <a:br>
              <a:rPr lang="pt-BR" sz="3600" b="1">
                <a:ea typeface="+mj-lt"/>
                <a:cs typeface="+mj-lt"/>
              </a:rPr>
            </a:br>
            <a:endParaRPr lang="pt-BR" sz="3600" b="1"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6EC705-A3D9-4490-89B2-645D43BE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Para alguém preocupado em escrever interfaces de linguagem natural (NLI), qualquer passo adiante no sentido de tornar tais interfaces transportáveis devem ser de grande interesse, por isso, TEAM foi um </a:t>
            </a:r>
            <a:r>
              <a:rPr lang="pt-BR" b="1">
                <a:ea typeface="+mn-lt"/>
                <a:cs typeface="+mn-lt"/>
              </a:rPr>
              <a:t>marco em portabilidade. </a:t>
            </a:r>
            <a:r>
              <a:rPr lang="pt-BR">
                <a:ea typeface="+mn-lt"/>
                <a:cs typeface="+mn-lt"/>
              </a:rPr>
              <a:t>Possível transportar de um domínio para outro do jeito que foi planejado a sua implementação de gerenciamento de banco de dados.</a:t>
            </a:r>
            <a:endParaRPr lang="pt-BR">
              <a:cs typeface="Calibri" panose="020F0502020204030204"/>
            </a:endParaRPr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Foi planejada para ser facilmente configurada pelos administradores de banco de dados </a:t>
            </a:r>
            <a:r>
              <a:rPr lang="pt-BR" b="1">
                <a:ea typeface="+mn-lt"/>
                <a:cs typeface="+mn-lt"/>
              </a:rPr>
              <a:t>sem qualquer conhecimento sobre </a:t>
            </a:r>
            <a:r>
              <a:rPr lang="pt-BR" b="1" err="1">
                <a:ea typeface="+mn-lt"/>
                <a:cs typeface="+mn-lt"/>
              </a:rPr>
              <a:t>ILNBDs</a:t>
            </a:r>
            <a:r>
              <a:rPr lang="pt-BR">
                <a:ea typeface="+mn-lt"/>
                <a:cs typeface="+mn-lt"/>
              </a:rPr>
              <a:t> (Interfaces em Linguagem Natural para Banco de Dados).</a:t>
            </a:r>
            <a:endParaRPr lang="pt-BR">
              <a:cs typeface="Calibri" panose="020F0502020204030204"/>
            </a:endParaRPr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TEAM </a:t>
            </a:r>
            <a:r>
              <a:rPr lang="pt-BR" b="1">
                <a:ea typeface="+mn-lt"/>
                <a:cs typeface="+mn-lt"/>
              </a:rPr>
              <a:t>realizava perguntas </a:t>
            </a:r>
            <a:r>
              <a:rPr lang="pt-BR">
                <a:ea typeface="+mn-lt"/>
                <a:cs typeface="+mn-lt"/>
              </a:rPr>
              <a:t>relacionadas a continentes, cidades, capitais e população.</a:t>
            </a:r>
            <a:endParaRPr lang="pt-BR">
              <a:cs typeface="Calibri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836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8F4C1-9627-4093-9288-D6AA3401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SAD-SAM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892A1-BB45-4ABA-8DE1-D4B1CA8E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89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SAD-SAM foi um programa escrito por</a:t>
            </a:r>
            <a:r>
              <a:rPr lang="pt-BR" b="1">
                <a:ea typeface="+mn-lt"/>
                <a:cs typeface="+mn-lt"/>
              </a:rPr>
              <a:t> Robert K. Lindsay</a:t>
            </a:r>
            <a:r>
              <a:rPr lang="pt-BR">
                <a:ea typeface="+mn-lt"/>
                <a:cs typeface="+mn-lt"/>
              </a:rPr>
              <a:t>.</a:t>
            </a:r>
          </a:p>
          <a:p>
            <a:r>
              <a:rPr lang="pt-BR">
                <a:ea typeface="+mn-lt"/>
                <a:cs typeface="+mn-lt"/>
              </a:rPr>
              <a:t>Desenvolvido em </a:t>
            </a:r>
            <a:r>
              <a:rPr lang="pt-BR" b="1">
                <a:ea typeface="+mn-lt"/>
                <a:cs typeface="+mn-lt"/>
              </a:rPr>
              <a:t>1960</a:t>
            </a:r>
            <a:r>
              <a:rPr lang="pt-BR">
                <a:ea typeface="+mn-lt"/>
                <a:cs typeface="+mn-lt"/>
              </a:rPr>
              <a:t> no livro "</a:t>
            </a:r>
            <a:r>
              <a:rPr lang="pt-BR" b="1">
                <a:ea typeface="+mn-lt"/>
                <a:cs typeface="+mn-lt"/>
              </a:rPr>
              <a:t>Computer </a:t>
            </a:r>
            <a:r>
              <a:rPr lang="pt-BR" b="1" err="1">
                <a:ea typeface="+mn-lt"/>
                <a:cs typeface="+mn-lt"/>
              </a:rPr>
              <a:t>and</a:t>
            </a:r>
            <a:r>
              <a:rPr lang="pt-BR" b="1">
                <a:ea typeface="+mn-lt"/>
                <a:cs typeface="+mn-lt"/>
              </a:rPr>
              <a:t> </a:t>
            </a:r>
            <a:r>
              <a:rPr lang="pt-BR" b="1" err="1">
                <a:ea typeface="+mn-lt"/>
                <a:cs typeface="+mn-lt"/>
              </a:rPr>
              <a:t>Thought</a:t>
            </a:r>
            <a:r>
              <a:rPr lang="pt-BR">
                <a:ea typeface="+mn-lt"/>
                <a:cs typeface="+mn-lt"/>
              </a:rPr>
              <a:t>".</a:t>
            </a:r>
            <a:endParaRPr lang="pt-BR">
              <a:cs typeface="Calibri" panose="020F0502020204030204"/>
            </a:endParaRPr>
          </a:p>
          <a:p>
            <a:r>
              <a:rPr lang="pt-BR">
                <a:ea typeface="+mn-lt"/>
                <a:cs typeface="+mn-lt"/>
              </a:rPr>
              <a:t>Um programa simples, mas inovador para época.</a:t>
            </a:r>
            <a:endParaRPr lang="en-US">
              <a:ea typeface="+mn-lt"/>
              <a:cs typeface="+mn-lt"/>
            </a:endParaRPr>
          </a:p>
          <a:p>
            <a:r>
              <a:rPr lang="pt-BR">
                <a:cs typeface="Calibri" panose="020F0502020204030204"/>
              </a:rPr>
              <a:t>Compreendia frases simples e tomava alguma </a:t>
            </a:r>
            <a:r>
              <a:rPr lang="pt-BR" b="1">
                <a:cs typeface="Calibri" panose="020F0502020204030204"/>
              </a:rPr>
              <a:t>deduções logicas</a:t>
            </a:r>
            <a:r>
              <a:rPr lang="pt-BR">
                <a:cs typeface="Calibri" panose="020F0502020204030204"/>
              </a:rPr>
              <a:t> sobre </a:t>
            </a:r>
            <a:r>
              <a:rPr lang="pt-BR" b="1">
                <a:cs typeface="Calibri" panose="020F0502020204030204"/>
              </a:rPr>
              <a:t>relações familiares.</a:t>
            </a:r>
          </a:p>
          <a:p>
            <a:endParaRPr lang="pt-B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3828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AA06B-F422-4A2D-9A15-8EA3BD0B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sz="3600">
                <a:ea typeface="+mj-lt"/>
                <a:cs typeface="+mj-lt"/>
              </a:rPr>
            </a:br>
            <a:br>
              <a:rPr lang="pt-BR" sz="3600">
                <a:ea typeface="+mj-lt"/>
                <a:cs typeface="+mj-lt"/>
              </a:rPr>
            </a:br>
            <a:br>
              <a:rPr lang="pt-BR" sz="3600">
                <a:ea typeface="+mj-lt"/>
                <a:cs typeface="+mj-lt"/>
              </a:rPr>
            </a:br>
            <a:r>
              <a:rPr lang="pt-BR" sz="3600" b="1">
                <a:cs typeface="Calibri Light"/>
              </a:rPr>
              <a:t>TEAM (</a:t>
            </a:r>
            <a:r>
              <a:rPr lang="pt-BR" sz="3600" b="1" err="1">
                <a:cs typeface="Calibri Light"/>
              </a:rPr>
              <a:t>Transportable</a:t>
            </a:r>
            <a:r>
              <a:rPr lang="pt-BR" sz="3600" b="1">
                <a:cs typeface="Calibri Light"/>
              </a:rPr>
              <a:t> </a:t>
            </a:r>
            <a:r>
              <a:rPr lang="pt-BR" sz="3600" b="1" err="1">
                <a:cs typeface="Calibri Light"/>
              </a:rPr>
              <a:t>English</a:t>
            </a:r>
            <a:r>
              <a:rPr lang="pt-BR" sz="3600" b="1">
                <a:cs typeface="Calibri Light"/>
              </a:rPr>
              <a:t> </a:t>
            </a:r>
            <a:r>
              <a:rPr lang="pt-BR" sz="3600" b="1" err="1">
                <a:cs typeface="Calibri Light"/>
              </a:rPr>
              <a:t>database</a:t>
            </a:r>
            <a:r>
              <a:rPr lang="pt-BR" sz="3600" b="1">
                <a:cs typeface="Calibri Light"/>
              </a:rPr>
              <a:t> Access </a:t>
            </a:r>
            <a:r>
              <a:rPr lang="pt-BR" sz="3600" b="1" err="1">
                <a:cs typeface="Calibri Light"/>
              </a:rPr>
              <a:t>Medium</a:t>
            </a:r>
            <a:r>
              <a:rPr lang="pt-BR" sz="3600" b="1">
                <a:cs typeface="Calibri Light"/>
              </a:rPr>
              <a:t>)</a:t>
            </a:r>
            <a:br>
              <a:rPr lang="pt-BR" sz="3600" b="1">
                <a:cs typeface="Calibri Light"/>
              </a:rPr>
            </a:br>
            <a:endParaRPr lang="pt-BR" sz="3600">
              <a:ea typeface="+mj-lt"/>
              <a:cs typeface="+mj-lt"/>
            </a:endParaRPr>
          </a:p>
          <a:p>
            <a:endParaRPr lang="pt-BR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85795F-1388-4F87-B8A2-C14FEAE3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TEAM é composto por três componentes principais: um </a:t>
            </a:r>
            <a:r>
              <a:rPr lang="pt-BR" b="1">
                <a:ea typeface="+mn-lt"/>
                <a:cs typeface="+mn-lt"/>
              </a:rPr>
              <a:t>componente de aquisição</a:t>
            </a:r>
            <a:r>
              <a:rPr lang="pt-BR">
                <a:ea typeface="+mn-lt"/>
                <a:cs typeface="+mn-lt"/>
              </a:rPr>
              <a:t>, o sistema de linguagem </a:t>
            </a:r>
            <a:r>
              <a:rPr lang="pt-BR" b="1">
                <a:ea typeface="+mn-lt"/>
                <a:cs typeface="+mn-lt"/>
              </a:rPr>
              <a:t>DIALOGIC</a:t>
            </a:r>
            <a:r>
              <a:rPr lang="pt-BR">
                <a:ea typeface="+mn-lt"/>
                <a:cs typeface="+mn-lt"/>
              </a:rPr>
              <a:t>, um </a:t>
            </a:r>
            <a:r>
              <a:rPr lang="pt-BR" b="1">
                <a:ea typeface="+mn-lt"/>
                <a:cs typeface="+mn-lt"/>
              </a:rPr>
              <a:t>componente de acesso de dados</a:t>
            </a:r>
            <a:r>
              <a:rPr lang="pt-BR">
                <a:ea typeface="+mn-lt"/>
                <a:cs typeface="+mn-lt"/>
              </a:rPr>
              <a:t> e espera dois tipos de usuário: um </a:t>
            </a:r>
            <a:r>
              <a:rPr lang="pt-BR" b="1">
                <a:ea typeface="+mn-lt"/>
                <a:cs typeface="+mn-lt"/>
              </a:rPr>
              <a:t>especialista em banco </a:t>
            </a:r>
            <a:r>
              <a:rPr lang="pt-BR">
                <a:ea typeface="+mn-lt"/>
                <a:cs typeface="+mn-lt"/>
              </a:rPr>
              <a:t>de dados e o </a:t>
            </a:r>
            <a:r>
              <a:rPr lang="pt-BR" b="1">
                <a:ea typeface="+mn-lt"/>
                <a:cs typeface="+mn-lt"/>
              </a:rPr>
              <a:t>consumidor final.</a:t>
            </a:r>
            <a:r>
              <a:rPr lang="pt-BR">
                <a:ea typeface="+mn-lt"/>
                <a:cs typeface="+mn-lt"/>
              </a:rPr>
              <a:t> O especialista estende os demais componentes que o sistema utiliza por meio do componente de aquisição. </a:t>
            </a:r>
            <a:endParaRPr lang="pt-BR">
              <a:cs typeface="Calibri"/>
            </a:endParaRPr>
          </a:p>
          <a:p>
            <a:pPr marL="0" indent="0">
              <a:buNone/>
            </a:pPr>
            <a:endParaRPr lang="pt-BR">
              <a:cs typeface="Calibri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Após uma aquisição alterar os dados em um arquivo, o consumidor pode enviar uma consulta que será </a:t>
            </a:r>
            <a:r>
              <a:rPr lang="pt-BR" b="1">
                <a:ea typeface="+mn-lt"/>
                <a:cs typeface="+mn-lt"/>
              </a:rPr>
              <a:t>traduzida em forma lógica pelo DIALOGIC</a:t>
            </a:r>
            <a:r>
              <a:rPr lang="pt-BR">
                <a:ea typeface="+mn-lt"/>
                <a:cs typeface="+mn-lt"/>
              </a:rPr>
              <a:t>, que então é enviada ao componente de acesso de dados, que transforma a forma lógica em uma </a:t>
            </a:r>
            <a:r>
              <a:rPr lang="pt-BR" b="1">
                <a:ea typeface="+mn-lt"/>
                <a:cs typeface="+mn-lt"/>
              </a:rPr>
              <a:t>consulta formal de banco de dados. </a:t>
            </a:r>
            <a:r>
              <a:rPr lang="pt-BR">
                <a:ea typeface="+mn-lt"/>
                <a:cs typeface="+mn-lt"/>
              </a:rPr>
              <a:t>A transportabilidade do TEAM se deve ao sistema separar cuidadosamente tais informações; informações sobre a linguagem, sobre o domínio e sobre o banco de dados.</a:t>
            </a:r>
            <a:endParaRPr lang="pt-BR">
              <a:cs typeface="Calibri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681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6158A-6EC6-4017-A5AC-20E179A1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r>
              <a:rPr lang="pt-BR" b="1">
                <a:ea typeface="+mj-lt"/>
                <a:cs typeface="+mj-lt"/>
              </a:rPr>
              <a:t>BASEBALL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9F74A-ECF1-40FF-B1E0-18F2E627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BASEBALL é um </a:t>
            </a:r>
            <a:r>
              <a:rPr lang="pt-BR" b="1">
                <a:ea typeface="+mn-lt"/>
                <a:cs typeface="+mn-lt"/>
              </a:rPr>
              <a:t>exemplo pioneiro de sistemas de tradução automática</a:t>
            </a:r>
            <a:r>
              <a:rPr lang="pt-BR">
                <a:ea typeface="+mn-lt"/>
                <a:cs typeface="+mn-lt"/>
              </a:rPr>
              <a:t>, entendimento e geração de fala, respondendo perguntas e sumarização se originaram na área da Inteligência Artificial e do Processamento de Linguagem Natural. </a:t>
            </a:r>
            <a:endParaRPr lang="pt-BR">
              <a:cs typeface="Calibri" panose="020F0502020204030204"/>
            </a:endParaRPr>
          </a:p>
          <a:p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Os primeiros programas em linguagem natural procuravam obter somente resultados limitados em domínios específicos. BASEBALL que funcionavam como </a:t>
            </a:r>
            <a:r>
              <a:rPr lang="pt-BR" b="1">
                <a:ea typeface="+mn-lt"/>
                <a:cs typeface="+mn-lt"/>
              </a:rPr>
              <a:t>interface em linguagem natural entre o usuário e um banco de dados.</a:t>
            </a:r>
            <a:endParaRPr lang="pt-BR">
              <a:cs typeface="Calibri" panose="020F0502020204030204"/>
            </a:endParaRPr>
          </a:p>
          <a:p>
            <a:pPr marL="0" indent="0">
              <a:buNone/>
            </a:pPr>
            <a:endParaRPr lang="pt-BR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Alguns protótipos de Interfaces em Linguagem Natural para Banco de Dados (</a:t>
            </a:r>
            <a:r>
              <a:rPr lang="pt-BR" err="1">
                <a:ea typeface="+mn-lt"/>
                <a:cs typeface="+mn-lt"/>
              </a:rPr>
              <a:t>ILNBDs</a:t>
            </a:r>
            <a:r>
              <a:rPr lang="pt-BR">
                <a:ea typeface="+mn-lt"/>
                <a:cs typeface="+mn-lt"/>
              </a:rPr>
              <a:t>) começaram a ser desenvolvidos por volta </a:t>
            </a:r>
            <a:r>
              <a:rPr lang="pt-BR" b="1">
                <a:ea typeface="+mn-lt"/>
                <a:cs typeface="+mn-lt"/>
              </a:rPr>
              <a:t>da década de 60 e início da década de 70.</a:t>
            </a:r>
            <a:endParaRPr lang="pt-BR">
              <a:cs typeface="Calibri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7916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219A0-8EF5-4512-B1BB-313BD8E8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b="1">
                <a:ea typeface="+mj-lt"/>
                <a:cs typeface="+mj-lt"/>
              </a:rPr>
            </a:br>
            <a:r>
              <a:rPr lang="pt-BR" b="1">
                <a:ea typeface="+mj-lt"/>
                <a:cs typeface="+mj-lt"/>
              </a:rPr>
              <a:t>BASEBALL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20B8DB-C616-4F33-9C32-9F50FFF3F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Baseball é um </a:t>
            </a:r>
            <a:r>
              <a:rPr lang="pt-BR" b="1">
                <a:ea typeface="+mn-lt"/>
                <a:cs typeface="+mn-lt"/>
              </a:rPr>
              <a:t>programa construído para analisar e responder perguntas realizadas na linguagem inglesa sobre beisebol.</a:t>
            </a:r>
            <a:r>
              <a:rPr lang="pt-BR">
                <a:ea typeface="+mn-lt"/>
                <a:cs typeface="+mn-lt"/>
              </a:rPr>
              <a:t> Um usuário pode, por exemplo realizar perguntas como: “Onde o time x jogou no dia y?”, e o programa deveria procurar as palavras e idiomas em seu dicionário, analisar a sintaxe da frase, procurar as informações que correspondam ao que o usuário deseja, realizar o processamento, para enfim, exibir o resultado da pesquisa.</a:t>
            </a:r>
            <a:endParaRPr lang="pt-BR">
              <a:cs typeface="Calibri" panose="020F0502020204030204"/>
            </a:endParaRPr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• Usa um </a:t>
            </a:r>
            <a:r>
              <a:rPr lang="pt-BR" b="1">
                <a:ea typeface="+mn-lt"/>
                <a:cs typeface="+mn-lt"/>
              </a:rPr>
              <a:t>arquivo de dados </a:t>
            </a:r>
            <a:r>
              <a:rPr lang="pt-BR">
                <a:ea typeface="+mn-lt"/>
                <a:cs typeface="+mn-lt"/>
              </a:rPr>
              <a:t>contendo o mês, dia, lugar, equipes e resultado de cada jogo de baseball disputado durante uma época do campeonato americano. Respondia quase que todas as perguntas com os </a:t>
            </a:r>
            <a:r>
              <a:rPr lang="pt-BR" b="1">
                <a:ea typeface="+mn-lt"/>
                <a:cs typeface="+mn-lt"/>
              </a:rPr>
              <a:t>dados armazenados.</a:t>
            </a:r>
            <a:endParaRPr lang="pt-BR">
              <a:cs typeface="Calibri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575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AEBE1-08FA-4327-A9B8-D54264DA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Student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CCCFB6-0BBE-45E2-9A91-F8682BD0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Aplicação de IA</a:t>
            </a:r>
          </a:p>
          <a:p>
            <a:r>
              <a:rPr lang="pt-BR">
                <a:cs typeface="Calibri"/>
              </a:rPr>
              <a:t>Tem como foco resolver problemas de álgebra</a:t>
            </a:r>
          </a:p>
          <a:p>
            <a:r>
              <a:rPr lang="pt-BR">
                <a:cs typeface="Calibri"/>
              </a:rPr>
              <a:t>Desenvolvido em LISP</a:t>
            </a: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6669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AEBE1-08FA-4327-A9B8-D54264DA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Student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CCCFB6-0BBE-45E2-9A91-F8682BD0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Reconhece um subconjunto da língua inglesa</a:t>
            </a:r>
          </a:p>
          <a:p>
            <a:r>
              <a:rPr lang="pt-BR">
                <a:cs typeface="Calibri"/>
              </a:rPr>
              <a:t>Possui um repositório de informações</a:t>
            </a: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4665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D69C9-14BA-4DC1-8F7C-E76DFB64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Student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D008C-DABD-4CF9-AFFE-9274F64D7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O programa processa a entrada a converte em equações</a:t>
            </a:r>
          </a:p>
          <a:p>
            <a:r>
              <a:rPr lang="pt-BR">
                <a:cs typeface="Calibri"/>
              </a:rPr>
              <a:t>Em seguida, tenta encontrar o valor das variáveis</a:t>
            </a:r>
          </a:p>
          <a:p>
            <a:r>
              <a:rPr lang="pt-BR">
                <a:cs typeface="Calibri"/>
              </a:rPr>
              <a:t>Caso não seja possível chegar em um resultado, o programa pede mais informações ao usuário</a:t>
            </a: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580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23456-DD0A-40A5-A3C3-7789DF44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>
                <a:cs typeface="Calibri Light"/>
              </a:rPr>
              <a:t>Student</a:t>
            </a:r>
            <a:endParaRPr lang="pt-BR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299D29-6336-4D93-916E-513769F1E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>
                <a:ea typeface="+mn-lt"/>
                <a:cs typeface="+mn-lt"/>
              </a:rPr>
              <a:t>Exemplo de cadeia de entrada</a:t>
            </a:r>
            <a:r>
              <a:rPr lang="pt-BR">
                <a:ea typeface="+mn-lt"/>
                <a:cs typeface="+mn-lt"/>
              </a:rPr>
              <a:t>: “</a:t>
            </a:r>
            <a:r>
              <a:rPr lang="pt-BR" err="1">
                <a:ea typeface="+mn-lt"/>
                <a:cs typeface="+mn-lt"/>
              </a:rPr>
              <a:t>If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the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number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of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customers</a:t>
            </a:r>
            <a:r>
              <a:rPr lang="pt-BR">
                <a:ea typeface="+mn-lt"/>
                <a:cs typeface="+mn-lt"/>
              </a:rPr>
              <a:t> Tom </a:t>
            </a:r>
            <a:r>
              <a:rPr lang="pt-BR" err="1">
                <a:ea typeface="+mn-lt"/>
                <a:cs typeface="+mn-lt"/>
              </a:rPr>
              <a:t>gets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is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twice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the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square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of</a:t>
            </a:r>
            <a:r>
              <a:rPr lang="pt-BR">
                <a:ea typeface="+mn-lt"/>
                <a:cs typeface="+mn-lt"/>
              </a:rPr>
              <a:t> 20% </a:t>
            </a:r>
            <a:r>
              <a:rPr lang="pt-BR" err="1">
                <a:ea typeface="+mn-lt"/>
                <a:cs typeface="+mn-lt"/>
              </a:rPr>
              <a:t>of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the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number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of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advertisements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he</a:t>
            </a:r>
            <a:r>
              <a:rPr lang="pt-BR">
                <a:ea typeface="+mn-lt"/>
                <a:cs typeface="+mn-lt"/>
              </a:rPr>
              <a:t> runs, </a:t>
            </a:r>
            <a:r>
              <a:rPr lang="pt-BR" err="1">
                <a:ea typeface="+mn-lt"/>
                <a:cs typeface="+mn-lt"/>
              </a:rPr>
              <a:t>and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the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number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of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advertisements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is</a:t>
            </a:r>
            <a:r>
              <a:rPr lang="pt-BR">
                <a:ea typeface="+mn-lt"/>
                <a:cs typeface="+mn-lt"/>
              </a:rPr>
              <a:t> 45, </a:t>
            </a:r>
            <a:r>
              <a:rPr lang="pt-BR" err="1">
                <a:ea typeface="+mn-lt"/>
                <a:cs typeface="+mn-lt"/>
              </a:rPr>
              <a:t>then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what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is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the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number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of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customers</a:t>
            </a:r>
            <a:r>
              <a:rPr lang="pt-BR">
                <a:ea typeface="+mn-lt"/>
                <a:cs typeface="+mn-lt"/>
              </a:rPr>
              <a:t> Tom </a:t>
            </a:r>
            <a:r>
              <a:rPr lang="pt-BR" err="1">
                <a:ea typeface="+mn-lt"/>
                <a:cs typeface="+mn-lt"/>
              </a:rPr>
              <a:t>gets</a:t>
            </a:r>
            <a:r>
              <a:rPr lang="pt-BR">
                <a:ea typeface="+mn-lt"/>
                <a:cs typeface="+mn-lt"/>
              </a:rPr>
              <a:t>?” [6].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225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CE011-3A18-45A2-9073-7AB5122A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Proto-Synthex 1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628ACB-36FC-4980-ACB2-0C5119850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Programa de PLN</a:t>
            </a:r>
          </a:p>
          <a:p>
            <a:r>
              <a:rPr lang="pt-BR">
                <a:cs typeface="Calibri"/>
              </a:rPr>
              <a:t>Desenvolvido para o IBM 7090</a:t>
            </a:r>
          </a:p>
        </p:txBody>
      </p:sp>
    </p:spTree>
    <p:extLst>
      <p:ext uri="{BB962C8B-B14F-4D97-AF65-F5344CB8AC3E}">
        <p14:creationId xmlns:p14="http://schemas.microsoft.com/office/powerpoint/2010/main" val="3686983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CE011-3A18-45A2-9073-7AB5122A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>
                <a:cs typeface="Calibri Light"/>
              </a:rPr>
              <a:t>Proto-Synthex</a:t>
            </a:r>
            <a:r>
              <a:rPr lang="pt-BR">
                <a:cs typeface="Calibri Light"/>
              </a:rPr>
              <a:t> 1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628ACB-36FC-4980-ACB2-0C5119850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Recebe como entrada perguntas em inglês</a:t>
            </a:r>
          </a:p>
          <a:p>
            <a:r>
              <a:rPr lang="pt-BR">
                <a:cs typeface="Calibri"/>
              </a:rPr>
              <a:t>Tenta devolver ao usuário uma resposta</a:t>
            </a:r>
          </a:p>
          <a:p>
            <a:r>
              <a:rPr lang="pt-BR">
                <a:cs typeface="Calibri"/>
              </a:rPr>
              <a:t>Opera utilizando o conceito de </a:t>
            </a:r>
            <a:r>
              <a:rPr lang="pt-BR" i="1">
                <a:ea typeface="+mn-lt"/>
                <a:cs typeface="+mn-lt"/>
              </a:rPr>
              <a:t>natural </a:t>
            </a:r>
            <a:r>
              <a:rPr lang="pt-BR" i="1" err="1">
                <a:ea typeface="+mn-lt"/>
                <a:cs typeface="+mn-lt"/>
              </a:rPr>
              <a:t>language</a:t>
            </a:r>
            <a:r>
              <a:rPr lang="pt-BR" i="1">
                <a:ea typeface="+mn-lt"/>
                <a:cs typeface="+mn-lt"/>
              </a:rPr>
              <a:t> store </a:t>
            </a:r>
            <a:r>
              <a:rPr lang="pt-BR" i="1" err="1">
                <a:ea typeface="+mn-lt"/>
                <a:cs typeface="+mn-lt"/>
              </a:rPr>
              <a:t>information</a:t>
            </a:r>
            <a:r>
              <a:rPr lang="pt-BR">
                <a:ea typeface="+mn-lt"/>
                <a:cs typeface="+mn-lt"/>
              </a:rPr>
              <a:t>.</a:t>
            </a:r>
          </a:p>
          <a:p>
            <a:r>
              <a:rPr lang="pt-BR">
                <a:cs typeface="Calibri"/>
              </a:rPr>
              <a:t>Guarda as entradas do usuário em uma fita magnética.</a:t>
            </a: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465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8D839-D5A2-4A64-AA76-6BDFEDB0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NLP-SIR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992729-910C-4655-9957-55E58BD2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Interface de linguagem natural</a:t>
            </a:r>
          </a:p>
          <a:p>
            <a:r>
              <a:rPr lang="pt-BR">
                <a:cs typeface="Calibri"/>
              </a:rPr>
              <a:t>Tem como foco a aquisição de informações para planilhas</a:t>
            </a:r>
          </a:p>
          <a:p>
            <a:r>
              <a:rPr lang="pt-BR">
                <a:cs typeface="Calibri"/>
              </a:rPr>
              <a:t>Permite ao usuário realizar tarefas como filtrar tabelas</a:t>
            </a:r>
          </a:p>
          <a:p>
            <a:r>
              <a:rPr lang="pt-BR">
                <a:cs typeface="Calibri"/>
              </a:rPr>
              <a:t>Sigla de </a:t>
            </a:r>
            <a:r>
              <a:rPr lang="pt-BR" i="1">
                <a:ea typeface="+mn-lt"/>
                <a:cs typeface="+mn-lt"/>
              </a:rPr>
              <a:t>Natural </a:t>
            </a:r>
            <a:r>
              <a:rPr lang="pt-BR" i="1" err="1">
                <a:ea typeface="+mn-lt"/>
                <a:cs typeface="+mn-lt"/>
              </a:rPr>
              <a:t>Language</a:t>
            </a:r>
            <a:r>
              <a:rPr lang="pt-BR" i="1">
                <a:ea typeface="+mn-lt"/>
                <a:cs typeface="+mn-lt"/>
              </a:rPr>
              <a:t> </a:t>
            </a:r>
            <a:r>
              <a:rPr lang="pt-BR" i="1" err="1">
                <a:ea typeface="+mn-lt"/>
                <a:cs typeface="+mn-lt"/>
              </a:rPr>
              <a:t>Processing</a:t>
            </a:r>
            <a:r>
              <a:rPr lang="pt-BR" i="1">
                <a:ea typeface="+mn-lt"/>
                <a:cs typeface="+mn-lt"/>
              </a:rPr>
              <a:t> for </a:t>
            </a:r>
            <a:r>
              <a:rPr lang="pt-BR" i="1" err="1">
                <a:ea typeface="+mn-lt"/>
                <a:cs typeface="+mn-lt"/>
              </a:rPr>
              <a:t>Spreadsheet</a:t>
            </a:r>
            <a:r>
              <a:rPr lang="pt-BR" i="1">
                <a:ea typeface="+mn-lt"/>
                <a:cs typeface="+mn-lt"/>
              </a:rPr>
              <a:t> </a:t>
            </a:r>
            <a:r>
              <a:rPr lang="pt-BR" i="1" err="1">
                <a:ea typeface="+mn-lt"/>
                <a:cs typeface="+mn-lt"/>
              </a:rPr>
              <a:t>Information</a:t>
            </a:r>
            <a:r>
              <a:rPr lang="pt-BR" i="1">
                <a:ea typeface="+mn-lt"/>
                <a:cs typeface="+mn-lt"/>
              </a:rPr>
              <a:t> </a:t>
            </a:r>
            <a:r>
              <a:rPr lang="pt-BR" i="1" err="1">
                <a:ea typeface="+mn-lt"/>
                <a:cs typeface="+mn-lt"/>
              </a:rPr>
              <a:t>Retrieval</a:t>
            </a:r>
            <a:r>
              <a:rPr lang="pt-BR">
                <a:ea typeface="+mn-lt"/>
                <a:cs typeface="+mn-lt"/>
              </a:rPr>
              <a:t>.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13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4DFE9-A8D0-4F4F-916A-3C006638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SAD-SAM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47BC34-7024-403F-9D9B-560DA589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Usa o sistema de </a:t>
            </a:r>
            <a:r>
              <a:rPr lang="pt-BR" b="1">
                <a:ea typeface="+mn-lt"/>
                <a:cs typeface="+mn-lt"/>
              </a:rPr>
              <a:t>Regras de estrutura frasal</a:t>
            </a:r>
            <a:r>
              <a:rPr lang="pt-BR">
                <a:ea typeface="+mn-lt"/>
                <a:cs typeface="+mn-lt"/>
              </a:rPr>
              <a:t> proposto por Chomsky em 1957.</a:t>
            </a:r>
          </a:p>
          <a:p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</p:txBody>
      </p:sp>
      <p:pic>
        <p:nvPicPr>
          <p:cNvPr id="4" name="Imagem 4" descr="Tabela&#10;&#10;Descrição gerada automaticamente">
            <a:extLst>
              <a:ext uri="{FF2B5EF4-FFF2-40B4-BE49-F238E27FC236}">
                <a16:creationId xmlns:a16="http://schemas.microsoft.com/office/drawing/2014/main" id="{699CAF09-7528-4FE2-BF2B-9296D05F7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81" y="2713653"/>
            <a:ext cx="2390775" cy="32575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49A1CCD-E6A4-4912-8C8F-2A3A2B582A2F}"/>
              </a:ext>
            </a:extLst>
          </p:cNvPr>
          <p:cNvSpPr txBox="1"/>
          <p:nvPr/>
        </p:nvSpPr>
        <p:spPr>
          <a:xfrm>
            <a:off x="3572107" y="4724401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Um exemplo Regras de estrutura frasal tirado do livro "Computer </a:t>
            </a:r>
            <a:r>
              <a:rPr lang="pt-BR" err="1"/>
              <a:t>and</a:t>
            </a:r>
            <a:r>
              <a:rPr lang="pt-BR"/>
              <a:t> </a:t>
            </a:r>
            <a:r>
              <a:rPr lang="pt-BR" err="1"/>
              <a:t>Thought</a:t>
            </a:r>
            <a:r>
              <a:rPr lang="pt-BR"/>
              <a:t>"</a:t>
            </a:r>
            <a:endParaRPr lang="pt-BR" err="1"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BB2FDC-933B-4DB2-97D8-E8FEA7E61E26}"/>
              </a:ext>
            </a:extLst>
          </p:cNvPr>
          <p:cNvSpPr txBox="1"/>
          <p:nvPr/>
        </p:nvSpPr>
        <p:spPr>
          <a:xfrm>
            <a:off x="3845080" y="2804299"/>
            <a:ext cx="77705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S-&gt;NP + VP + NP-&gt;NP + </a:t>
            </a:r>
            <a:r>
              <a:rPr lang="pt-BR" err="1"/>
              <a:t>aux</a:t>
            </a:r>
            <a:r>
              <a:rPr lang="pt-BR"/>
              <a:t> + V + NP-&gt;They + </a:t>
            </a:r>
            <a:r>
              <a:rPr lang="pt-BR" err="1"/>
              <a:t>aux</a:t>
            </a:r>
            <a:r>
              <a:rPr lang="pt-BR"/>
              <a:t> + V + NP-&gt;They + are + V + NP     -&gt;</a:t>
            </a:r>
            <a:r>
              <a:rPr lang="pt-BR" err="1"/>
              <a:t>They+are+flying+NP</a:t>
            </a:r>
            <a:r>
              <a:rPr lang="pt-BR"/>
              <a:t>-&gt;</a:t>
            </a:r>
            <a:r>
              <a:rPr lang="pt-BR" err="1"/>
              <a:t>They+are+flying+planes</a:t>
            </a:r>
            <a:endParaRPr lang="pt-BR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741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6368C-D1C1-41D0-B4A3-48EC93F2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NLP-SIR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4A9696-07DD-46BC-A1AA-7A5E95A7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O sistema permite que o usuário realiza operações em planilhas através da linguagem natural</a:t>
            </a:r>
          </a:p>
          <a:p>
            <a:r>
              <a:rPr lang="pt-BR">
                <a:cs typeface="Calibri"/>
              </a:rPr>
              <a:t>As operações incluem filtrar linhas ou colunas e criar tabelas</a:t>
            </a: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058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6368C-D1C1-41D0-B4A3-48EC93F2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NLP-SIR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4A9696-07DD-46BC-A1AA-7A5E95A7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Utiliza uma interface baseada em texto</a:t>
            </a:r>
          </a:p>
          <a:p>
            <a:r>
              <a:rPr lang="pt-BR">
                <a:cs typeface="Calibri"/>
              </a:rPr>
              <a:t>O sistema realiza a tarefa e devolve uma resposta ao usuário em uma caixa de alerta</a:t>
            </a: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4754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E1146-3ABD-4717-A932-4321F390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DEACON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3FE406-149E-4D92-8C48-6BF1B46C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Thompson define uma linguagem formal e uma técnica para determinar o significado de frases nessa linguagem</a:t>
            </a:r>
          </a:p>
          <a:p>
            <a:r>
              <a:rPr lang="pt-BR">
                <a:cs typeface="Calibri"/>
              </a:rPr>
              <a:t>Ele utiliza regras de interpretação  que definem ações envolvendo objetos</a:t>
            </a:r>
          </a:p>
        </p:txBody>
      </p:sp>
    </p:spTree>
    <p:extLst>
      <p:ext uri="{BB962C8B-B14F-4D97-AF65-F5344CB8AC3E}">
        <p14:creationId xmlns:p14="http://schemas.microsoft.com/office/powerpoint/2010/main" val="68380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E1146-3ABD-4717-A932-4321F390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DEACON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3FE406-149E-4D92-8C48-6BF1B46C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Para analisar uma frase, o DEACON reconhece as cadeias de caracteres que a formam</a:t>
            </a:r>
          </a:p>
          <a:p>
            <a:r>
              <a:rPr lang="pt-BR">
                <a:cs typeface="Calibri"/>
              </a:rPr>
              <a:t>Isso ocorre através de um dicionário formado pelas entradas do usuário</a:t>
            </a:r>
          </a:p>
          <a:p>
            <a:r>
              <a:rPr lang="pt-BR">
                <a:cs typeface="Calibri"/>
              </a:rPr>
              <a:t>Um termo do vocabulário pode ser uma frase ou um </a:t>
            </a:r>
            <a:r>
              <a:rPr lang="pt-BR" i="1">
                <a:cs typeface="Calibri"/>
              </a:rPr>
              <a:t>idioma*</a:t>
            </a:r>
          </a:p>
        </p:txBody>
      </p:sp>
    </p:spTree>
    <p:extLst>
      <p:ext uri="{BB962C8B-B14F-4D97-AF65-F5344CB8AC3E}">
        <p14:creationId xmlns:p14="http://schemas.microsoft.com/office/powerpoint/2010/main" val="1384165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7A31E-9966-42EE-97D4-34BD2197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DEACON 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C05BE-7FA9-4A36-808E-08970A603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 maioria dos termos do vocabulário consistem em objetos, suas características e suas inter-relações</a:t>
            </a:r>
          </a:p>
          <a:p>
            <a:r>
              <a:rPr lang="pt-BR">
                <a:cs typeface="Calibri"/>
              </a:rPr>
              <a:t>No DEACON, esses termos denotam estruturas em um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176045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87568-F75D-47A7-A98A-67E01A2B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Fontes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4889E4-1413-46F5-BAE5-8B369F766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Lindsay R. K. </a:t>
            </a:r>
            <a:r>
              <a:rPr lang="pt-BR" err="1">
                <a:ea typeface="+mn-lt"/>
                <a:cs typeface="+mn-lt"/>
              </a:rPr>
              <a:t>Inferential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memory</a:t>
            </a:r>
            <a:r>
              <a:rPr lang="pt-BR">
                <a:ea typeface="+mn-lt"/>
                <a:cs typeface="+mn-lt"/>
              </a:rPr>
              <a:t> as </a:t>
            </a:r>
            <a:r>
              <a:rPr lang="pt-BR" err="1">
                <a:ea typeface="+mn-lt"/>
                <a:cs typeface="+mn-lt"/>
              </a:rPr>
              <a:t>the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basis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of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machines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which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understand</a:t>
            </a:r>
            <a:r>
              <a:rPr lang="pt-BR">
                <a:ea typeface="+mn-lt"/>
                <a:cs typeface="+mn-lt"/>
              </a:rPr>
              <a:t> natural </a:t>
            </a:r>
            <a:r>
              <a:rPr lang="pt-BR" err="1">
                <a:ea typeface="+mn-lt"/>
                <a:cs typeface="+mn-lt"/>
              </a:rPr>
              <a:t>language</a:t>
            </a:r>
            <a:r>
              <a:rPr lang="pt-BR">
                <a:ea typeface="+mn-lt"/>
                <a:cs typeface="+mn-lt"/>
              </a:rPr>
              <a:t>. </a:t>
            </a:r>
            <a:r>
              <a:rPr lang="pt-BR" err="1">
                <a:ea typeface="+mn-lt"/>
                <a:cs typeface="+mn-lt"/>
              </a:rPr>
              <a:t>Edited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by</a:t>
            </a:r>
            <a:r>
              <a:rPr lang="pt-BR">
                <a:ea typeface="+mn-lt"/>
                <a:cs typeface="+mn-lt"/>
              </a:rPr>
              <a:t> Edward A. </a:t>
            </a:r>
            <a:r>
              <a:rPr lang="pt-BR" err="1">
                <a:ea typeface="+mn-lt"/>
                <a:cs typeface="+mn-lt"/>
              </a:rPr>
              <a:t>Feigenbaum</a:t>
            </a:r>
            <a:r>
              <a:rPr lang="pt-BR">
                <a:ea typeface="+mn-lt"/>
                <a:cs typeface="+mn-lt"/>
              </a:rPr>
              <a:t> &amp; Julian Feldman, </a:t>
            </a:r>
            <a:r>
              <a:rPr lang="pt-BR" err="1">
                <a:ea typeface="+mn-lt"/>
                <a:cs typeface="+mn-lt"/>
              </a:rPr>
              <a:t>Computers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and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Thought</a:t>
            </a:r>
            <a:r>
              <a:rPr lang="pt-BR">
                <a:ea typeface="+mn-lt"/>
                <a:cs typeface="+mn-lt"/>
              </a:rPr>
              <a:t>.</a:t>
            </a:r>
            <a:endParaRPr lang="pt-BR"/>
          </a:p>
          <a:p>
            <a:r>
              <a:rPr lang="pt-BR">
                <a:ea typeface="+mn-lt"/>
                <a:cs typeface="+mn-lt"/>
              </a:rPr>
              <a:t>Woods, William &amp; Kaplan, Ronald &amp; Webber, Bonnie. (1972). The Lunar Science Natural </a:t>
            </a:r>
            <a:r>
              <a:rPr lang="pt-BR" err="1">
                <a:ea typeface="+mn-lt"/>
                <a:cs typeface="+mn-lt"/>
              </a:rPr>
              <a:t>Language</a:t>
            </a:r>
            <a:r>
              <a:rPr lang="pt-BR">
                <a:ea typeface="+mn-lt"/>
                <a:cs typeface="+mn-lt"/>
              </a:rPr>
              <a:t> </a:t>
            </a:r>
            <a:r>
              <a:rPr lang="pt-BR" err="1">
                <a:ea typeface="+mn-lt"/>
                <a:cs typeface="+mn-lt"/>
              </a:rPr>
              <a:t>Information</a:t>
            </a:r>
            <a:r>
              <a:rPr lang="pt-BR">
                <a:ea typeface="+mn-lt"/>
                <a:cs typeface="+mn-lt"/>
              </a:rPr>
              <a:t> System: Final Report.</a:t>
            </a:r>
            <a:endParaRPr lang="en-US">
              <a:ea typeface="+mn-lt"/>
              <a:cs typeface="+mn-lt"/>
            </a:endParaRPr>
          </a:p>
          <a:p>
            <a:r>
              <a:rPr lang="pt-BR" err="1">
                <a:ea typeface="+mn-lt"/>
                <a:cs typeface="+mn-lt"/>
              </a:rPr>
              <a:t>Bozena</a:t>
            </a:r>
            <a:r>
              <a:rPr lang="pt-BR">
                <a:ea typeface="+mn-lt"/>
                <a:cs typeface="+mn-lt"/>
              </a:rPr>
              <a:t> H. Thompson &amp; </a:t>
            </a:r>
            <a:r>
              <a:rPr lang="pt-BR" err="1">
                <a:ea typeface="+mn-lt"/>
                <a:cs typeface="+mn-lt"/>
              </a:rPr>
              <a:t>Ferederic</a:t>
            </a:r>
            <a:r>
              <a:rPr lang="pt-BR">
                <a:ea typeface="+mn-lt"/>
                <a:cs typeface="+mn-lt"/>
              </a:rPr>
              <a:t> B. Thompson, </a:t>
            </a:r>
            <a:r>
              <a:rPr lang="pt-BR" err="1">
                <a:ea typeface="+mn-lt"/>
                <a:cs typeface="+mn-lt"/>
              </a:rPr>
              <a:t>Introducing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ask</a:t>
            </a:r>
            <a:r>
              <a:rPr lang="pt-BR">
                <a:ea typeface="+mn-lt"/>
                <a:cs typeface="+mn-lt"/>
              </a:rPr>
              <a:t>, a </a:t>
            </a:r>
            <a:r>
              <a:rPr lang="pt-BR" err="1">
                <a:ea typeface="+mn-lt"/>
                <a:cs typeface="+mn-lt"/>
              </a:rPr>
              <a:t>simple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knowledgeable</a:t>
            </a:r>
            <a:r>
              <a:rPr lang="pt-BR">
                <a:ea typeface="+mn-lt"/>
                <a:cs typeface="+mn-lt"/>
              </a:rPr>
              <a:t> system.</a:t>
            </a:r>
          </a:p>
        </p:txBody>
      </p:sp>
    </p:spTree>
    <p:extLst>
      <p:ext uri="{BB962C8B-B14F-4D97-AF65-F5344CB8AC3E}">
        <p14:creationId xmlns:p14="http://schemas.microsoft.com/office/powerpoint/2010/main" val="167683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3A683-B8D6-4E2C-8408-ABEE7576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SAD-SAM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287715-4877-4C8E-A561-C027575F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Para executar a analise sintática o sistema faz o processo inverso e vai substituindo os símbolos até chegar no S .</a:t>
            </a:r>
          </a:p>
          <a:p>
            <a:r>
              <a:rPr lang="pt-BR">
                <a:cs typeface="Calibri"/>
              </a:rPr>
              <a:t>Fazendo a análise da esquerda para a direita.</a:t>
            </a:r>
          </a:p>
        </p:txBody>
      </p:sp>
      <p:pic>
        <p:nvPicPr>
          <p:cNvPr id="6" name="Imagem 6" descr="Texto, Carta&#10;&#10;Descrição gerada automaticamente">
            <a:extLst>
              <a:ext uri="{FF2B5EF4-FFF2-40B4-BE49-F238E27FC236}">
                <a16:creationId xmlns:a16="http://schemas.microsoft.com/office/drawing/2014/main" id="{25D42D76-7E04-44FB-BF60-0379E40C0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126" y="2384502"/>
            <a:ext cx="245511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0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A9575-A4FD-4C0C-918C-83887C01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SAD-SAM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7E199-E0DB-48F1-B8B1-D186C1BA6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Após criar a tabela de sentença o programa tentar identificar algumas palavras.</a:t>
            </a:r>
          </a:p>
          <a:p>
            <a:r>
              <a:rPr lang="pt-BR">
                <a:cs typeface="Calibri"/>
              </a:rPr>
              <a:t>Primeiro ele cria uma lista com todos os substantivos, como sujeitos, objetos, mas também com adjetivos possessivos como Bill's.</a:t>
            </a:r>
          </a:p>
          <a:p>
            <a:r>
              <a:rPr lang="pt-BR">
                <a:cs typeface="Calibri"/>
              </a:rPr>
              <a:t>Ele agrupa os substantivos que são equivalentes e agrupa eles em uma tabela de informações.</a:t>
            </a:r>
          </a:p>
          <a:p>
            <a:r>
              <a:rPr lang="pt-BR">
                <a:ea typeface="+mn-lt"/>
                <a:cs typeface="+mn-lt"/>
              </a:rPr>
              <a:t>Em seguida o programa procura por palavras que representem relações familiares como "father," "mother," "brother," "sister," "offspring," "brother-in-law," "sister-in-law" e"married".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28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27E3C-C924-4E88-AC97-DFC4941C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SAD-SAM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5E283-BE15-4CA6-9630-BC3F798A3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379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Usando essa informações o programa cria uma árvore.</a:t>
            </a:r>
          </a:p>
          <a:p>
            <a:r>
              <a:rPr lang="pt-BR">
                <a:cs typeface="Calibri"/>
              </a:rPr>
              <a:t>O programa consegue teorizar possíveis pessoas para preencher certos vazios da árvore.</a:t>
            </a:r>
          </a:p>
          <a:p>
            <a:endParaRPr lang="pt-BR">
              <a:cs typeface="Calibri"/>
            </a:endParaRPr>
          </a:p>
        </p:txBody>
      </p:sp>
      <p:pic>
        <p:nvPicPr>
          <p:cNvPr id="4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28DF520C-8C49-42FB-A411-4C8723299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910" y="1463345"/>
            <a:ext cx="4406589" cy="48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0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A2FFB-42D0-4165-A68A-4496F589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Lunar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80020-1E5A-4941-B8BD-8E7667C7F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O sistema </a:t>
            </a:r>
            <a:r>
              <a:rPr lang="pt-BR" b="1">
                <a:ea typeface="+mn-lt"/>
                <a:cs typeface="+mn-lt"/>
              </a:rPr>
              <a:t>Lunar </a:t>
            </a:r>
            <a:r>
              <a:rPr lang="pt-BR" b="1" err="1">
                <a:ea typeface="+mn-lt"/>
                <a:cs typeface="+mn-lt"/>
              </a:rPr>
              <a:t>Sciences</a:t>
            </a:r>
            <a:r>
              <a:rPr lang="pt-BR" b="1">
                <a:ea typeface="+mn-lt"/>
                <a:cs typeface="+mn-lt"/>
              </a:rPr>
              <a:t> Natural </a:t>
            </a:r>
            <a:r>
              <a:rPr lang="pt-BR" b="1" err="1">
                <a:ea typeface="+mn-lt"/>
                <a:cs typeface="+mn-lt"/>
              </a:rPr>
              <a:t>Language</a:t>
            </a:r>
            <a:r>
              <a:rPr lang="pt-BR" b="1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Information</a:t>
            </a:r>
            <a:r>
              <a:rPr lang="pt-BR" b="1">
                <a:ea typeface="+mn-lt"/>
                <a:cs typeface="+mn-lt"/>
              </a:rPr>
              <a:t> System</a:t>
            </a:r>
            <a:r>
              <a:rPr lang="pt-BR">
                <a:ea typeface="+mn-lt"/>
                <a:cs typeface="+mn-lt"/>
              </a:rPr>
              <a:t> (</a:t>
            </a:r>
            <a:r>
              <a:rPr lang="pt-BR" err="1">
                <a:ea typeface="+mn-lt"/>
                <a:cs typeface="+mn-lt"/>
              </a:rPr>
              <a:t>lsnlis</a:t>
            </a:r>
            <a:r>
              <a:rPr lang="pt-BR">
                <a:ea typeface="+mn-lt"/>
                <a:cs typeface="+mn-lt"/>
              </a:rPr>
              <a:t>) foi criado por </a:t>
            </a:r>
            <a:r>
              <a:rPr lang="pt-BR" b="1">
                <a:ea typeface="+mn-lt"/>
                <a:cs typeface="+mn-lt"/>
              </a:rPr>
              <a:t>Bolt </a:t>
            </a:r>
            <a:r>
              <a:rPr lang="pt-BR" b="1" err="1">
                <a:ea typeface="+mn-lt"/>
                <a:cs typeface="+mn-lt"/>
              </a:rPr>
              <a:t>Beranek</a:t>
            </a:r>
            <a:r>
              <a:rPr lang="pt-BR">
                <a:ea typeface="+mn-lt"/>
                <a:cs typeface="+mn-lt"/>
              </a:rPr>
              <a:t> e </a:t>
            </a:r>
            <a:r>
              <a:rPr lang="pt-BR" b="1">
                <a:ea typeface="+mn-lt"/>
                <a:cs typeface="+mn-lt"/>
              </a:rPr>
              <a:t>Newman</a:t>
            </a:r>
            <a:r>
              <a:rPr lang="pt-BR">
                <a:ea typeface="+mn-lt"/>
                <a:cs typeface="+mn-lt"/>
              </a:rPr>
              <a:t>(1972,1973).</a:t>
            </a:r>
          </a:p>
          <a:p>
            <a:r>
              <a:rPr lang="pt-BR">
                <a:cs typeface="Calibri"/>
              </a:rPr>
              <a:t>Pioneiro na área de </a:t>
            </a:r>
            <a:r>
              <a:rPr lang="pt-BR" b="1">
                <a:ea typeface="+mn-lt"/>
                <a:cs typeface="+mn-lt"/>
              </a:rPr>
              <a:t>ILNBD</a:t>
            </a:r>
            <a:r>
              <a:rPr lang="pt-BR">
                <a:ea typeface="+mn-lt"/>
                <a:cs typeface="+mn-lt"/>
              </a:rPr>
              <a:t>.</a:t>
            </a:r>
          </a:p>
          <a:p>
            <a:r>
              <a:rPr lang="pt-BR">
                <a:ea typeface="+mn-lt"/>
                <a:cs typeface="+mn-lt"/>
              </a:rPr>
              <a:t>Respondia perguntas em inglês sobre a composição química da lua .</a:t>
            </a:r>
          </a:p>
          <a:p>
            <a:r>
              <a:rPr lang="pt-BR">
                <a:ea typeface="+mn-lt"/>
                <a:cs typeface="+mn-lt"/>
              </a:rPr>
              <a:t>Foi desenvolvido com o objetivo de </a:t>
            </a:r>
            <a:r>
              <a:rPr lang="pt-BR" b="1">
                <a:ea typeface="+mn-lt"/>
                <a:cs typeface="+mn-lt"/>
              </a:rPr>
              <a:t>facilitar o acesso às informações</a:t>
            </a:r>
            <a:r>
              <a:rPr lang="pt-BR">
                <a:ea typeface="+mn-lt"/>
                <a:cs typeface="+mn-lt"/>
              </a:rPr>
              <a:t> espalhadas em diversos artigos para os pesquisadores</a:t>
            </a:r>
          </a:p>
          <a:p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832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68AF3-A2E2-4801-9C8E-C6C1ED3B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Lunar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DBA19A-B5DF-4BB1-A4D6-91E9773F6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O sistema acumula os dados sobre a lua em um único banco de dados</a:t>
            </a:r>
          </a:p>
          <a:p>
            <a:r>
              <a:rPr lang="pt-BR">
                <a:cs typeface="Calibri"/>
              </a:rPr>
              <a:t>Permite a interação entre o banco e o usuário por linguagem humana</a:t>
            </a:r>
          </a:p>
          <a:p>
            <a:r>
              <a:rPr lang="pt-BR">
                <a:cs typeface="Calibri"/>
              </a:rPr>
              <a:t>Poder fornecer dados aos pesquisadores ou </a:t>
            </a:r>
            <a:r>
              <a:rPr lang="pt-BR" b="1">
                <a:cs typeface="Calibri"/>
              </a:rPr>
              <a:t>realizar cálculos</a:t>
            </a:r>
            <a:r>
              <a:rPr lang="pt-BR">
                <a:cs typeface="Calibri"/>
              </a:rPr>
              <a:t> com os dados</a:t>
            </a:r>
          </a:p>
        </p:txBody>
      </p:sp>
    </p:spTree>
    <p:extLst>
      <p:ext uri="{BB962C8B-B14F-4D97-AF65-F5344CB8AC3E}">
        <p14:creationId xmlns:p14="http://schemas.microsoft.com/office/powerpoint/2010/main" val="281405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D7FE2-E61B-4B9F-AA5E-F563FB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Lunar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1A084B-F09E-4AD4-92AF-59FAB5AC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 O formato semântico utilizado foi similar ao descrito por </a:t>
            </a:r>
            <a:r>
              <a:rPr lang="pt-BR" b="1">
                <a:ea typeface="+mn-lt"/>
                <a:cs typeface="+mn-lt"/>
              </a:rPr>
              <a:t>Woods</a:t>
            </a:r>
            <a:r>
              <a:rPr lang="pt-BR">
                <a:ea typeface="+mn-lt"/>
                <a:cs typeface="+mn-lt"/>
              </a:rPr>
              <a:t>(1967,1968).</a:t>
            </a:r>
          </a:p>
          <a:p>
            <a:r>
              <a:rPr lang="pt-BR">
                <a:ea typeface="+mn-lt"/>
                <a:cs typeface="+mn-lt"/>
              </a:rPr>
              <a:t>A linguagem utilizada foi a </a:t>
            </a:r>
            <a:r>
              <a:rPr lang="pt-BR" b="1">
                <a:ea typeface="+mn-lt"/>
                <a:cs typeface="+mn-lt"/>
              </a:rPr>
              <a:t>LISP</a:t>
            </a:r>
            <a:r>
              <a:rPr lang="pt-BR">
                <a:ea typeface="+mn-lt"/>
                <a:cs typeface="+mn-lt"/>
              </a:rPr>
              <a:t>.</a:t>
            </a:r>
          </a:p>
          <a:p>
            <a:endParaRPr lang="pt-BR">
              <a:cs typeface="Calibri"/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4B76C983-2BB0-4145-9BBA-736F6843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86" y="2564237"/>
            <a:ext cx="6023517" cy="34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51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Apresentação de Paradigmas de linguagem natural</vt:lpstr>
      <vt:lpstr>SAD-SAM</vt:lpstr>
      <vt:lpstr>SAD-SAM</vt:lpstr>
      <vt:lpstr>SAD-SAM</vt:lpstr>
      <vt:lpstr>SAD-SAM</vt:lpstr>
      <vt:lpstr>SAD-SAM</vt:lpstr>
      <vt:lpstr>Lunar</vt:lpstr>
      <vt:lpstr>Lunar</vt:lpstr>
      <vt:lpstr>Lunar</vt:lpstr>
      <vt:lpstr>Lunar</vt:lpstr>
      <vt:lpstr>ASK</vt:lpstr>
      <vt:lpstr>ASK</vt:lpstr>
      <vt:lpstr>ASK</vt:lpstr>
      <vt:lpstr>ASK</vt:lpstr>
      <vt:lpstr> LADDER</vt:lpstr>
      <vt:lpstr> LADDER</vt:lpstr>
      <vt:lpstr> LADDER</vt:lpstr>
      <vt:lpstr> TEAM (Transportable English database Access Medium)</vt:lpstr>
      <vt:lpstr>  TEAM (Transportable English database Access Medium) </vt:lpstr>
      <vt:lpstr>   TEAM (Transportable English database Access Medium)  </vt:lpstr>
      <vt:lpstr> BASEBALL</vt:lpstr>
      <vt:lpstr> BASEBALL</vt:lpstr>
      <vt:lpstr>Student</vt:lpstr>
      <vt:lpstr>Student</vt:lpstr>
      <vt:lpstr>Student</vt:lpstr>
      <vt:lpstr>Student</vt:lpstr>
      <vt:lpstr>Proto-Synthex 1</vt:lpstr>
      <vt:lpstr>Proto-Synthex 1</vt:lpstr>
      <vt:lpstr>NLP-SIR</vt:lpstr>
      <vt:lpstr>NLP-SIR</vt:lpstr>
      <vt:lpstr>NLP-SIR</vt:lpstr>
      <vt:lpstr>DEACON </vt:lpstr>
      <vt:lpstr>DEACON </vt:lpstr>
      <vt:lpstr>DEACON 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Guilherme Silva</cp:lastModifiedBy>
  <cp:revision>2</cp:revision>
  <dcterms:created xsi:type="dcterms:W3CDTF">2021-09-25T16:33:10Z</dcterms:created>
  <dcterms:modified xsi:type="dcterms:W3CDTF">2022-07-03T22:50:09Z</dcterms:modified>
</cp:coreProperties>
</file>