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75" r:id="rId2"/>
    <p:sldId id="276" r:id="rId3"/>
    <p:sldId id="274" r:id="rId4"/>
    <p:sldId id="277" r:id="rId5"/>
    <p:sldId id="278" r:id="rId6"/>
    <p:sldId id="279" r:id="rId7"/>
    <p:sldId id="280" r:id="rId8"/>
    <p:sldId id="281" r:id="rId9"/>
    <p:sldId id="282" r:id="rId10"/>
    <p:sldId id="288" r:id="rId11"/>
    <p:sldId id="256" r:id="rId12"/>
    <p:sldId id="257" r:id="rId13"/>
    <p:sldId id="258" r:id="rId14"/>
    <p:sldId id="259" r:id="rId15"/>
    <p:sldId id="260" r:id="rId16"/>
    <p:sldId id="261" r:id="rId17"/>
    <p:sldId id="262" r:id="rId18"/>
    <p:sldId id="263" r:id="rId19"/>
    <p:sldId id="264" r:id="rId20"/>
    <p:sldId id="271" r:id="rId21"/>
    <p:sldId id="269" r:id="rId22"/>
    <p:sldId id="270" r:id="rId23"/>
    <p:sldId id="272" r:id="rId24"/>
    <p:sldId id="265" r:id="rId25"/>
    <p:sldId id="266" r:id="rId26"/>
    <p:sldId id="267" r:id="rId27"/>
    <p:sldId id="268" r:id="rId28"/>
    <p:sldId id="283" r:id="rId29"/>
    <p:sldId id="289" r:id="rId30"/>
    <p:sldId id="290" r:id="rId31"/>
    <p:sldId id="284" r:id="rId32"/>
    <p:sldId id="285" r:id="rId33"/>
    <p:sldId id="291" r:id="rId34"/>
    <p:sldId id="286" r:id="rId35"/>
    <p:sldId id="292" r:id="rId36"/>
    <p:sldId id="293" r:id="rId37"/>
    <p:sldId id="29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B368F0-3546-462C-B057-D9289ECB7419}" v="23" dt="2021-09-28T02:18:25.723"/>
    <p1510:client id="{A33485B3-6CFB-4A1C-BC9F-EB7B6E643B6D}" v="9" dt="2021-09-28T04:13:03.874"/>
    <p1510:client id="{B8172549-E796-42E6-AE03-05E6921C12FE}" v="5245" dt="2021-09-27T11:39:41.8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a:p>
        </p:txBody>
      </p:sp>
      <p:sp>
        <p:nvSpPr>
          <p:cNvPr id="4" name="Date Placeholder 3"/>
          <p:cNvSpPr>
            <a:spLocks noGrp="1"/>
          </p:cNvSpPr>
          <p:nvPr>
            <p:ph type="dt" sz="half" idx="10"/>
          </p:nvPr>
        </p:nvSpPr>
        <p:spPr/>
        <p:txBody>
          <a:bodyPr/>
          <a:lstStyle/>
          <a:p>
            <a:fld id="{AB8B626F-5A29-42DD-8E4A-1DBE8D911BA7}" type="datetimeFigureOut">
              <a:rPr lang="pt-BR" smtClean="0"/>
              <a:t>28/09/2021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6C29033-C490-48A6-9512-8B3E9F6CF44C}" type="slidenum">
              <a:rPr lang="pt-BR" smtClean="0"/>
              <a:t>‹nº›</a:t>
            </a:fld>
            <a:endParaRPr lang="pt-BR"/>
          </a:p>
        </p:txBody>
      </p:sp>
    </p:spTree>
    <p:extLst>
      <p:ext uri="{BB962C8B-B14F-4D97-AF65-F5344CB8AC3E}">
        <p14:creationId xmlns:p14="http://schemas.microsoft.com/office/powerpoint/2010/main" val="4017151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AB8B626F-5A29-42DD-8E4A-1DBE8D911BA7}" type="datetimeFigureOut">
              <a:rPr lang="pt-BR" smtClean="0"/>
              <a:t>28/09/2021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6C29033-C490-48A6-9512-8B3E9F6CF44C}" type="slidenum">
              <a:rPr lang="pt-BR" smtClean="0"/>
              <a:t>‹nº›</a:t>
            </a:fld>
            <a:endParaRPr lang="pt-BR"/>
          </a:p>
        </p:txBody>
      </p:sp>
    </p:spTree>
    <p:extLst>
      <p:ext uri="{BB962C8B-B14F-4D97-AF65-F5344CB8AC3E}">
        <p14:creationId xmlns:p14="http://schemas.microsoft.com/office/powerpoint/2010/main" val="3738496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AB8B626F-5A29-42DD-8E4A-1DBE8D911BA7}" type="datetimeFigureOut">
              <a:rPr lang="pt-BR" smtClean="0"/>
              <a:t>28/09/2021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6C29033-C490-48A6-9512-8B3E9F6CF44C}" type="slidenum">
              <a:rPr lang="pt-BR" smtClean="0"/>
              <a:t>‹nº›</a:t>
            </a:fld>
            <a:endParaRPr lang="pt-B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832482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AB8B626F-5A29-42DD-8E4A-1DBE8D911BA7}" type="datetimeFigureOut">
              <a:rPr lang="pt-BR" smtClean="0"/>
              <a:t>28/09/2021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6C29033-C490-48A6-9512-8B3E9F6CF44C}" type="slidenum">
              <a:rPr lang="pt-BR" smtClean="0"/>
              <a:t>‹nº›</a:t>
            </a:fld>
            <a:endParaRPr lang="pt-BR"/>
          </a:p>
        </p:txBody>
      </p:sp>
    </p:spTree>
    <p:extLst>
      <p:ext uri="{BB962C8B-B14F-4D97-AF65-F5344CB8AC3E}">
        <p14:creationId xmlns:p14="http://schemas.microsoft.com/office/powerpoint/2010/main" val="796251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AB8B626F-5A29-42DD-8E4A-1DBE8D911BA7}" type="datetimeFigureOut">
              <a:rPr lang="pt-BR" smtClean="0"/>
              <a:t>28/09/2021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6C29033-C490-48A6-9512-8B3E9F6CF44C}" type="slidenum">
              <a:rPr lang="pt-BR" smtClean="0"/>
              <a:t>‹nº›</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27508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AB8B626F-5A29-42DD-8E4A-1DBE8D911BA7}" type="datetimeFigureOut">
              <a:rPr lang="pt-BR" smtClean="0"/>
              <a:t>28/09/2021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6C29033-C490-48A6-9512-8B3E9F6CF44C}" type="slidenum">
              <a:rPr lang="pt-BR" smtClean="0"/>
              <a:t>‹nº›</a:t>
            </a:fld>
            <a:endParaRPr lang="pt-BR"/>
          </a:p>
        </p:txBody>
      </p:sp>
    </p:spTree>
    <p:extLst>
      <p:ext uri="{BB962C8B-B14F-4D97-AF65-F5344CB8AC3E}">
        <p14:creationId xmlns:p14="http://schemas.microsoft.com/office/powerpoint/2010/main" val="2280566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AB8B626F-5A29-42DD-8E4A-1DBE8D911BA7}" type="datetimeFigureOut">
              <a:rPr lang="pt-BR" smtClean="0"/>
              <a:t>28/09/2021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6C29033-C490-48A6-9512-8B3E9F6CF44C}" type="slidenum">
              <a:rPr lang="pt-BR" smtClean="0"/>
              <a:t>‹nº›</a:t>
            </a:fld>
            <a:endParaRPr lang="pt-BR"/>
          </a:p>
        </p:txBody>
      </p:sp>
    </p:spTree>
    <p:extLst>
      <p:ext uri="{BB962C8B-B14F-4D97-AF65-F5344CB8AC3E}">
        <p14:creationId xmlns:p14="http://schemas.microsoft.com/office/powerpoint/2010/main" val="1560710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AB8B626F-5A29-42DD-8E4A-1DBE8D911BA7}" type="datetimeFigureOut">
              <a:rPr lang="pt-BR" smtClean="0"/>
              <a:t>28/09/2021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6C29033-C490-48A6-9512-8B3E9F6CF44C}" type="slidenum">
              <a:rPr lang="pt-BR" smtClean="0"/>
              <a:t>‹nº›</a:t>
            </a:fld>
            <a:endParaRPr lang="pt-BR"/>
          </a:p>
        </p:txBody>
      </p:sp>
    </p:spTree>
    <p:extLst>
      <p:ext uri="{BB962C8B-B14F-4D97-AF65-F5344CB8AC3E}">
        <p14:creationId xmlns:p14="http://schemas.microsoft.com/office/powerpoint/2010/main" val="1904841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AB8B626F-5A29-42DD-8E4A-1DBE8D911BA7}" type="datetimeFigureOut">
              <a:rPr lang="pt-BR" smtClean="0"/>
              <a:t>28/09/2021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6C29033-C490-48A6-9512-8B3E9F6CF44C}" type="slidenum">
              <a:rPr lang="pt-BR" smtClean="0"/>
              <a:t>‹nº›</a:t>
            </a:fld>
            <a:endParaRPr lang="pt-BR"/>
          </a:p>
        </p:txBody>
      </p:sp>
    </p:spTree>
    <p:extLst>
      <p:ext uri="{BB962C8B-B14F-4D97-AF65-F5344CB8AC3E}">
        <p14:creationId xmlns:p14="http://schemas.microsoft.com/office/powerpoint/2010/main" val="1200314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AB8B626F-5A29-42DD-8E4A-1DBE8D911BA7}" type="datetimeFigureOut">
              <a:rPr lang="pt-BR" smtClean="0"/>
              <a:t>28/09/2021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6C29033-C490-48A6-9512-8B3E9F6CF44C}" type="slidenum">
              <a:rPr lang="pt-BR" smtClean="0"/>
              <a:t>‹nº›</a:t>
            </a:fld>
            <a:endParaRPr lang="pt-BR"/>
          </a:p>
        </p:txBody>
      </p:sp>
    </p:spTree>
    <p:extLst>
      <p:ext uri="{BB962C8B-B14F-4D97-AF65-F5344CB8AC3E}">
        <p14:creationId xmlns:p14="http://schemas.microsoft.com/office/powerpoint/2010/main" val="779953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Date Placeholder 4"/>
          <p:cNvSpPr>
            <a:spLocks noGrp="1"/>
          </p:cNvSpPr>
          <p:nvPr>
            <p:ph type="dt" sz="half" idx="10"/>
          </p:nvPr>
        </p:nvSpPr>
        <p:spPr/>
        <p:txBody>
          <a:bodyPr/>
          <a:lstStyle/>
          <a:p>
            <a:fld id="{AB8B626F-5A29-42DD-8E4A-1DBE8D911BA7}" type="datetimeFigureOut">
              <a:rPr lang="pt-BR" smtClean="0"/>
              <a:t>28/09/2021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6C29033-C490-48A6-9512-8B3E9F6CF44C}" type="slidenum">
              <a:rPr lang="pt-BR" smtClean="0"/>
              <a:t>‹nº›</a:t>
            </a:fld>
            <a:endParaRPr lang="pt-BR"/>
          </a:p>
        </p:txBody>
      </p:sp>
    </p:spTree>
    <p:extLst>
      <p:ext uri="{BB962C8B-B14F-4D97-AF65-F5344CB8AC3E}">
        <p14:creationId xmlns:p14="http://schemas.microsoft.com/office/powerpoint/2010/main" val="2090211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Date Placeholder 6"/>
          <p:cNvSpPr>
            <a:spLocks noGrp="1"/>
          </p:cNvSpPr>
          <p:nvPr>
            <p:ph type="dt" sz="half" idx="10"/>
          </p:nvPr>
        </p:nvSpPr>
        <p:spPr/>
        <p:txBody>
          <a:bodyPr/>
          <a:lstStyle/>
          <a:p>
            <a:fld id="{AB8B626F-5A29-42DD-8E4A-1DBE8D911BA7}" type="datetimeFigureOut">
              <a:rPr lang="pt-BR" smtClean="0"/>
              <a:t>28/09/2021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6C29033-C490-48A6-9512-8B3E9F6CF44C}" type="slidenum">
              <a:rPr lang="pt-BR" smtClean="0"/>
              <a:t>‹nº›</a:t>
            </a:fld>
            <a:endParaRPr lang="pt-BR"/>
          </a:p>
        </p:txBody>
      </p:sp>
    </p:spTree>
    <p:extLst>
      <p:ext uri="{BB962C8B-B14F-4D97-AF65-F5344CB8AC3E}">
        <p14:creationId xmlns:p14="http://schemas.microsoft.com/office/powerpoint/2010/main" val="4257053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a:p>
        </p:txBody>
      </p:sp>
      <p:sp>
        <p:nvSpPr>
          <p:cNvPr id="3" name="Date Placeholder 2"/>
          <p:cNvSpPr>
            <a:spLocks noGrp="1"/>
          </p:cNvSpPr>
          <p:nvPr>
            <p:ph type="dt" sz="half" idx="10"/>
          </p:nvPr>
        </p:nvSpPr>
        <p:spPr/>
        <p:txBody>
          <a:bodyPr/>
          <a:lstStyle/>
          <a:p>
            <a:fld id="{AB8B626F-5A29-42DD-8E4A-1DBE8D911BA7}" type="datetimeFigureOut">
              <a:rPr lang="pt-BR" smtClean="0"/>
              <a:t>28/09/2021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6C29033-C490-48A6-9512-8B3E9F6CF44C}" type="slidenum">
              <a:rPr lang="pt-BR" smtClean="0"/>
              <a:t>‹nº›</a:t>
            </a:fld>
            <a:endParaRPr lang="pt-BR"/>
          </a:p>
        </p:txBody>
      </p:sp>
    </p:spTree>
    <p:extLst>
      <p:ext uri="{BB962C8B-B14F-4D97-AF65-F5344CB8AC3E}">
        <p14:creationId xmlns:p14="http://schemas.microsoft.com/office/powerpoint/2010/main" val="1497901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B626F-5A29-42DD-8E4A-1DBE8D911BA7}" type="datetimeFigureOut">
              <a:rPr lang="pt-BR" smtClean="0"/>
              <a:t>28/09/2021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6C29033-C490-48A6-9512-8B3E9F6CF44C}" type="slidenum">
              <a:rPr lang="pt-BR" smtClean="0"/>
              <a:t>‹nº›</a:t>
            </a:fld>
            <a:endParaRPr lang="pt-BR"/>
          </a:p>
        </p:txBody>
      </p:sp>
    </p:spTree>
    <p:extLst>
      <p:ext uri="{BB962C8B-B14F-4D97-AF65-F5344CB8AC3E}">
        <p14:creationId xmlns:p14="http://schemas.microsoft.com/office/powerpoint/2010/main" val="3186637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AB8B626F-5A29-42DD-8E4A-1DBE8D911BA7}" type="datetimeFigureOut">
              <a:rPr lang="pt-BR" smtClean="0"/>
              <a:t>28/09/2021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6C29033-C490-48A6-9512-8B3E9F6CF44C}" type="slidenum">
              <a:rPr lang="pt-BR" smtClean="0"/>
              <a:t>‹nº›</a:t>
            </a:fld>
            <a:endParaRPr lang="pt-BR"/>
          </a:p>
        </p:txBody>
      </p:sp>
    </p:spTree>
    <p:extLst>
      <p:ext uri="{BB962C8B-B14F-4D97-AF65-F5344CB8AC3E}">
        <p14:creationId xmlns:p14="http://schemas.microsoft.com/office/powerpoint/2010/main" val="1678964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AB8B626F-5A29-42DD-8E4A-1DBE8D911BA7}" type="datetimeFigureOut">
              <a:rPr lang="pt-BR" smtClean="0"/>
              <a:t>28/09/2021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6C29033-C490-48A6-9512-8B3E9F6CF44C}" type="slidenum">
              <a:rPr lang="pt-BR" smtClean="0"/>
              <a:t>‹nº›</a:t>
            </a:fld>
            <a:endParaRPr lang="pt-BR"/>
          </a:p>
        </p:txBody>
      </p:sp>
    </p:spTree>
    <p:extLst>
      <p:ext uri="{BB962C8B-B14F-4D97-AF65-F5344CB8AC3E}">
        <p14:creationId xmlns:p14="http://schemas.microsoft.com/office/powerpoint/2010/main" val="96518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B8B626F-5A29-42DD-8E4A-1DBE8D911BA7}" type="datetimeFigureOut">
              <a:rPr lang="pt-BR" smtClean="0"/>
              <a:t>28/09/2021</a:t>
            </a:fld>
            <a:endParaRPr lang="pt-B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6C29033-C490-48A6-9512-8B3E9F6CF44C}" type="slidenum">
              <a:rPr lang="pt-BR" smtClean="0"/>
              <a:t>‹nº›</a:t>
            </a:fld>
            <a:endParaRPr lang="pt-BR"/>
          </a:p>
        </p:txBody>
      </p:sp>
    </p:spTree>
    <p:extLst>
      <p:ext uri="{BB962C8B-B14F-4D97-AF65-F5344CB8AC3E}">
        <p14:creationId xmlns:p14="http://schemas.microsoft.com/office/powerpoint/2010/main" val="3992398338"/>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701673-3017-4FA1-8A33-8BCA05E56D14}"/>
              </a:ext>
            </a:extLst>
          </p:cNvPr>
          <p:cNvSpPr>
            <a:spLocks noGrp="1"/>
          </p:cNvSpPr>
          <p:nvPr>
            <p:ph type="title"/>
          </p:nvPr>
        </p:nvSpPr>
        <p:spPr/>
        <p:txBody>
          <a:bodyPr>
            <a:normAutofit fontScale="90000"/>
          </a:bodyPr>
          <a:lstStyle/>
          <a:p>
            <a:r>
              <a:rPr lang="pt-BR" dirty="0"/>
              <a:t>	</a:t>
            </a:r>
            <a:r>
              <a:rPr lang="pt-BR" sz="4000" dirty="0">
                <a:latin typeface="Times New Roman" panose="02020603050405020304" pitchFamily="18" charset="0"/>
                <a:cs typeface="Times New Roman" panose="02020603050405020304" pitchFamily="18" charset="0"/>
              </a:rPr>
              <a:t>Universidade Estadual de Londrina</a:t>
            </a:r>
            <a:br>
              <a:rPr lang="pt-BR" dirty="0"/>
            </a:br>
            <a:br>
              <a:rPr lang="pt-BR" dirty="0"/>
            </a:br>
            <a:br>
              <a:rPr lang="pt-BR" dirty="0"/>
            </a:br>
            <a:r>
              <a:rPr lang="pt-BR" dirty="0"/>
              <a:t>			</a:t>
            </a:r>
            <a:r>
              <a:rPr lang="pt-BR" sz="3100" dirty="0">
                <a:latin typeface="Times New Roman" panose="02020603050405020304" pitchFamily="18" charset="0"/>
                <a:cs typeface="Times New Roman" panose="02020603050405020304" pitchFamily="18" charset="0"/>
              </a:rPr>
              <a:t>Grupo 4 - </a:t>
            </a:r>
            <a:r>
              <a:rPr lang="pt-BR" sz="3100" dirty="0" err="1">
                <a:latin typeface="Times New Roman" panose="02020603050405020304" pitchFamily="18" charset="0"/>
                <a:cs typeface="Times New Roman" panose="02020603050405020304" pitchFamily="18" charset="0"/>
              </a:rPr>
              <a:t>Quality</a:t>
            </a:r>
            <a:r>
              <a:rPr lang="pt-BR" sz="3100" dirty="0">
                <a:latin typeface="Times New Roman" panose="02020603050405020304" pitchFamily="18" charset="0"/>
                <a:cs typeface="Times New Roman" panose="02020603050405020304" pitchFamily="18" charset="0"/>
              </a:rPr>
              <a:t> </a:t>
            </a:r>
            <a:r>
              <a:rPr lang="pt-BR" sz="3100" dirty="0" err="1">
                <a:latin typeface="Times New Roman" panose="02020603050405020304" pitchFamily="18" charset="0"/>
                <a:cs typeface="Times New Roman" panose="02020603050405020304" pitchFamily="18" charset="0"/>
              </a:rPr>
              <a:t>of</a:t>
            </a:r>
            <a:r>
              <a:rPr lang="pt-BR" sz="3100" dirty="0">
                <a:latin typeface="Times New Roman" panose="02020603050405020304" pitchFamily="18" charset="0"/>
                <a:cs typeface="Times New Roman" panose="02020603050405020304" pitchFamily="18" charset="0"/>
              </a:rPr>
              <a:t> Service (</a:t>
            </a:r>
            <a:r>
              <a:rPr lang="pt-BR" sz="3100" dirty="0" err="1">
                <a:latin typeface="Times New Roman" panose="02020603050405020304" pitchFamily="18" charset="0"/>
                <a:cs typeface="Times New Roman" panose="02020603050405020304" pitchFamily="18" charset="0"/>
              </a:rPr>
              <a:t>QoS</a:t>
            </a:r>
            <a:r>
              <a:rPr lang="pt-BR" sz="3100" dirty="0">
                <a:latin typeface="Times New Roman" panose="02020603050405020304" pitchFamily="18" charset="0"/>
                <a:cs typeface="Times New Roman" panose="02020603050405020304" pitchFamily="18" charset="0"/>
              </a:rPr>
              <a:t>)</a:t>
            </a:r>
          </a:p>
        </p:txBody>
      </p:sp>
      <p:sp>
        <p:nvSpPr>
          <p:cNvPr id="3" name="Espaço Reservado para Conteúdo 2">
            <a:extLst>
              <a:ext uri="{FF2B5EF4-FFF2-40B4-BE49-F238E27FC236}">
                <a16:creationId xmlns:a16="http://schemas.microsoft.com/office/drawing/2014/main" id="{42848F4E-601D-4044-BBAD-EE33DE044504}"/>
              </a:ext>
            </a:extLst>
          </p:cNvPr>
          <p:cNvSpPr>
            <a:spLocks noGrp="1"/>
          </p:cNvSpPr>
          <p:nvPr>
            <p:ph idx="1"/>
          </p:nvPr>
        </p:nvSpPr>
        <p:spPr/>
        <p:txBody>
          <a:bodyPr/>
          <a:lstStyle/>
          <a:p>
            <a:endParaRPr lang="pt-BR" dirty="0"/>
          </a:p>
          <a:p>
            <a:endParaRPr lang="pt-BR" dirty="0"/>
          </a:p>
          <a:p>
            <a:endParaRPr lang="pt-BR" dirty="0"/>
          </a:p>
          <a:p>
            <a:r>
              <a:rPr lang="pt-BR" dirty="0">
                <a:latin typeface="Times New Roman" panose="02020603050405020304" pitchFamily="18" charset="0"/>
                <a:cs typeface="Times New Roman" panose="02020603050405020304" pitchFamily="18" charset="0"/>
              </a:rPr>
              <a:t>Gabriel Ângelo Perez Gasparini </a:t>
            </a:r>
            <a:r>
              <a:rPr lang="pt-BR" dirty="0" err="1">
                <a:latin typeface="Times New Roman" panose="02020603050405020304" pitchFamily="18" charset="0"/>
                <a:cs typeface="Times New Roman" panose="02020603050405020304" pitchFamily="18" charset="0"/>
              </a:rPr>
              <a:t>Sabaudo</a:t>
            </a:r>
            <a:endParaRPr lang="pt-BR" dirty="0">
              <a:latin typeface="Times New Roman" panose="02020603050405020304" pitchFamily="18" charset="0"/>
              <a:cs typeface="Times New Roman" panose="02020603050405020304" pitchFamily="18" charset="0"/>
            </a:endParaRPr>
          </a:p>
          <a:p>
            <a:r>
              <a:rPr lang="pt-BR" dirty="0">
                <a:latin typeface="Times New Roman" panose="02020603050405020304" pitchFamily="18" charset="0"/>
                <a:cs typeface="Times New Roman" panose="02020603050405020304" pitchFamily="18" charset="0"/>
              </a:rPr>
              <a:t>Guilherme Henrique Gonçalves Silva</a:t>
            </a:r>
          </a:p>
        </p:txBody>
      </p:sp>
    </p:spTree>
    <p:extLst>
      <p:ext uri="{BB962C8B-B14F-4D97-AF65-F5344CB8AC3E}">
        <p14:creationId xmlns:p14="http://schemas.microsoft.com/office/powerpoint/2010/main" val="409877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439644-FD39-4C71-BADF-C86ACA82E32B}"/>
              </a:ext>
            </a:extLst>
          </p:cNvPr>
          <p:cNvSpPr>
            <a:spLocks noGrp="1"/>
          </p:cNvSpPr>
          <p:nvPr>
            <p:ph type="title"/>
          </p:nvPr>
        </p:nvSpPr>
        <p:spPr/>
        <p:txBody>
          <a:bodyPr>
            <a:normAutofit/>
          </a:bodyPr>
          <a:lstStyle/>
          <a:p>
            <a:pPr algn="ctr"/>
            <a:r>
              <a:rPr lang="pt-BR" sz="3600" b="1">
                <a:latin typeface="Times New Roman"/>
                <a:ea typeface="+mj-lt"/>
                <a:cs typeface="+mj-lt"/>
              </a:rPr>
              <a:t>Política de qualidade de serviço</a:t>
            </a:r>
            <a:endParaRPr lang="pt-BR" sz="3600" b="1">
              <a:latin typeface="Times New Roman"/>
              <a:cs typeface="Times New Roman"/>
            </a:endParaRPr>
          </a:p>
        </p:txBody>
      </p:sp>
      <p:sp>
        <p:nvSpPr>
          <p:cNvPr id="3" name="Espaço Reservado para Conteúdo 2">
            <a:extLst>
              <a:ext uri="{FF2B5EF4-FFF2-40B4-BE49-F238E27FC236}">
                <a16:creationId xmlns:a16="http://schemas.microsoft.com/office/drawing/2014/main" id="{6A359626-AA3F-4AA7-8D61-DBBC7D64724A}"/>
              </a:ext>
            </a:extLst>
          </p:cNvPr>
          <p:cNvSpPr>
            <a:spLocks noGrp="1"/>
          </p:cNvSpPr>
          <p:nvPr>
            <p:ph idx="1"/>
          </p:nvPr>
        </p:nvSpPr>
        <p:spPr/>
        <p:txBody>
          <a:bodyPr vert="horz" lIns="91440" tIns="45720" rIns="91440" bIns="45720" rtlCol="0" anchor="t">
            <a:normAutofit/>
          </a:bodyPr>
          <a:lstStyle/>
          <a:p>
            <a:pPr algn="just"/>
            <a:r>
              <a:rPr lang="pt-BR" sz="1800">
                <a:solidFill>
                  <a:schemeClr val="tx1"/>
                </a:solidFill>
                <a:latin typeface="Times New Roman"/>
                <a:ea typeface="+mn-lt"/>
                <a:cs typeface="+mn-lt"/>
              </a:rPr>
              <a:t>Temos dois princípios básicos para aplicarmos uma política de qualidade de serviço adequada em redes IP, sendo eles:</a:t>
            </a:r>
            <a:endParaRPr lang="pt-BR" sz="1800">
              <a:solidFill>
                <a:schemeClr val="tx1"/>
              </a:solidFill>
              <a:latin typeface="Times New Roman"/>
              <a:cs typeface="Calibri" panose="020F0502020204030204"/>
            </a:endParaRPr>
          </a:p>
          <a:p>
            <a:pPr marL="0" indent="0" algn="just">
              <a:buNone/>
            </a:pPr>
            <a:endParaRPr lang="pt-BR" sz="1800">
              <a:solidFill>
                <a:schemeClr val="tx1"/>
              </a:solidFill>
              <a:latin typeface="Times New Roman"/>
              <a:ea typeface="+mn-lt"/>
              <a:cs typeface="+mn-lt"/>
            </a:endParaRPr>
          </a:p>
          <a:p>
            <a:r>
              <a:rPr lang="pt-BR" sz="1800" b="1">
                <a:solidFill>
                  <a:schemeClr val="tx1"/>
                </a:solidFill>
                <a:latin typeface="Times New Roman"/>
                <a:ea typeface="+mn-lt"/>
                <a:cs typeface="+mn-lt"/>
              </a:rPr>
              <a:t>Serviços integrados</a:t>
            </a:r>
            <a:r>
              <a:rPr lang="pt-BR" sz="1800">
                <a:solidFill>
                  <a:schemeClr val="tx1"/>
                </a:solidFill>
                <a:latin typeface="Times New Roman"/>
                <a:ea typeface="+mn-lt"/>
                <a:cs typeface="+mn-lt"/>
              </a:rPr>
              <a:t> (</a:t>
            </a:r>
            <a:r>
              <a:rPr lang="pt-BR" sz="1800" i="1" err="1">
                <a:solidFill>
                  <a:schemeClr val="tx1"/>
                </a:solidFill>
                <a:latin typeface="Times New Roman"/>
                <a:ea typeface="+mn-lt"/>
                <a:cs typeface="+mn-lt"/>
              </a:rPr>
              <a:t>Intserv</a:t>
            </a:r>
            <a:r>
              <a:rPr lang="pt-BR" sz="1800">
                <a:solidFill>
                  <a:schemeClr val="tx1"/>
                </a:solidFill>
                <a:latin typeface="Times New Roman"/>
                <a:ea typeface="+mn-lt"/>
                <a:cs typeface="+mn-lt"/>
              </a:rPr>
              <a:t>);</a:t>
            </a:r>
            <a:endParaRPr lang="pt-BR" sz="1800">
              <a:solidFill>
                <a:schemeClr val="tx1"/>
              </a:solidFill>
              <a:latin typeface="Times New Roman"/>
              <a:cs typeface="Times New Roman"/>
            </a:endParaRPr>
          </a:p>
          <a:p>
            <a:pPr marL="0" indent="0">
              <a:buNone/>
            </a:pPr>
            <a:endParaRPr lang="pt-BR" sz="1800">
              <a:solidFill>
                <a:schemeClr val="tx1"/>
              </a:solidFill>
              <a:latin typeface="Times New Roman"/>
              <a:ea typeface="+mn-lt"/>
              <a:cs typeface="+mn-lt"/>
            </a:endParaRPr>
          </a:p>
          <a:p>
            <a:r>
              <a:rPr lang="pt-BR" sz="1800" b="1">
                <a:solidFill>
                  <a:schemeClr val="tx1"/>
                </a:solidFill>
                <a:latin typeface="Times New Roman"/>
                <a:ea typeface="+mn-lt"/>
                <a:cs typeface="+mn-lt"/>
              </a:rPr>
              <a:t>Serviços diferenciados</a:t>
            </a:r>
            <a:r>
              <a:rPr lang="pt-BR" sz="1800">
                <a:solidFill>
                  <a:schemeClr val="tx1"/>
                </a:solidFill>
                <a:latin typeface="Times New Roman"/>
                <a:ea typeface="+mn-lt"/>
                <a:cs typeface="+mn-lt"/>
              </a:rPr>
              <a:t> (</a:t>
            </a:r>
            <a:r>
              <a:rPr lang="pt-BR" sz="1800" i="1" err="1">
                <a:solidFill>
                  <a:schemeClr val="tx1"/>
                </a:solidFill>
                <a:latin typeface="Times New Roman"/>
                <a:ea typeface="+mn-lt"/>
                <a:cs typeface="+mn-lt"/>
              </a:rPr>
              <a:t>Diffserv</a:t>
            </a:r>
            <a:r>
              <a:rPr lang="pt-BR" sz="1800">
                <a:solidFill>
                  <a:schemeClr val="tx1"/>
                </a:solidFill>
                <a:latin typeface="Times New Roman"/>
                <a:ea typeface="+mn-lt"/>
                <a:cs typeface="+mn-lt"/>
              </a:rPr>
              <a:t>).</a:t>
            </a:r>
            <a:endParaRPr lang="pt-BR" sz="1800">
              <a:solidFill>
                <a:schemeClr val="tx1"/>
              </a:solidFill>
              <a:latin typeface="Times New Roman"/>
              <a:cs typeface="Times New Roman"/>
            </a:endParaRPr>
          </a:p>
          <a:p>
            <a:endParaRPr lang="pt-BR">
              <a:cs typeface="Calibri"/>
            </a:endParaRPr>
          </a:p>
        </p:txBody>
      </p:sp>
    </p:spTree>
    <p:extLst>
      <p:ext uri="{BB962C8B-B14F-4D97-AF65-F5344CB8AC3E}">
        <p14:creationId xmlns:p14="http://schemas.microsoft.com/office/powerpoint/2010/main" val="3661100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45695F-21D3-4B1D-932D-B89F010DFF67}"/>
              </a:ext>
            </a:extLst>
          </p:cNvPr>
          <p:cNvSpPr>
            <a:spLocks noGrp="1"/>
          </p:cNvSpPr>
          <p:nvPr>
            <p:ph type="ctrTitle"/>
          </p:nvPr>
        </p:nvSpPr>
        <p:spPr>
          <a:xfrm>
            <a:off x="1524000" y="662609"/>
            <a:ext cx="9144000" cy="1325217"/>
          </a:xfrm>
        </p:spPr>
        <p:txBody>
          <a:bodyPr>
            <a:normAutofit/>
          </a:bodyPr>
          <a:lstStyle/>
          <a:p>
            <a:pPr algn="ctr"/>
            <a:r>
              <a:rPr lang="pt-BR" sz="3600" b="1">
                <a:effectLst/>
                <a:latin typeface="Times New Roman" panose="02020603050405020304" pitchFamily="18" charset="0"/>
                <a:ea typeface="Calibri" panose="020F0502020204030204" pitchFamily="34" charset="0"/>
                <a:cs typeface="Times New Roman" panose="02020603050405020304" pitchFamily="18" charset="0"/>
              </a:rPr>
              <a:t>Serviços Integrados (</a:t>
            </a:r>
            <a:r>
              <a:rPr lang="pt-BR" sz="3600" b="1" err="1">
                <a:effectLst/>
                <a:latin typeface="Times New Roman" panose="02020603050405020304" pitchFamily="18" charset="0"/>
                <a:ea typeface="Calibri" panose="020F0502020204030204" pitchFamily="34" charset="0"/>
                <a:cs typeface="Times New Roman" panose="02020603050405020304" pitchFamily="18" charset="0"/>
              </a:rPr>
              <a:t>IntServ</a:t>
            </a:r>
            <a:r>
              <a:rPr lang="pt-BR" sz="3600" b="1">
                <a:effectLst/>
                <a:latin typeface="Times New Roman" panose="02020603050405020304" pitchFamily="18" charset="0"/>
                <a:ea typeface="Calibri" panose="020F0502020204030204" pitchFamily="34" charset="0"/>
                <a:cs typeface="Times New Roman" panose="02020603050405020304" pitchFamily="18" charset="0"/>
              </a:rPr>
              <a:t>)</a:t>
            </a:r>
            <a:br>
              <a:rPr lang="pt-BR" sz="1800">
                <a:effectLst/>
                <a:latin typeface="Calibri" panose="020F0502020204030204" pitchFamily="34" charset="0"/>
                <a:ea typeface="Calibri" panose="020F0502020204030204" pitchFamily="34" charset="0"/>
                <a:cs typeface="Times New Roman" panose="02020603050405020304" pitchFamily="18" charset="0"/>
              </a:rPr>
            </a:br>
            <a:endParaRPr lang="pt-BR" sz="4400">
              <a:latin typeface="Times New Roman" panose="02020603050405020304" pitchFamily="18" charset="0"/>
              <a:cs typeface="Times New Roman" panose="02020603050405020304" pitchFamily="18" charset="0"/>
            </a:endParaRPr>
          </a:p>
        </p:txBody>
      </p:sp>
      <p:sp>
        <p:nvSpPr>
          <p:cNvPr id="3" name="Subtítulo 2">
            <a:extLst>
              <a:ext uri="{FF2B5EF4-FFF2-40B4-BE49-F238E27FC236}">
                <a16:creationId xmlns:a16="http://schemas.microsoft.com/office/drawing/2014/main" id="{7B414464-B9C2-40B6-98C7-F631B4AE1DA7}"/>
              </a:ext>
            </a:extLst>
          </p:cNvPr>
          <p:cNvSpPr>
            <a:spLocks noGrp="1"/>
          </p:cNvSpPr>
          <p:nvPr>
            <p:ph type="subTitle" idx="1"/>
          </p:nvPr>
        </p:nvSpPr>
        <p:spPr>
          <a:xfrm>
            <a:off x="834887" y="1616765"/>
            <a:ext cx="10442713" cy="4253948"/>
          </a:xfrm>
        </p:spPr>
        <p:txBody>
          <a:bodyPr vert="horz" lIns="91440" tIns="45720" rIns="91440" bIns="45720" rtlCol="0" anchor="t">
            <a:normAutofit/>
          </a:bodyPr>
          <a:lstStyle/>
          <a:p>
            <a:pPr marL="285750" indent="-285750" algn="l">
              <a:buFont typeface="Arial" panose="020B0604020202020204" pitchFamily="34" charset="0"/>
              <a:buChar char="•"/>
            </a:pPr>
            <a:r>
              <a:rPr lang="pt-BR" sz="1800">
                <a:solidFill>
                  <a:schemeClr val="tx1"/>
                </a:solidFill>
                <a:effectLst/>
                <a:latin typeface="Times New Roman"/>
                <a:ea typeface="Calibri" panose="020F0502020204030204" pitchFamily="34" charset="0"/>
                <a:cs typeface="Times New Roman"/>
              </a:rPr>
              <a:t>A arquitetura Serviços Integrados foi desenvolvida no IETF</a:t>
            </a:r>
            <a:r>
              <a:rPr lang="pt-BR" sz="1800">
                <a:solidFill>
                  <a:schemeClr val="tx1"/>
                </a:solidFill>
                <a:latin typeface="Times New Roman"/>
                <a:ea typeface="Calibri" panose="020F0502020204030204" pitchFamily="34" charset="0"/>
                <a:cs typeface="Times New Roman"/>
              </a:rPr>
              <a:t> (</a:t>
            </a:r>
            <a:r>
              <a:rPr lang="pt-BR" sz="1800">
                <a:solidFill>
                  <a:schemeClr val="tx1"/>
                </a:solidFill>
                <a:ea typeface="+mn-lt"/>
                <a:cs typeface="+mn-lt"/>
              </a:rPr>
              <a:t>Internet </a:t>
            </a:r>
            <a:r>
              <a:rPr lang="pt-BR" sz="1800" err="1">
                <a:solidFill>
                  <a:schemeClr val="tx1"/>
                </a:solidFill>
                <a:ea typeface="+mn-lt"/>
                <a:cs typeface="+mn-lt"/>
              </a:rPr>
              <a:t>Engineering</a:t>
            </a:r>
            <a:r>
              <a:rPr lang="pt-BR" sz="1800">
                <a:solidFill>
                  <a:schemeClr val="tx1"/>
                </a:solidFill>
                <a:ea typeface="+mn-lt"/>
                <a:cs typeface="+mn-lt"/>
              </a:rPr>
              <a:t> </a:t>
            </a:r>
            <a:r>
              <a:rPr lang="pt-BR" sz="1800" err="1">
                <a:solidFill>
                  <a:schemeClr val="tx1"/>
                </a:solidFill>
                <a:ea typeface="+mn-lt"/>
                <a:cs typeface="+mn-lt"/>
              </a:rPr>
              <a:t>Task</a:t>
            </a:r>
            <a:r>
              <a:rPr lang="pt-BR" sz="1800">
                <a:solidFill>
                  <a:schemeClr val="tx1"/>
                </a:solidFill>
                <a:ea typeface="+mn-lt"/>
                <a:cs typeface="+mn-lt"/>
              </a:rPr>
              <a:t> Force</a:t>
            </a:r>
            <a:r>
              <a:rPr lang="pt-BR" sz="1800">
                <a:solidFill>
                  <a:schemeClr val="tx1"/>
                </a:solidFill>
                <a:latin typeface="Times New Roman"/>
                <a:ea typeface="Calibri" panose="020F0502020204030204" pitchFamily="34" charset="0"/>
                <a:cs typeface="Times New Roman"/>
              </a:rPr>
              <a:t>)</a:t>
            </a:r>
            <a:r>
              <a:rPr lang="pt-BR" sz="1800">
                <a:solidFill>
                  <a:schemeClr val="tx1"/>
                </a:solidFill>
                <a:effectLst/>
                <a:latin typeface="Times New Roman"/>
                <a:ea typeface="Calibri" panose="020F0502020204030204" pitchFamily="34" charset="0"/>
                <a:cs typeface="Times New Roman"/>
              </a:rPr>
              <a:t> entre os anos de 1995 -1997.</a:t>
            </a:r>
          </a:p>
          <a:p>
            <a:pPr algn="l"/>
            <a:endParaRPr lang="pt-BR" sz="180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l">
              <a:buFont typeface="Arial" panose="020B0604020202020204" pitchFamily="34" charset="0"/>
              <a:buChar char="•"/>
            </a:pPr>
            <a:r>
              <a:rPr lang="pt-BR" sz="1800">
                <a:solidFill>
                  <a:schemeClr val="tx1"/>
                </a:solidFill>
                <a:latin typeface="Times New Roman"/>
                <a:ea typeface="+mn-lt"/>
                <a:cs typeface="+mn-lt"/>
              </a:rPr>
              <a:t>Para que os fluxos possam ser tratados de forma diferenciada a arquitetura </a:t>
            </a:r>
            <a:r>
              <a:rPr lang="pt-BR" sz="1800" err="1">
                <a:solidFill>
                  <a:schemeClr val="tx1"/>
                </a:solidFill>
                <a:effectLst/>
                <a:latin typeface="Times New Roman"/>
                <a:ea typeface="Calibri" panose="020F0502020204030204" pitchFamily="34" charset="0"/>
                <a:cs typeface="Times New Roman"/>
              </a:rPr>
              <a:t>IntServ</a:t>
            </a:r>
            <a:r>
              <a:rPr lang="pt-BR" sz="1800">
                <a:solidFill>
                  <a:schemeClr val="tx1"/>
                </a:solidFill>
                <a:effectLst/>
                <a:latin typeface="Times New Roman"/>
                <a:ea typeface="Calibri" panose="020F0502020204030204" pitchFamily="34" charset="0"/>
                <a:cs typeface="Times New Roman"/>
              </a:rPr>
              <a:t> utiliza </a:t>
            </a:r>
            <a:r>
              <a:rPr lang="pt-BR" sz="1800" b="1">
                <a:solidFill>
                  <a:schemeClr val="tx1"/>
                </a:solidFill>
                <a:effectLst/>
                <a:latin typeface="Times New Roman"/>
                <a:ea typeface="Calibri" panose="020F0502020204030204" pitchFamily="34" charset="0"/>
                <a:cs typeface="Times New Roman"/>
              </a:rPr>
              <a:t>o protocolo de sinalização RSVP</a:t>
            </a:r>
            <a:r>
              <a:rPr lang="pt-BR" sz="1800" b="1">
                <a:solidFill>
                  <a:schemeClr val="tx1"/>
                </a:solidFill>
                <a:latin typeface="Times New Roman"/>
                <a:ea typeface="Calibri" panose="020F0502020204030204" pitchFamily="34" charset="0"/>
                <a:cs typeface="Times New Roman"/>
              </a:rPr>
              <a:t> </a:t>
            </a:r>
            <a:r>
              <a:rPr lang="pt-BR" sz="1800">
                <a:solidFill>
                  <a:schemeClr val="tx1"/>
                </a:solidFill>
                <a:latin typeface="Times New Roman"/>
                <a:ea typeface="Calibri" panose="020F0502020204030204" pitchFamily="34" charset="0"/>
                <a:cs typeface="Times New Roman"/>
              </a:rPr>
              <a:t>(</a:t>
            </a:r>
            <a:r>
              <a:rPr lang="pt-BR" sz="1800" err="1">
                <a:solidFill>
                  <a:schemeClr val="tx1"/>
                </a:solidFill>
                <a:ea typeface="+mn-lt"/>
                <a:cs typeface="+mn-lt"/>
              </a:rPr>
              <a:t>Resource</a:t>
            </a:r>
            <a:r>
              <a:rPr lang="pt-BR" sz="1800">
                <a:solidFill>
                  <a:schemeClr val="tx1"/>
                </a:solidFill>
                <a:ea typeface="+mn-lt"/>
                <a:cs typeface="+mn-lt"/>
              </a:rPr>
              <a:t> </a:t>
            </a:r>
            <a:r>
              <a:rPr lang="pt-BR" sz="1800" err="1">
                <a:solidFill>
                  <a:schemeClr val="tx1"/>
                </a:solidFill>
                <a:ea typeface="+mn-lt"/>
                <a:cs typeface="+mn-lt"/>
              </a:rPr>
              <a:t>ReserVation</a:t>
            </a:r>
            <a:r>
              <a:rPr lang="pt-BR" sz="1800">
                <a:solidFill>
                  <a:schemeClr val="tx1"/>
                </a:solidFill>
                <a:ea typeface="+mn-lt"/>
                <a:cs typeface="+mn-lt"/>
              </a:rPr>
              <a:t> </a:t>
            </a:r>
            <a:r>
              <a:rPr lang="pt-BR" sz="1800" err="1">
                <a:solidFill>
                  <a:schemeClr val="tx1"/>
                </a:solidFill>
                <a:ea typeface="+mn-lt"/>
                <a:cs typeface="+mn-lt"/>
              </a:rPr>
              <a:t>Protocol</a:t>
            </a:r>
            <a:r>
              <a:rPr lang="pt-BR" sz="1800">
                <a:solidFill>
                  <a:schemeClr val="tx1"/>
                </a:solidFill>
                <a:latin typeface="Times New Roman"/>
                <a:ea typeface="+mn-lt"/>
                <a:cs typeface="Times New Roman"/>
              </a:rPr>
              <a:t>),</a:t>
            </a:r>
            <a:r>
              <a:rPr lang="pt-BR" sz="1800">
                <a:solidFill>
                  <a:schemeClr val="tx1"/>
                </a:solidFill>
                <a:effectLst/>
                <a:latin typeface="Times New Roman"/>
                <a:ea typeface="Calibri" panose="020F0502020204030204" pitchFamily="34" charset="0"/>
                <a:cs typeface="Times New Roman"/>
              </a:rPr>
              <a:t> para fazer a </a:t>
            </a:r>
            <a:r>
              <a:rPr lang="pt-BR" sz="1800" b="1">
                <a:solidFill>
                  <a:schemeClr val="tx1"/>
                </a:solidFill>
                <a:effectLst/>
                <a:latin typeface="Times New Roman"/>
                <a:ea typeface="Calibri" panose="020F0502020204030204" pitchFamily="34" charset="0"/>
                <a:cs typeface="Times New Roman"/>
              </a:rPr>
              <a:t>reserva dos recursos necessários para um determinado fluxo.</a:t>
            </a:r>
          </a:p>
          <a:p>
            <a:pPr marL="285750" indent="-285750" algn="l">
              <a:buFont typeface="Arial" panose="020B0604020202020204" pitchFamily="34" charset="0"/>
              <a:buChar char="•"/>
            </a:pPr>
            <a:endParaRPr lang="pt-BR" sz="1800" b="1">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l">
              <a:buFont typeface="Arial" panose="020B0604020202020204" pitchFamily="34" charset="0"/>
              <a:buChar char="•"/>
            </a:pPr>
            <a:r>
              <a:rPr lang="pt-BR" sz="1800" b="1">
                <a:solidFill>
                  <a:schemeClr val="tx1"/>
                </a:solidFill>
                <a:latin typeface="Times New Roman"/>
                <a:ea typeface="Calibri" panose="020F0502020204030204" pitchFamily="34" charset="0"/>
                <a:cs typeface="Times New Roman"/>
              </a:rPr>
              <a:t>C</a:t>
            </a:r>
            <a:r>
              <a:rPr lang="pt-BR" sz="1800" b="1">
                <a:solidFill>
                  <a:schemeClr val="tx1"/>
                </a:solidFill>
                <a:effectLst/>
                <a:latin typeface="Times New Roman"/>
                <a:ea typeface="Calibri" panose="020F0502020204030204" pitchFamily="34" charset="0"/>
                <a:cs typeface="Times New Roman"/>
              </a:rPr>
              <a:t>ontrole de admissão </a:t>
            </a:r>
            <a:r>
              <a:rPr lang="pt-BR" sz="1800">
                <a:solidFill>
                  <a:schemeClr val="tx1"/>
                </a:solidFill>
                <a:effectLst/>
                <a:latin typeface="Times New Roman"/>
                <a:ea typeface="Calibri" panose="020F0502020204030204" pitchFamily="34" charset="0"/>
                <a:cs typeface="Times New Roman"/>
              </a:rPr>
              <a:t>para determinar quais fluxos poderão ser admitidos com a garantia solicitada</a:t>
            </a:r>
            <a:r>
              <a:rPr lang="pt-BR" sz="1800">
                <a:latin typeface="Times New Roman"/>
                <a:ea typeface="Calibri" panose="020F0502020204030204" pitchFamily="34" charset="0"/>
                <a:cs typeface="Times New Roman"/>
              </a:rPr>
              <a:t>.</a:t>
            </a:r>
          </a:p>
          <a:p>
            <a:pPr marL="285750" indent="-285750" algn="l">
              <a:buFont typeface="Arial" panose="020B0604020202020204" pitchFamily="34" charset="0"/>
              <a:buChar char="•"/>
            </a:pPr>
            <a:endParaRPr lang="pt-BR" sz="180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l">
              <a:buFont typeface="Arial" panose="020B0604020202020204" pitchFamily="34" charset="0"/>
              <a:buChar char="•"/>
            </a:pPr>
            <a:r>
              <a:rPr lang="pt-BR" sz="1800">
                <a:solidFill>
                  <a:schemeClr val="tx1"/>
                </a:solidFill>
                <a:latin typeface="Times New Roman"/>
                <a:ea typeface="Calibri" panose="020F0502020204030204" pitchFamily="34" charset="0"/>
                <a:cs typeface="Times New Roman"/>
              </a:rPr>
              <a:t>A</a:t>
            </a:r>
            <a:r>
              <a:rPr lang="pt-BR" sz="1800">
                <a:solidFill>
                  <a:schemeClr val="tx1"/>
                </a:solidFill>
                <a:effectLst/>
                <a:latin typeface="Times New Roman"/>
                <a:ea typeface="Calibri" panose="020F0502020204030204" pitchFamily="34" charset="0"/>
                <a:cs typeface="Times New Roman"/>
              </a:rPr>
              <a:t>rquitetura </a:t>
            </a:r>
            <a:r>
              <a:rPr lang="pt-BR" sz="1800" err="1">
                <a:solidFill>
                  <a:schemeClr val="tx1"/>
                </a:solidFill>
                <a:effectLst/>
                <a:latin typeface="Times New Roman"/>
                <a:ea typeface="Calibri" panose="020F0502020204030204" pitchFamily="34" charset="0"/>
                <a:cs typeface="Times New Roman"/>
              </a:rPr>
              <a:t>IntServ</a:t>
            </a:r>
            <a:r>
              <a:rPr lang="pt-BR" sz="1800">
                <a:solidFill>
                  <a:schemeClr val="tx1"/>
                </a:solidFill>
                <a:effectLst/>
                <a:latin typeface="Times New Roman"/>
                <a:ea typeface="Calibri" panose="020F0502020204030204" pitchFamily="34" charset="0"/>
                <a:cs typeface="Times New Roman"/>
              </a:rPr>
              <a:t> propõe duas novas classes: </a:t>
            </a:r>
            <a:r>
              <a:rPr lang="pt-BR" sz="1800" b="1">
                <a:solidFill>
                  <a:schemeClr val="tx1"/>
                </a:solidFill>
                <a:effectLst/>
                <a:latin typeface="Times New Roman"/>
                <a:ea typeface="Calibri" panose="020F0502020204030204" pitchFamily="34" charset="0"/>
                <a:cs typeface="Times New Roman"/>
              </a:rPr>
              <a:t>serviço garantido </a:t>
            </a:r>
            <a:r>
              <a:rPr lang="pt-BR" sz="1800">
                <a:solidFill>
                  <a:schemeClr val="tx1"/>
                </a:solidFill>
                <a:effectLst/>
                <a:latin typeface="Times New Roman"/>
                <a:ea typeface="Calibri" panose="020F0502020204030204" pitchFamily="34" charset="0"/>
                <a:cs typeface="Times New Roman"/>
              </a:rPr>
              <a:t>e </a:t>
            </a:r>
            <a:r>
              <a:rPr lang="pt-BR" sz="1800" b="1">
                <a:solidFill>
                  <a:schemeClr val="tx1"/>
                </a:solidFill>
                <a:effectLst/>
                <a:latin typeface="Times New Roman"/>
                <a:ea typeface="Calibri" panose="020F0502020204030204" pitchFamily="34" charset="0"/>
                <a:cs typeface="Times New Roman"/>
              </a:rPr>
              <a:t>serviço de carga controlada.</a:t>
            </a:r>
            <a:r>
              <a:rPr lang="pt-BR" sz="1800" b="1">
                <a:latin typeface="Times New Roman"/>
                <a:ea typeface="Calibri" panose="020F0502020204030204" pitchFamily="34" charset="0"/>
                <a:cs typeface="Times New Roman"/>
              </a:rPr>
              <a:t> </a:t>
            </a:r>
            <a:endParaRPr lang="pt-BR" sz="1800" b="1">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l">
              <a:buFont typeface="Arial" panose="020B0604020202020204" pitchFamily="34" charset="0"/>
              <a:buChar char="•"/>
            </a:pPr>
            <a:endParaRPr lang="pt-BR" sz="1800"/>
          </a:p>
        </p:txBody>
      </p:sp>
    </p:spTree>
    <p:extLst>
      <p:ext uri="{BB962C8B-B14F-4D97-AF65-F5344CB8AC3E}">
        <p14:creationId xmlns:p14="http://schemas.microsoft.com/office/powerpoint/2010/main" val="2242739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F23FFB-D0DC-4B32-8270-C47E308FDA62}"/>
              </a:ext>
            </a:extLst>
          </p:cNvPr>
          <p:cNvSpPr>
            <a:spLocks noGrp="1"/>
          </p:cNvSpPr>
          <p:nvPr>
            <p:ph type="title"/>
          </p:nvPr>
        </p:nvSpPr>
        <p:spPr/>
        <p:txBody>
          <a:bodyPr/>
          <a:lstStyle/>
          <a:p>
            <a:pPr algn="ctr"/>
            <a:r>
              <a:rPr lang="pt-BR" sz="4400" b="1">
                <a:solidFill>
                  <a:srgbClr val="000000"/>
                </a:solidFill>
                <a:effectLst/>
                <a:latin typeface="Times New Roman"/>
                <a:ea typeface="Calibri" panose="020F0502020204030204" pitchFamily="34" charset="0"/>
                <a:cs typeface="Times New Roman"/>
              </a:rPr>
              <a:t>	</a:t>
            </a:r>
            <a:r>
              <a:rPr lang="pt-BR" sz="4400" b="1">
                <a:effectLst/>
                <a:latin typeface="Times New Roman"/>
                <a:ea typeface="Calibri" panose="020F0502020204030204" pitchFamily="34" charset="0"/>
                <a:cs typeface="Times New Roman"/>
              </a:rPr>
              <a:t>Serviço Garantido</a:t>
            </a:r>
            <a:endParaRPr lang="pt-BR" b="1">
              <a:latin typeface="Times New Roman"/>
              <a:cs typeface="Times New Roman"/>
            </a:endParaRPr>
          </a:p>
        </p:txBody>
      </p:sp>
      <p:sp>
        <p:nvSpPr>
          <p:cNvPr id="3" name="Espaço Reservado para Conteúdo 2">
            <a:extLst>
              <a:ext uri="{FF2B5EF4-FFF2-40B4-BE49-F238E27FC236}">
                <a16:creationId xmlns:a16="http://schemas.microsoft.com/office/drawing/2014/main" id="{870052DC-3938-4FA3-AFEE-5D1D608F8550}"/>
              </a:ext>
            </a:extLst>
          </p:cNvPr>
          <p:cNvSpPr>
            <a:spLocks noGrp="1"/>
          </p:cNvSpPr>
          <p:nvPr>
            <p:ph idx="1"/>
          </p:nvPr>
        </p:nvSpPr>
        <p:spPr/>
        <p:txBody>
          <a:bodyPr>
            <a:normAutofit lnSpcReduction="10000"/>
          </a:bodyPr>
          <a:lstStyle/>
          <a:p>
            <a:r>
              <a:rPr lang="pt-BR" sz="1800">
                <a:solidFill>
                  <a:srgbClr val="000000"/>
                </a:solidFill>
                <a:latin typeface="Times New Roman" panose="02020603050405020304" pitchFamily="18" charset="0"/>
                <a:ea typeface="Calibri" panose="020F0502020204030204" pitchFamily="34" charset="0"/>
              </a:rPr>
              <a:t>T</a:t>
            </a:r>
            <a:r>
              <a:rPr lang="pt-BR" sz="1800">
                <a:solidFill>
                  <a:srgbClr val="000000"/>
                </a:solidFill>
                <a:effectLst/>
                <a:latin typeface="Times New Roman" panose="02020603050405020304" pitchFamily="18" charset="0"/>
                <a:ea typeface="Calibri" panose="020F0502020204030204" pitchFamily="34" charset="0"/>
              </a:rPr>
              <a:t>em como objetivo garantir que os pacotes chegarão ao destinatário com </a:t>
            </a:r>
            <a:r>
              <a:rPr lang="pt-BR" sz="1800" b="1">
                <a:solidFill>
                  <a:srgbClr val="000000"/>
                </a:solidFill>
                <a:effectLst/>
                <a:latin typeface="Times New Roman" panose="02020603050405020304" pitchFamily="18" charset="0"/>
                <a:ea typeface="Calibri" panose="020F0502020204030204" pitchFamily="34" charset="0"/>
              </a:rPr>
              <a:t>tempo de entrega garantido. </a:t>
            </a:r>
          </a:p>
          <a:p>
            <a:pPr marL="0" indent="0">
              <a:buNone/>
            </a:pPr>
            <a:endParaRPr lang="pt-BR" sz="1800" b="1">
              <a:solidFill>
                <a:srgbClr val="000000"/>
              </a:solidFill>
              <a:effectLst/>
              <a:latin typeface="Times New Roman" panose="02020603050405020304" pitchFamily="18" charset="0"/>
              <a:ea typeface="Calibri" panose="020F0502020204030204" pitchFamily="34" charset="0"/>
            </a:endParaRPr>
          </a:p>
          <a:p>
            <a:r>
              <a:rPr lang="pt-BR" sz="1800">
                <a:solidFill>
                  <a:srgbClr val="000000"/>
                </a:solidFill>
                <a:effectLst/>
                <a:latin typeface="Times New Roman" panose="02020603050405020304" pitchFamily="18" charset="0"/>
                <a:ea typeface="Calibri" panose="020F0502020204030204" pitchFamily="34" charset="0"/>
              </a:rPr>
              <a:t> Oferecem um </a:t>
            </a:r>
            <a:r>
              <a:rPr lang="pt-BR" sz="1800" b="1">
                <a:solidFill>
                  <a:srgbClr val="000000"/>
                </a:solidFill>
                <a:effectLst/>
                <a:latin typeface="Times New Roman" panose="02020603050405020304" pitchFamily="18" charset="0"/>
                <a:ea typeface="Calibri" panose="020F0502020204030204" pitchFamily="34" charset="0"/>
              </a:rPr>
              <a:t>nível assegurado de largura de faixa </a:t>
            </a:r>
            <a:r>
              <a:rPr lang="pt-BR" sz="1800">
                <a:solidFill>
                  <a:srgbClr val="000000"/>
                </a:solidFill>
                <a:effectLst/>
                <a:latin typeface="Times New Roman" panose="02020603050405020304" pitchFamily="18" charset="0"/>
                <a:ea typeface="Calibri" panose="020F0502020204030204" pitchFamily="34" charset="0"/>
              </a:rPr>
              <a:t>e uma </a:t>
            </a:r>
            <a:r>
              <a:rPr lang="pt-BR" sz="1800" b="1">
                <a:solidFill>
                  <a:srgbClr val="000000"/>
                </a:solidFill>
                <a:effectLst/>
                <a:latin typeface="Times New Roman" panose="02020603050405020304" pitchFamily="18" charset="0"/>
                <a:ea typeface="Calibri" panose="020F0502020204030204" pitchFamily="34" charset="0"/>
              </a:rPr>
              <a:t>proteção contra perda de pacotes nas filas</a:t>
            </a:r>
            <a:r>
              <a:rPr lang="pt-BR" sz="1800">
                <a:solidFill>
                  <a:srgbClr val="000000"/>
                </a:solidFill>
                <a:effectLst/>
                <a:latin typeface="Times New Roman" panose="02020603050405020304" pitchFamily="18" charset="0"/>
                <a:ea typeface="Calibri" panose="020F0502020204030204" pitchFamily="34" charset="0"/>
              </a:rPr>
              <a:t>, que obedecerem ao perfil de tráfego contratado.</a:t>
            </a:r>
          </a:p>
          <a:p>
            <a:pPr marL="0" indent="0">
              <a:buNone/>
            </a:pPr>
            <a:endParaRPr lang="pt-BR" sz="1800">
              <a:solidFill>
                <a:srgbClr val="000000"/>
              </a:solidFill>
              <a:effectLst/>
              <a:latin typeface="Times New Roman" panose="02020603050405020304" pitchFamily="18" charset="0"/>
              <a:ea typeface="Calibri" panose="020F0502020204030204" pitchFamily="34" charset="0"/>
            </a:endParaRPr>
          </a:p>
          <a:p>
            <a:r>
              <a:rPr lang="pt-BR" sz="1800">
                <a:solidFill>
                  <a:srgbClr val="000000"/>
                </a:solidFill>
                <a:effectLst/>
                <a:latin typeface="Times New Roman" panose="02020603050405020304" pitchFamily="18" charset="0"/>
                <a:ea typeface="Calibri" panose="020F0502020204030204" pitchFamily="34" charset="0"/>
              </a:rPr>
              <a:t>Este tipo de serviço é projetado para aplicações que necessitam receber garantias fixas de que os pacotes chegarão ao </a:t>
            </a:r>
            <a:r>
              <a:rPr lang="pt-BR" sz="1800" b="1">
                <a:solidFill>
                  <a:srgbClr val="000000"/>
                </a:solidFill>
                <a:effectLst/>
                <a:latin typeface="Times New Roman" panose="02020603050405020304" pitchFamily="18" charset="0"/>
                <a:ea typeface="Calibri" panose="020F0502020204030204" pitchFamily="34" charset="0"/>
              </a:rPr>
              <a:t>destino com um atraso máximo</a:t>
            </a:r>
            <a:r>
              <a:rPr lang="pt-BR" sz="1800">
                <a:solidFill>
                  <a:srgbClr val="000000"/>
                </a:solidFill>
                <a:effectLst/>
                <a:latin typeface="Times New Roman" panose="02020603050405020304" pitchFamily="18" charset="0"/>
                <a:ea typeface="Calibri" panose="020F0502020204030204" pitchFamily="34" charset="0"/>
              </a:rPr>
              <a:t> pré-determinado, </a:t>
            </a:r>
            <a:r>
              <a:rPr lang="pt-BR" sz="1800" b="1">
                <a:solidFill>
                  <a:srgbClr val="000000"/>
                </a:solidFill>
                <a:effectLst/>
                <a:latin typeface="Times New Roman" panose="02020603050405020304" pitchFamily="18" charset="0"/>
                <a:ea typeface="Calibri" panose="020F0502020204030204" pitchFamily="34" charset="0"/>
              </a:rPr>
              <a:t>como aplicações de áudio e vídeo </a:t>
            </a:r>
            <a:r>
              <a:rPr lang="pt-BR" sz="1800">
                <a:solidFill>
                  <a:srgbClr val="000000"/>
                </a:solidFill>
                <a:effectLst/>
                <a:latin typeface="Times New Roman" panose="02020603050405020304" pitchFamily="18" charset="0"/>
                <a:ea typeface="Calibri" panose="020F0502020204030204" pitchFamily="34" charset="0"/>
              </a:rPr>
              <a:t>em tempo real.</a:t>
            </a:r>
          </a:p>
          <a:p>
            <a:pPr marL="0" indent="0">
              <a:buNone/>
            </a:pPr>
            <a:endParaRPr lang="pt-BR" sz="1800">
              <a:solidFill>
                <a:srgbClr val="000000"/>
              </a:solidFill>
              <a:effectLst/>
              <a:latin typeface="Times New Roman" panose="02020603050405020304" pitchFamily="18" charset="0"/>
              <a:ea typeface="Calibri" panose="020F0502020204030204" pitchFamily="34" charset="0"/>
            </a:endParaRPr>
          </a:p>
          <a:p>
            <a:r>
              <a:rPr lang="pt-BR"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Esse serviço </a:t>
            </a:r>
            <a:r>
              <a:rPr lang="pt-BR"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não oferece garantia mínima </a:t>
            </a:r>
            <a:r>
              <a:rPr lang="pt-BR"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 variação de atraso. Ele simplesmente </a:t>
            </a:r>
            <a:r>
              <a:rPr lang="pt-BR"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garante um atraso máximo gerado pelas filas.</a:t>
            </a:r>
            <a:endParaRPr lang="pt-BR" sz="1800" b="1">
              <a:effectLst/>
              <a:latin typeface="Calibri" panose="020F0502020204030204" pitchFamily="34" charset="0"/>
              <a:ea typeface="Calibri" panose="020F0502020204030204" pitchFamily="34" charset="0"/>
              <a:cs typeface="Times New Roman" panose="02020603050405020304" pitchFamily="18" charset="0"/>
            </a:endParaRPr>
          </a:p>
          <a:p>
            <a:endParaRPr lang="pt-BR"/>
          </a:p>
        </p:txBody>
      </p:sp>
    </p:spTree>
    <p:extLst>
      <p:ext uri="{BB962C8B-B14F-4D97-AF65-F5344CB8AC3E}">
        <p14:creationId xmlns:p14="http://schemas.microsoft.com/office/powerpoint/2010/main" val="715875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73F872-3827-46D6-B39C-C0A564C98C71}"/>
              </a:ext>
            </a:extLst>
          </p:cNvPr>
          <p:cNvSpPr>
            <a:spLocks noGrp="1"/>
          </p:cNvSpPr>
          <p:nvPr>
            <p:ph type="title"/>
          </p:nvPr>
        </p:nvSpPr>
        <p:spPr/>
        <p:txBody>
          <a:bodyPr/>
          <a:lstStyle/>
          <a:p>
            <a:pPr algn="ctr"/>
            <a:r>
              <a:rPr lang="pt-BR" sz="4400" b="1">
                <a:effectLst/>
                <a:latin typeface="Times New Roman" panose="02020603050405020304" pitchFamily="18" charset="0"/>
                <a:ea typeface="Calibri" panose="020F0502020204030204" pitchFamily="34" charset="0"/>
              </a:rPr>
              <a:t>Serviço de Carga Controlada</a:t>
            </a:r>
            <a:endParaRPr lang="pt-BR" b="1"/>
          </a:p>
        </p:txBody>
      </p:sp>
      <p:sp>
        <p:nvSpPr>
          <p:cNvPr id="3" name="Espaço Reservado para Conteúdo 2">
            <a:extLst>
              <a:ext uri="{FF2B5EF4-FFF2-40B4-BE49-F238E27FC236}">
                <a16:creationId xmlns:a16="http://schemas.microsoft.com/office/drawing/2014/main" id="{63E2B2AB-D4F2-4722-BF86-3A6015D80BA1}"/>
              </a:ext>
            </a:extLst>
          </p:cNvPr>
          <p:cNvSpPr>
            <a:spLocks noGrp="1"/>
          </p:cNvSpPr>
          <p:nvPr>
            <p:ph idx="1"/>
          </p:nvPr>
        </p:nvSpPr>
        <p:spPr/>
        <p:txBody>
          <a:bodyPr vert="horz" lIns="91440" tIns="45720" rIns="91440" bIns="45720" rtlCol="0" anchor="t">
            <a:normAutofit lnSpcReduction="10000"/>
          </a:bodyPr>
          <a:lstStyle/>
          <a:p>
            <a:r>
              <a:rPr lang="pt-BR" sz="1800">
                <a:solidFill>
                  <a:schemeClr val="tx1"/>
                </a:solidFill>
                <a:latin typeface="Times New Roman"/>
                <a:ea typeface="Calibri" panose="020F0502020204030204" pitchFamily="34" charset="0"/>
                <a:cs typeface="Times New Roman"/>
              </a:rPr>
              <a:t>T</a:t>
            </a:r>
            <a:r>
              <a:rPr lang="pt-BR" sz="1800">
                <a:solidFill>
                  <a:schemeClr val="tx1"/>
                </a:solidFill>
                <a:effectLst/>
                <a:latin typeface="Times New Roman"/>
                <a:ea typeface="Calibri" panose="020F0502020204030204" pitchFamily="34" charset="0"/>
                <a:cs typeface="Times New Roman"/>
              </a:rPr>
              <a:t>em como objetivo fornecer suporte a uma faixa larga de aplicações que são </a:t>
            </a:r>
            <a:r>
              <a:rPr lang="pt-BR" sz="1800" b="1">
                <a:solidFill>
                  <a:schemeClr val="tx1"/>
                </a:solidFill>
                <a:effectLst/>
                <a:latin typeface="Times New Roman"/>
                <a:ea typeface="Calibri" panose="020F0502020204030204" pitchFamily="34" charset="0"/>
                <a:cs typeface="Times New Roman"/>
              </a:rPr>
              <a:t>extremamente sensíveis a condições de congestionamento</a:t>
            </a:r>
            <a:r>
              <a:rPr lang="pt-BR" sz="1800">
                <a:solidFill>
                  <a:schemeClr val="tx1"/>
                </a:solidFill>
                <a:effectLst/>
                <a:latin typeface="Times New Roman"/>
                <a:ea typeface="Calibri" panose="020F0502020204030204" pitchFamily="34" charset="0"/>
                <a:cs typeface="Times New Roman"/>
              </a:rPr>
              <a:t>, mas </a:t>
            </a:r>
            <a:r>
              <a:rPr lang="pt-BR" sz="1800" b="1">
                <a:solidFill>
                  <a:schemeClr val="tx1"/>
                </a:solidFill>
                <a:effectLst/>
                <a:latin typeface="Times New Roman"/>
                <a:ea typeface="Calibri" panose="020F0502020204030204" pitchFamily="34" charset="0"/>
                <a:cs typeface="Times New Roman"/>
              </a:rPr>
              <a:t>não fornecem garantias quantitativas em relação ao desempenho.</a:t>
            </a:r>
          </a:p>
          <a:p>
            <a:endParaRPr lang="pt-BR" sz="1800" b="1">
              <a:solidFill>
                <a:schemeClr val="tx1"/>
              </a:solidFill>
              <a:latin typeface="Times New Roman" panose="02020603050405020304" pitchFamily="18" charset="0"/>
              <a:cs typeface="Times New Roman"/>
            </a:endParaRPr>
          </a:p>
          <a:p>
            <a:r>
              <a:rPr lang="pt-BR" sz="1800">
                <a:solidFill>
                  <a:schemeClr val="tx1"/>
                </a:solidFill>
                <a:effectLst/>
                <a:latin typeface="Times New Roman"/>
                <a:ea typeface="Calibri" panose="020F0502020204030204" pitchFamily="34" charset="0"/>
                <a:cs typeface="Times New Roman"/>
              </a:rPr>
              <a:t>Este tipo de serviço é apropriado </a:t>
            </a:r>
            <a:r>
              <a:rPr lang="pt-BR" sz="1800" b="1">
                <a:solidFill>
                  <a:schemeClr val="tx1"/>
                </a:solidFill>
                <a:effectLst/>
                <a:latin typeface="Times New Roman"/>
                <a:ea typeface="Calibri" panose="020F0502020204030204" pitchFamily="34" charset="0"/>
                <a:cs typeface="Times New Roman"/>
              </a:rPr>
              <a:t>para aplicações em tempo real adaptativas </a:t>
            </a:r>
            <a:r>
              <a:rPr lang="pt-BR" sz="1800">
                <a:solidFill>
                  <a:schemeClr val="tx1"/>
                </a:solidFill>
                <a:effectLst/>
                <a:latin typeface="Times New Roman"/>
                <a:ea typeface="Calibri" panose="020F0502020204030204" pitchFamily="34" charset="0"/>
                <a:cs typeface="Times New Roman"/>
              </a:rPr>
              <a:t>como as que estão sendo atualmente desenvolvidas para Internet. O desempenho destas aplicações é sensivelmente degradado por condições de congestionamento.</a:t>
            </a:r>
          </a:p>
          <a:p>
            <a:pPr marL="0" indent="0">
              <a:buNone/>
            </a:pPr>
            <a:endParaRPr lang="pt-BR"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pt-BR" sz="1800">
                <a:solidFill>
                  <a:schemeClr val="tx1"/>
                </a:solidFill>
                <a:effectLst/>
                <a:latin typeface="Times New Roman"/>
                <a:ea typeface="Calibri" panose="020F0502020204030204" pitchFamily="34" charset="0"/>
                <a:cs typeface="Times New Roman"/>
              </a:rPr>
              <a:t>Tem como foco as </a:t>
            </a:r>
            <a:r>
              <a:rPr lang="pt-BR" sz="1800" b="1">
                <a:solidFill>
                  <a:schemeClr val="tx1"/>
                </a:solidFill>
                <a:effectLst/>
                <a:latin typeface="Times New Roman"/>
                <a:ea typeface="Calibri" panose="020F0502020204030204" pitchFamily="34" charset="0"/>
                <a:cs typeface="Times New Roman"/>
              </a:rPr>
              <a:t>aplicações multimídia</a:t>
            </a:r>
            <a:r>
              <a:rPr lang="pt-BR" sz="1800">
                <a:solidFill>
                  <a:schemeClr val="tx1"/>
                </a:solidFill>
                <a:effectLst/>
                <a:latin typeface="Times New Roman"/>
                <a:ea typeface="Calibri" panose="020F0502020204030204" pitchFamily="34" charset="0"/>
                <a:cs typeface="Times New Roman"/>
              </a:rPr>
              <a:t>, permitindo com que pacotes com taxas muito altas passem pelo roteador sem que haja descarte de pacotes, por outro lado, </a:t>
            </a:r>
            <a:r>
              <a:rPr lang="pt-BR" sz="1800" b="1">
                <a:solidFill>
                  <a:schemeClr val="tx1"/>
                </a:solidFill>
                <a:effectLst/>
                <a:latin typeface="Times New Roman"/>
                <a:ea typeface="Calibri" panose="020F0502020204030204" pitchFamily="34" charset="0"/>
                <a:cs typeface="Times New Roman"/>
              </a:rPr>
              <a:t>não a garantias de desempenho.</a:t>
            </a:r>
            <a:r>
              <a:rPr lang="pt-BR" sz="1800">
                <a:solidFill>
                  <a:schemeClr val="tx1"/>
                </a:solidFill>
                <a:effectLst/>
                <a:latin typeface="Times New Roman"/>
                <a:ea typeface="Calibri" panose="020F0502020204030204" pitchFamily="34" charset="0"/>
                <a:cs typeface="Times New Roman"/>
              </a:rPr>
              <a:t> Portanto a um bom funcionamento apenas quando a rede está descongestionada.</a:t>
            </a:r>
          </a:p>
          <a:p>
            <a:pPr marL="0" indent="0">
              <a:buNone/>
            </a:pPr>
            <a:endParaRPr lang="pt-BR" b="1"/>
          </a:p>
        </p:txBody>
      </p:sp>
    </p:spTree>
    <p:extLst>
      <p:ext uri="{BB962C8B-B14F-4D97-AF65-F5344CB8AC3E}">
        <p14:creationId xmlns:p14="http://schemas.microsoft.com/office/powerpoint/2010/main" val="3221919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746C5F-F6D8-4237-B136-E0FD0052A312}"/>
              </a:ext>
            </a:extLst>
          </p:cNvPr>
          <p:cNvSpPr>
            <a:spLocks noGrp="1"/>
          </p:cNvSpPr>
          <p:nvPr>
            <p:ph type="title"/>
          </p:nvPr>
        </p:nvSpPr>
        <p:spPr>
          <a:xfrm>
            <a:off x="-282132" y="267470"/>
            <a:ext cx="10515600" cy="1460500"/>
          </a:xfrm>
        </p:spPr>
        <p:txBody>
          <a:bodyPr>
            <a:noAutofit/>
          </a:bodyPr>
          <a:lstStyle/>
          <a:p>
            <a:pPr algn="ctr"/>
            <a:r>
              <a:rPr lang="pt-BR" b="1">
                <a:effectLst/>
                <a:latin typeface="Times New Roman" panose="02020603050405020304" pitchFamily="18" charset="0"/>
                <a:ea typeface="Calibri" panose="020F0502020204030204" pitchFamily="34" charset="0"/>
                <a:cs typeface="Times New Roman" panose="02020603050405020304" pitchFamily="18" charset="0"/>
              </a:rPr>
              <a:t>Controle de Admissão e Protocolo de Reserva de Recurso</a:t>
            </a:r>
            <a:br>
              <a:rPr lang="pt-BR">
                <a:effectLst/>
                <a:latin typeface="Times New Roman" panose="02020603050405020304" pitchFamily="18" charset="0"/>
                <a:ea typeface="Calibri" panose="020F0502020204030204" pitchFamily="34" charset="0"/>
                <a:cs typeface="Times New Roman" panose="02020603050405020304" pitchFamily="18" charset="0"/>
              </a:rPr>
            </a:br>
            <a:endParaRPr lang="pt-BR">
              <a:latin typeface="Times New Roman" panose="02020603050405020304" pitchFamily="18" charset="0"/>
              <a:cs typeface="Times New Roman" panose="02020603050405020304" pitchFamily="18" charset="0"/>
            </a:endParaRPr>
          </a:p>
        </p:txBody>
      </p:sp>
      <p:sp>
        <p:nvSpPr>
          <p:cNvPr id="3" name="Espaço Reservado para Conteúdo 2">
            <a:extLst>
              <a:ext uri="{FF2B5EF4-FFF2-40B4-BE49-F238E27FC236}">
                <a16:creationId xmlns:a16="http://schemas.microsoft.com/office/drawing/2014/main" id="{1F375942-5024-4A4A-9AD7-FE11899955C4}"/>
              </a:ext>
            </a:extLst>
          </p:cNvPr>
          <p:cNvSpPr>
            <a:spLocks noGrp="1"/>
          </p:cNvSpPr>
          <p:nvPr>
            <p:ph idx="1"/>
          </p:nvPr>
        </p:nvSpPr>
        <p:spPr/>
        <p:txBody>
          <a:bodyPr vert="horz" lIns="91440" tIns="45720" rIns="91440" bIns="45720" rtlCol="0" anchor="t">
            <a:normAutofit lnSpcReduction="10000"/>
          </a:bodyPr>
          <a:lstStyle/>
          <a:p>
            <a:r>
              <a:rPr lang="pt-BR" sz="1800">
                <a:solidFill>
                  <a:srgbClr val="000000"/>
                </a:solidFill>
                <a:effectLst/>
                <a:latin typeface="Times New Roman"/>
                <a:ea typeface="Calibri" panose="020F0502020204030204" pitchFamily="34" charset="0"/>
                <a:cs typeface="Times New Roman"/>
              </a:rPr>
              <a:t>Quando uma nova fonte solicitar um determinado nível de serviço para um fluxo de pacotes, o controle de admissão </a:t>
            </a:r>
            <a:r>
              <a:rPr lang="pt-BR" sz="1800" b="1">
                <a:solidFill>
                  <a:srgbClr val="000000"/>
                </a:solidFill>
                <a:effectLst/>
                <a:latin typeface="Times New Roman"/>
                <a:ea typeface="Calibri" panose="020F0502020204030204" pitchFamily="34" charset="0"/>
                <a:cs typeface="Times New Roman"/>
              </a:rPr>
              <a:t>verifica as especificações do fluxo </a:t>
            </a:r>
            <a:r>
              <a:rPr lang="pt-BR" sz="1800">
                <a:solidFill>
                  <a:srgbClr val="000000"/>
                </a:solidFill>
                <a:effectLst/>
                <a:latin typeface="Times New Roman"/>
                <a:ea typeface="Calibri" panose="020F0502020204030204" pitchFamily="34" charset="0"/>
                <a:cs typeface="Times New Roman"/>
              </a:rPr>
              <a:t>e determina se o serviço desejado pode ser atendido dada a situação atual dos recursos disponíveis. Se houver recursos disponíveis o fluxo é admitido, senão é negado.</a:t>
            </a:r>
          </a:p>
          <a:p>
            <a:pPr marL="0" indent="0">
              <a:buNone/>
            </a:pPr>
            <a:endParaRPr lang="pt-BR" sz="1800">
              <a:effectLst/>
              <a:latin typeface="Calibri" panose="020F0502020204030204" pitchFamily="34" charset="0"/>
              <a:ea typeface="Calibri" panose="020F0502020204030204" pitchFamily="34" charset="0"/>
              <a:cs typeface="Times New Roman" panose="02020603050405020304" pitchFamily="18" charset="0"/>
            </a:endParaRPr>
          </a:p>
          <a:p>
            <a:r>
              <a:rPr lang="pt-BR" sz="1800">
                <a:solidFill>
                  <a:srgbClr val="000000"/>
                </a:solidFill>
                <a:effectLst/>
                <a:latin typeface="Times New Roman"/>
                <a:ea typeface="Calibri" panose="020F0502020204030204" pitchFamily="34" charset="0"/>
                <a:cs typeface="Times New Roman"/>
              </a:rPr>
              <a:t>O RSVP (</a:t>
            </a:r>
            <a:r>
              <a:rPr lang="pt-BR" sz="1800" err="1">
                <a:solidFill>
                  <a:srgbClr val="000000"/>
                </a:solidFill>
                <a:effectLst/>
                <a:latin typeface="Times New Roman"/>
                <a:ea typeface="Calibri" panose="020F0502020204030204" pitchFamily="34" charset="0"/>
                <a:cs typeface="Times New Roman"/>
              </a:rPr>
              <a:t>Resource</a:t>
            </a:r>
            <a:r>
              <a:rPr lang="pt-BR" sz="1800">
                <a:solidFill>
                  <a:srgbClr val="000000"/>
                </a:solidFill>
                <a:effectLst/>
                <a:latin typeface="Times New Roman"/>
                <a:ea typeface="Calibri" panose="020F0502020204030204" pitchFamily="34" charset="0"/>
                <a:cs typeface="Times New Roman"/>
              </a:rPr>
              <a:t> </a:t>
            </a:r>
            <a:r>
              <a:rPr lang="pt-BR" sz="1800" err="1">
                <a:solidFill>
                  <a:srgbClr val="000000"/>
                </a:solidFill>
                <a:effectLst/>
                <a:latin typeface="Times New Roman"/>
                <a:ea typeface="Calibri" panose="020F0502020204030204" pitchFamily="34" charset="0"/>
                <a:cs typeface="Times New Roman"/>
              </a:rPr>
              <a:t>ReserVation</a:t>
            </a:r>
            <a:r>
              <a:rPr lang="pt-BR" sz="1800">
                <a:solidFill>
                  <a:srgbClr val="000000"/>
                </a:solidFill>
                <a:effectLst/>
                <a:latin typeface="Times New Roman"/>
                <a:ea typeface="Calibri" panose="020F0502020204030204" pitchFamily="34" charset="0"/>
                <a:cs typeface="Times New Roman"/>
              </a:rPr>
              <a:t> </a:t>
            </a:r>
            <a:r>
              <a:rPr lang="pt-BR" sz="1800" err="1">
                <a:solidFill>
                  <a:srgbClr val="000000"/>
                </a:solidFill>
                <a:effectLst/>
                <a:latin typeface="Times New Roman"/>
                <a:ea typeface="Calibri" panose="020F0502020204030204" pitchFamily="34" charset="0"/>
                <a:cs typeface="Times New Roman"/>
              </a:rPr>
              <a:t>Protocol</a:t>
            </a:r>
            <a:r>
              <a:rPr lang="pt-BR" sz="1800">
                <a:solidFill>
                  <a:srgbClr val="000000"/>
                </a:solidFill>
                <a:effectLst/>
                <a:latin typeface="Times New Roman"/>
                <a:ea typeface="Calibri" panose="020F0502020204030204" pitchFamily="34" charset="0"/>
                <a:cs typeface="Times New Roman"/>
              </a:rPr>
              <a:t>) é um protocolo desenvolvido para </a:t>
            </a:r>
            <a:r>
              <a:rPr lang="pt-BR" sz="1800" b="1">
                <a:solidFill>
                  <a:srgbClr val="000000"/>
                </a:solidFill>
                <a:effectLst/>
                <a:latin typeface="Times New Roman"/>
                <a:ea typeface="Calibri" panose="020F0502020204030204" pitchFamily="34" charset="0"/>
                <a:cs typeface="Times New Roman"/>
              </a:rPr>
              <a:t>realizar reserva de recursos </a:t>
            </a:r>
            <a:r>
              <a:rPr lang="pt-BR" sz="1800">
                <a:solidFill>
                  <a:srgbClr val="000000"/>
                </a:solidFill>
                <a:effectLst/>
                <a:latin typeface="Times New Roman"/>
                <a:ea typeface="Calibri" panose="020F0502020204030204" pitchFamily="34" charset="0"/>
                <a:cs typeface="Times New Roman"/>
              </a:rPr>
              <a:t>em uma rede de serviços integrados. Esse protocolo é utilizado pelos terminais para </a:t>
            </a:r>
            <a:r>
              <a:rPr lang="pt-BR" sz="1800" b="1">
                <a:solidFill>
                  <a:srgbClr val="000000"/>
                </a:solidFill>
                <a:effectLst/>
                <a:latin typeface="Times New Roman"/>
                <a:ea typeface="Calibri" panose="020F0502020204030204" pitchFamily="34" charset="0"/>
                <a:cs typeface="Times New Roman"/>
              </a:rPr>
              <a:t>solicitar à rede níveis específicos de </a:t>
            </a:r>
            <a:r>
              <a:rPr lang="pt-BR" sz="1800" b="1" err="1">
                <a:solidFill>
                  <a:srgbClr val="000000"/>
                </a:solidFill>
                <a:effectLst/>
                <a:latin typeface="Times New Roman"/>
                <a:ea typeface="Calibri" panose="020F0502020204030204" pitchFamily="34" charset="0"/>
                <a:cs typeface="Times New Roman"/>
              </a:rPr>
              <a:t>QoS</a:t>
            </a:r>
            <a:r>
              <a:rPr lang="pt-BR" sz="1800" b="1">
                <a:solidFill>
                  <a:srgbClr val="000000"/>
                </a:solidFill>
                <a:effectLst/>
                <a:latin typeface="Times New Roman"/>
                <a:ea typeface="Calibri" panose="020F0502020204030204" pitchFamily="34" charset="0"/>
                <a:cs typeface="Times New Roman"/>
              </a:rPr>
              <a:t> </a:t>
            </a:r>
            <a:r>
              <a:rPr lang="pt-BR" sz="1800">
                <a:solidFill>
                  <a:srgbClr val="000000"/>
                </a:solidFill>
                <a:effectLst/>
                <a:latin typeface="Times New Roman"/>
                <a:ea typeface="Calibri" panose="020F0502020204030204" pitchFamily="34" charset="0"/>
                <a:cs typeface="Times New Roman"/>
              </a:rPr>
              <a:t>para as aplicações.</a:t>
            </a:r>
          </a:p>
          <a:p>
            <a:pPr marL="0" indent="0">
              <a:buNone/>
            </a:pPr>
            <a:endParaRPr lang="pt-BR" sz="1800">
              <a:solidFill>
                <a:srgbClr val="000000"/>
              </a:solidFill>
              <a:latin typeface="Times New Roman"/>
              <a:ea typeface="Calibri" panose="020F0502020204030204" pitchFamily="34" charset="0"/>
              <a:cs typeface="Times New Roman"/>
            </a:endParaRPr>
          </a:p>
          <a:p>
            <a:r>
              <a:rPr lang="pt-BR" sz="1800">
                <a:solidFill>
                  <a:srgbClr val="000000"/>
                </a:solidFill>
                <a:effectLst/>
                <a:latin typeface="Times New Roman"/>
                <a:ea typeface="Calibri" panose="020F0502020204030204" pitchFamily="34" charset="0"/>
                <a:cs typeface="Times New Roman"/>
              </a:rPr>
              <a:t>O protocolo RSVP é </a:t>
            </a:r>
            <a:r>
              <a:rPr lang="pt-BR" sz="1800" b="1">
                <a:solidFill>
                  <a:srgbClr val="000000"/>
                </a:solidFill>
                <a:effectLst/>
                <a:latin typeface="Times New Roman"/>
                <a:ea typeface="Calibri" panose="020F0502020204030204" pitchFamily="34" charset="0"/>
                <a:cs typeface="Times New Roman"/>
              </a:rPr>
              <a:t>também utilizado por roteadores </a:t>
            </a:r>
            <a:r>
              <a:rPr lang="pt-BR" sz="1800">
                <a:solidFill>
                  <a:srgbClr val="000000"/>
                </a:solidFill>
                <a:effectLst/>
                <a:latin typeface="Times New Roman"/>
                <a:ea typeface="Calibri" panose="020F0502020204030204" pitchFamily="34" charset="0"/>
                <a:cs typeface="Times New Roman"/>
              </a:rPr>
              <a:t>para entregar requisições de controle da Qualidade de Serviço para todos os nós ao longo do caminho por onde os dados irão fluir, além de manter o estado da conexão para o serviço que foi requisitad</a:t>
            </a:r>
            <a:r>
              <a:rPr lang="pt-BR" sz="1800">
                <a:solidFill>
                  <a:srgbClr val="000000"/>
                </a:solidFill>
                <a:latin typeface="Times New Roman"/>
                <a:ea typeface="Calibri" panose="020F0502020204030204" pitchFamily="34" charset="0"/>
                <a:cs typeface="Times New Roman"/>
              </a:rPr>
              <a:t>o.</a:t>
            </a:r>
            <a:endParaRPr lang="pt-BR" sz="1800">
              <a:solidFill>
                <a:srgbClr val="000000"/>
              </a:solidFill>
              <a:effectLst/>
              <a:latin typeface="Times New Roman"/>
              <a:ea typeface="Calibri" panose="020F0502020204030204" pitchFamily="34" charset="0"/>
              <a:cs typeface="Times New Roman"/>
            </a:endParaRPr>
          </a:p>
        </p:txBody>
      </p:sp>
    </p:spTree>
    <p:extLst>
      <p:ext uri="{BB962C8B-B14F-4D97-AF65-F5344CB8AC3E}">
        <p14:creationId xmlns:p14="http://schemas.microsoft.com/office/powerpoint/2010/main" val="345531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52301E-1DB2-407A-A26B-66964C07950E}"/>
              </a:ext>
            </a:extLst>
          </p:cNvPr>
          <p:cNvSpPr>
            <a:spLocks noGrp="1"/>
          </p:cNvSpPr>
          <p:nvPr>
            <p:ph type="title"/>
          </p:nvPr>
        </p:nvSpPr>
        <p:spPr>
          <a:xfrm>
            <a:off x="490330" y="3953021"/>
            <a:ext cx="10863470" cy="2633642"/>
          </a:xfrm>
        </p:spPr>
        <p:txBody>
          <a:bodyPr>
            <a:normAutofit/>
          </a:bodyPr>
          <a:lstStyle/>
          <a:p>
            <a:br>
              <a:rPr lang="pt-BR" sz="1800">
                <a:latin typeface="Times New Roman"/>
                <a:ea typeface="Calibri" panose="020F0502020204030204" pitchFamily="34" charset="0"/>
                <a:cs typeface="Times New Roman"/>
              </a:rPr>
            </a:br>
            <a:r>
              <a:rPr lang="pt-BR" sz="1800">
                <a:solidFill>
                  <a:schemeClr val="tx1"/>
                </a:solidFill>
                <a:effectLst/>
                <a:latin typeface="Times New Roman"/>
                <a:ea typeface="Calibri" panose="020F0502020204030204" pitchFamily="34" charset="0"/>
                <a:cs typeface="Times New Roman"/>
              </a:rPr>
              <a:t>No processo de reserva, ilustrado na figura, o transmissor envia uma mensagem PATH para o receptor, especificando as características do tráfego. Após receber a mensagem PATH, o receptor responde com uma mensagem RESV, descrevendo os recursos necessários para este receptor. Cada roteador ao longo do caminho verifica o pedido de reserva e tenta alocar os recursos necessários. Se o pedido de reserva puder ser atendido, a mensagem RESV é passada para o próximo roteador. Senão uma mensagem de erro é enviada para o receptor que fez o pedido e o processo de sinalização é finalizado. Se a requisição for aceita por todos os roteadores, a largura de faixa e o espaço necessário em buffer são alocados para o fluxo em cada roteador envolvido.</a:t>
            </a:r>
            <a:br>
              <a:rPr lang="pt-BR"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lang="pt-BR" sz="1600">
              <a:latin typeface="Times New Roman" panose="02020603050405020304" pitchFamily="18" charset="0"/>
              <a:cs typeface="Times New Roman" panose="02020603050405020304" pitchFamily="18" charset="0"/>
            </a:endParaRPr>
          </a:p>
        </p:txBody>
      </p:sp>
      <p:pic>
        <p:nvPicPr>
          <p:cNvPr id="7" name="Espaço Reservado para Conteúdo 6" descr="Diagrama&#10;&#10;Descrição gerada automaticamente">
            <a:extLst>
              <a:ext uri="{FF2B5EF4-FFF2-40B4-BE49-F238E27FC236}">
                <a16:creationId xmlns:a16="http://schemas.microsoft.com/office/drawing/2014/main" id="{5F497919-3A5B-4B60-895C-543D86864F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5460" y="271336"/>
            <a:ext cx="9543818" cy="3889847"/>
          </a:xfrm>
        </p:spPr>
      </p:pic>
    </p:spTree>
    <p:extLst>
      <p:ext uri="{BB962C8B-B14F-4D97-AF65-F5344CB8AC3E}">
        <p14:creationId xmlns:p14="http://schemas.microsoft.com/office/powerpoint/2010/main" val="1028216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541FA8-8FD6-406D-9963-24A6DAC19BBD}"/>
              </a:ext>
            </a:extLst>
          </p:cNvPr>
          <p:cNvSpPr>
            <a:spLocks noGrp="1"/>
          </p:cNvSpPr>
          <p:nvPr>
            <p:ph type="title"/>
          </p:nvPr>
        </p:nvSpPr>
        <p:spPr/>
        <p:txBody>
          <a:bodyPr>
            <a:normAutofit/>
          </a:bodyPr>
          <a:lstStyle/>
          <a:p>
            <a:r>
              <a:rPr lang="pt-BR" b="1">
                <a:latin typeface="Times New Roman" panose="02020603050405020304" pitchFamily="18" charset="0"/>
                <a:cs typeface="Times New Roman" panose="02020603050405020304" pitchFamily="18" charset="0"/>
              </a:rPr>
              <a:t>Classificação e agendamento de pacotes</a:t>
            </a:r>
          </a:p>
        </p:txBody>
      </p:sp>
      <p:sp>
        <p:nvSpPr>
          <p:cNvPr id="3" name="Espaço Reservado para Conteúdo 2">
            <a:extLst>
              <a:ext uri="{FF2B5EF4-FFF2-40B4-BE49-F238E27FC236}">
                <a16:creationId xmlns:a16="http://schemas.microsoft.com/office/drawing/2014/main" id="{FB928E2E-392E-4AED-969D-AA1AE764A3FA}"/>
              </a:ext>
            </a:extLst>
          </p:cNvPr>
          <p:cNvSpPr>
            <a:spLocks noGrp="1"/>
          </p:cNvSpPr>
          <p:nvPr>
            <p:ph idx="1"/>
          </p:nvPr>
        </p:nvSpPr>
        <p:spPr/>
        <p:txBody>
          <a:bodyPr>
            <a:normAutofit/>
          </a:bodyPr>
          <a:lstStyle/>
          <a:p>
            <a:r>
              <a:rPr lang="pt-BR"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Após realizar a reserva de recursos para transmissão do fluxo especificado pela fonte, os roteadores devem entregar os pacotes respeitando os requisitos acordados.</a:t>
            </a:r>
          </a:p>
          <a:p>
            <a:pPr marL="0" indent="0">
              <a:buNone/>
            </a:pPr>
            <a:endParaRPr lang="pt-BR"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pt-BR"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Para que isso possa ser feito, duas tarefas importantes devem ser realizadas: a </a:t>
            </a:r>
            <a:r>
              <a:rPr lang="pt-BR"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classificação</a:t>
            </a:r>
            <a:r>
              <a:rPr lang="pt-BR"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 o </a:t>
            </a:r>
            <a:r>
              <a:rPr lang="pt-BR"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agendamento</a:t>
            </a:r>
            <a:r>
              <a:rPr lang="pt-BR"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dos pacotes. </a:t>
            </a:r>
          </a:p>
          <a:p>
            <a:pPr marL="0" indent="0">
              <a:buNone/>
            </a:pPr>
            <a:endParaRPr lang="pt-BR"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pt-BR"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classificação consiste em </a:t>
            </a:r>
            <a:r>
              <a:rPr lang="pt-BR"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associar cada pacote com os fluxos reservados. </a:t>
            </a:r>
          </a:p>
          <a:p>
            <a:pPr marL="0" indent="0">
              <a:buNone/>
            </a:pPr>
            <a:endParaRPr lang="pt-BR"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pt-BR"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 agendamento é o </a:t>
            </a:r>
            <a:r>
              <a:rPr lang="pt-BR"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processo de gerência</a:t>
            </a:r>
            <a:r>
              <a:rPr lang="pt-BR"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dos pacotes nas filas internas dos roteadores. </a:t>
            </a:r>
          </a:p>
          <a:p>
            <a:pPr marL="0" indent="0">
              <a:buNone/>
            </a:pPr>
            <a:endParaRPr lang="pt-BR"/>
          </a:p>
        </p:txBody>
      </p:sp>
    </p:spTree>
    <p:extLst>
      <p:ext uri="{BB962C8B-B14F-4D97-AF65-F5344CB8AC3E}">
        <p14:creationId xmlns:p14="http://schemas.microsoft.com/office/powerpoint/2010/main" val="4289649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73EB79-F098-4C83-958D-25A324569B3E}"/>
              </a:ext>
            </a:extLst>
          </p:cNvPr>
          <p:cNvSpPr>
            <a:spLocks noGrp="1"/>
          </p:cNvSpPr>
          <p:nvPr>
            <p:ph type="title"/>
          </p:nvPr>
        </p:nvSpPr>
        <p:spPr/>
        <p:txBody>
          <a:bodyPr>
            <a:normAutofit fontScale="90000"/>
          </a:bodyPr>
          <a:lstStyle/>
          <a:p>
            <a:pPr algn="ctr"/>
            <a:br>
              <a:rPr lang="pt-BR" b="1">
                <a:latin typeface="Times New Roman"/>
                <a:cs typeface="Times New Roman"/>
              </a:rPr>
            </a:br>
            <a:r>
              <a:rPr lang="pt-BR" b="1">
                <a:latin typeface="Times New Roman"/>
                <a:cs typeface="Times New Roman"/>
              </a:rPr>
              <a:t>Serviços Diferenciados</a:t>
            </a:r>
            <a:br>
              <a:rPr lang="pt-BR" b="1">
                <a:latin typeface="Times New Roman"/>
                <a:cs typeface="Times New Roman"/>
              </a:rPr>
            </a:br>
            <a:endParaRPr lang="pt-BR" b="1">
              <a:ea typeface="+mj-lt"/>
              <a:cs typeface="+mj-lt"/>
            </a:endParaRPr>
          </a:p>
          <a:p>
            <a:endParaRPr lang="pt-BR">
              <a:cs typeface="Calibri Light"/>
            </a:endParaRPr>
          </a:p>
        </p:txBody>
      </p:sp>
      <p:sp>
        <p:nvSpPr>
          <p:cNvPr id="3" name="Espaço Reservado para Conteúdo 2">
            <a:extLst>
              <a:ext uri="{FF2B5EF4-FFF2-40B4-BE49-F238E27FC236}">
                <a16:creationId xmlns:a16="http://schemas.microsoft.com/office/drawing/2014/main" id="{97B4AA28-DFE3-4299-9DD8-0977EDE93AB7}"/>
              </a:ext>
            </a:extLst>
          </p:cNvPr>
          <p:cNvSpPr>
            <a:spLocks noGrp="1"/>
          </p:cNvSpPr>
          <p:nvPr>
            <p:ph idx="1"/>
          </p:nvPr>
        </p:nvSpPr>
        <p:spPr/>
        <p:txBody>
          <a:bodyPr vert="horz" lIns="91440" tIns="45720" rIns="91440" bIns="45720" rtlCol="0" anchor="t">
            <a:normAutofit/>
          </a:bodyPr>
          <a:lstStyle/>
          <a:p>
            <a:r>
              <a:rPr lang="pt-BR" sz="1800">
                <a:solidFill>
                  <a:schemeClr val="tx1"/>
                </a:solidFill>
                <a:effectLst/>
                <a:latin typeface="Times New Roman"/>
                <a:ea typeface="Times New Roman" panose="02020603050405020304" pitchFamily="18" charset="0"/>
                <a:cs typeface="Times New Roman"/>
              </a:rPr>
              <a:t>A arquitetura </a:t>
            </a:r>
            <a:r>
              <a:rPr lang="pt-BR" sz="1800" err="1">
                <a:solidFill>
                  <a:schemeClr val="tx1"/>
                </a:solidFill>
                <a:effectLst/>
                <a:latin typeface="Times New Roman"/>
                <a:ea typeface="Times New Roman" panose="02020603050405020304" pitchFamily="18" charset="0"/>
                <a:cs typeface="Times New Roman"/>
              </a:rPr>
              <a:t>IntServ</a:t>
            </a:r>
            <a:r>
              <a:rPr lang="pt-BR" sz="1800">
                <a:solidFill>
                  <a:schemeClr val="tx1"/>
                </a:solidFill>
                <a:effectLst/>
                <a:latin typeface="Times New Roman"/>
                <a:ea typeface="Times New Roman" panose="02020603050405020304" pitchFamily="18" charset="0"/>
                <a:cs typeface="Times New Roman"/>
              </a:rPr>
              <a:t>/RSVP representa uma mudança fundamental no modelo original da Internet. Entretanto, </a:t>
            </a:r>
            <a:r>
              <a:rPr lang="pt-BR" sz="1800" b="1">
                <a:solidFill>
                  <a:schemeClr val="tx1"/>
                </a:solidFill>
                <a:effectLst/>
                <a:latin typeface="Times New Roman"/>
                <a:ea typeface="Times New Roman" panose="02020603050405020304" pitchFamily="18" charset="0"/>
                <a:cs typeface="Times New Roman"/>
              </a:rPr>
              <a:t>esta arquitetura é pouco escalável </a:t>
            </a:r>
            <a:r>
              <a:rPr lang="pt-BR" sz="1800">
                <a:solidFill>
                  <a:schemeClr val="tx1"/>
                </a:solidFill>
                <a:effectLst/>
                <a:latin typeface="Times New Roman"/>
                <a:ea typeface="Times New Roman" panose="02020603050405020304" pitchFamily="18" charset="0"/>
                <a:cs typeface="Times New Roman"/>
              </a:rPr>
              <a:t>porque cada roteador deve armazenar informações de estado dos fluxos individuais. A arquitetura de serviços diferenciados (</a:t>
            </a:r>
            <a:r>
              <a:rPr lang="pt-BR" sz="1800" err="1">
                <a:solidFill>
                  <a:schemeClr val="tx1"/>
                </a:solidFill>
                <a:effectLst/>
                <a:latin typeface="Times New Roman"/>
                <a:ea typeface="Times New Roman" panose="02020603050405020304" pitchFamily="18" charset="0"/>
                <a:cs typeface="Times New Roman"/>
              </a:rPr>
              <a:t>DiffServ</a:t>
            </a:r>
            <a:r>
              <a:rPr lang="pt-BR" sz="1800">
                <a:solidFill>
                  <a:schemeClr val="tx1"/>
                </a:solidFill>
                <a:effectLst/>
                <a:latin typeface="Times New Roman"/>
                <a:ea typeface="Times New Roman" panose="02020603050405020304" pitchFamily="18" charset="0"/>
                <a:cs typeface="Times New Roman"/>
              </a:rPr>
              <a:t>) </a:t>
            </a:r>
            <a:r>
              <a:rPr lang="pt-BR" sz="1800" b="1">
                <a:solidFill>
                  <a:schemeClr val="tx1"/>
                </a:solidFill>
                <a:effectLst/>
                <a:latin typeface="Times New Roman"/>
                <a:ea typeface="Times New Roman" panose="02020603050405020304" pitchFamily="18" charset="0"/>
                <a:cs typeface="Times New Roman"/>
              </a:rPr>
              <a:t>ganhou destaque </a:t>
            </a:r>
            <a:r>
              <a:rPr lang="pt-BR" sz="1800">
                <a:solidFill>
                  <a:schemeClr val="tx1"/>
                </a:solidFill>
                <a:effectLst/>
                <a:latin typeface="Times New Roman"/>
                <a:ea typeface="Times New Roman" panose="02020603050405020304" pitchFamily="18" charset="0"/>
                <a:cs typeface="Times New Roman"/>
              </a:rPr>
              <a:t>como proposta alternativa por </a:t>
            </a:r>
            <a:r>
              <a:rPr lang="pt-BR" sz="1800" b="1">
                <a:solidFill>
                  <a:schemeClr val="tx1"/>
                </a:solidFill>
                <a:effectLst/>
                <a:latin typeface="Times New Roman"/>
                <a:ea typeface="Times New Roman" panose="02020603050405020304" pitchFamily="18" charset="0"/>
                <a:cs typeface="Times New Roman"/>
              </a:rPr>
              <a:t>endereçar o problema de Qualidade de Serviços para os protocolos TCP/IP </a:t>
            </a:r>
            <a:r>
              <a:rPr lang="pt-BR" sz="1800">
                <a:solidFill>
                  <a:schemeClr val="tx1"/>
                </a:solidFill>
                <a:effectLst/>
                <a:latin typeface="Times New Roman"/>
                <a:ea typeface="Times New Roman" panose="02020603050405020304" pitchFamily="18" charset="0"/>
                <a:cs typeface="Times New Roman"/>
              </a:rPr>
              <a:t>e não apresentar esta limitação.</a:t>
            </a:r>
          </a:p>
          <a:p>
            <a:endParaRPr lang="pt-BR" u="sng"/>
          </a:p>
        </p:txBody>
      </p:sp>
    </p:spTree>
    <p:extLst>
      <p:ext uri="{BB962C8B-B14F-4D97-AF65-F5344CB8AC3E}">
        <p14:creationId xmlns:p14="http://schemas.microsoft.com/office/powerpoint/2010/main" val="542125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634FFE-76F0-4F14-9598-EC9B008D8BA4}"/>
              </a:ext>
            </a:extLst>
          </p:cNvPr>
          <p:cNvSpPr>
            <a:spLocks noGrp="1"/>
          </p:cNvSpPr>
          <p:nvPr>
            <p:ph type="title"/>
          </p:nvPr>
        </p:nvSpPr>
        <p:spPr/>
        <p:txBody>
          <a:bodyPr>
            <a:normAutofit/>
          </a:bodyPr>
          <a:lstStyle/>
          <a:p>
            <a:pPr algn="ctr"/>
            <a:r>
              <a:rPr lang="pt-BR" b="1">
                <a:effectLst/>
                <a:latin typeface="Times New Roman" panose="02020603050405020304" pitchFamily="18" charset="0"/>
                <a:ea typeface="Calibri" panose="020F0502020204030204" pitchFamily="34" charset="0"/>
                <a:cs typeface="Times New Roman" panose="02020603050405020304" pitchFamily="18" charset="0"/>
              </a:rPr>
              <a:t>Serviços Diferenciados</a:t>
            </a:r>
            <a:br>
              <a:rPr lang="pt-BR">
                <a:effectLst/>
                <a:latin typeface="Times New Roman" panose="02020603050405020304" pitchFamily="18" charset="0"/>
                <a:ea typeface="Calibri" panose="020F0502020204030204" pitchFamily="34" charset="0"/>
                <a:cs typeface="Times New Roman" panose="02020603050405020304" pitchFamily="18" charset="0"/>
              </a:rPr>
            </a:br>
            <a:endParaRPr lang="pt-BR">
              <a:latin typeface="Times New Roman" panose="02020603050405020304" pitchFamily="18" charset="0"/>
              <a:cs typeface="Times New Roman" panose="02020603050405020304" pitchFamily="18" charset="0"/>
            </a:endParaRPr>
          </a:p>
        </p:txBody>
      </p:sp>
      <p:sp>
        <p:nvSpPr>
          <p:cNvPr id="3" name="Espaço Reservado para Conteúdo 2">
            <a:extLst>
              <a:ext uri="{FF2B5EF4-FFF2-40B4-BE49-F238E27FC236}">
                <a16:creationId xmlns:a16="http://schemas.microsoft.com/office/drawing/2014/main" id="{BDFF1D0F-BBF7-4CE7-9745-E2CAF16F77ED}"/>
              </a:ext>
            </a:extLst>
          </p:cNvPr>
          <p:cNvSpPr>
            <a:spLocks noGrp="1"/>
          </p:cNvSpPr>
          <p:nvPr>
            <p:ph idx="1"/>
          </p:nvPr>
        </p:nvSpPr>
        <p:spPr/>
        <p:txBody>
          <a:bodyPr vert="horz" lIns="91440" tIns="45720" rIns="91440" bIns="45720" rtlCol="0" anchor="t">
            <a:normAutofit lnSpcReduction="10000"/>
          </a:bodyPr>
          <a:lstStyle/>
          <a:p>
            <a:r>
              <a:rPr lang="pt-BR" sz="1800">
                <a:solidFill>
                  <a:schemeClr val="tx1"/>
                </a:solidFill>
                <a:effectLst/>
                <a:latin typeface="Times New Roman"/>
                <a:ea typeface="Times New Roman" panose="02020603050405020304" pitchFamily="18" charset="0"/>
                <a:cs typeface="Times New Roman"/>
              </a:rPr>
              <a:t>A arquitetura </a:t>
            </a:r>
            <a:r>
              <a:rPr lang="pt-BR" sz="1800" err="1">
                <a:solidFill>
                  <a:schemeClr val="tx1"/>
                </a:solidFill>
                <a:effectLst/>
                <a:latin typeface="Times New Roman"/>
                <a:ea typeface="Times New Roman" panose="02020603050405020304" pitchFamily="18" charset="0"/>
                <a:cs typeface="Times New Roman"/>
              </a:rPr>
              <a:t>DiffServ</a:t>
            </a:r>
            <a:r>
              <a:rPr lang="pt-BR" sz="1800">
                <a:solidFill>
                  <a:schemeClr val="tx1"/>
                </a:solidFill>
                <a:effectLst/>
                <a:latin typeface="Times New Roman"/>
                <a:ea typeface="Times New Roman" panose="02020603050405020304" pitchFamily="18" charset="0"/>
                <a:cs typeface="Times New Roman"/>
              </a:rPr>
              <a:t> tem se apresentado como uma solução escalável que poderá fornecer </a:t>
            </a:r>
            <a:r>
              <a:rPr lang="pt-BR" sz="1800" b="1">
                <a:solidFill>
                  <a:schemeClr val="tx1"/>
                </a:solidFill>
                <a:effectLst/>
                <a:latin typeface="Times New Roman"/>
                <a:ea typeface="Times New Roman" panose="02020603050405020304" pitchFamily="18" charset="0"/>
                <a:cs typeface="Times New Roman"/>
              </a:rPr>
              <a:t>suporte ao crescimento da Internet</a:t>
            </a:r>
            <a:r>
              <a:rPr lang="pt-BR" sz="1800">
                <a:solidFill>
                  <a:schemeClr val="tx1"/>
                </a:solidFill>
                <a:effectLst/>
                <a:latin typeface="Times New Roman"/>
                <a:ea typeface="Times New Roman" panose="02020603050405020304" pitchFamily="18" charset="0"/>
                <a:cs typeface="Times New Roman"/>
              </a:rPr>
              <a:t> em relação a tráfego e a oferta de diferentes tipos de serviços.</a:t>
            </a:r>
            <a:r>
              <a:rPr lang="pt-BR" sz="1800">
                <a:solidFill>
                  <a:schemeClr val="tx1"/>
                </a:solidFill>
                <a:latin typeface="Times New Roman"/>
                <a:ea typeface="Times New Roman" panose="02020603050405020304" pitchFamily="18" charset="0"/>
                <a:cs typeface="Times New Roman"/>
              </a:rPr>
              <a:t> </a:t>
            </a:r>
            <a:endParaRPr lang="pt-BR" sz="1800">
              <a:solidFill>
                <a:schemeClr val="tx1"/>
              </a:solidFill>
              <a:effectLst/>
              <a:latin typeface="Times New Roman"/>
              <a:ea typeface="Times New Roman" panose="02020603050405020304" pitchFamily="18" charset="0"/>
              <a:cs typeface="Times New Roman"/>
            </a:endParaRPr>
          </a:p>
          <a:p>
            <a:pPr marL="0" indent="0">
              <a:buNone/>
            </a:pPr>
            <a:endParaRPr lang="pt-BR" sz="1800">
              <a:solidFill>
                <a:schemeClr val="tx1"/>
              </a:solidFill>
              <a:effectLst/>
              <a:latin typeface="Times New Roman" panose="02020603050405020304" pitchFamily="18" charset="0"/>
              <a:ea typeface="Times New Roman" panose="02020603050405020304" pitchFamily="18" charset="0"/>
              <a:cs typeface="Times New Roman"/>
            </a:endParaRPr>
          </a:p>
          <a:p>
            <a:r>
              <a:rPr lang="pt-BR" sz="1800">
                <a:solidFill>
                  <a:schemeClr val="tx1"/>
                </a:solidFill>
                <a:effectLst/>
                <a:latin typeface="Times New Roman"/>
                <a:ea typeface="Calibri" panose="020F0502020204030204" pitchFamily="34" charset="0"/>
                <a:cs typeface="Times New Roman"/>
              </a:rPr>
              <a:t>Em uma rede </a:t>
            </a:r>
            <a:r>
              <a:rPr lang="pt-BR" sz="1800" err="1">
                <a:solidFill>
                  <a:schemeClr val="tx1"/>
                </a:solidFill>
                <a:effectLst/>
                <a:latin typeface="Times New Roman"/>
                <a:ea typeface="Calibri" panose="020F0502020204030204" pitchFamily="34" charset="0"/>
                <a:cs typeface="Times New Roman"/>
              </a:rPr>
              <a:t>DiffServ</a:t>
            </a:r>
            <a:r>
              <a:rPr lang="pt-BR" sz="1800">
                <a:solidFill>
                  <a:schemeClr val="tx1"/>
                </a:solidFill>
                <a:effectLst/>
                <a:latin typeface="Times New Roman"/>
                <a:ea typeface="Calibri" panose="020F0502020204030204" pitchFamily="34" charset="0"/>
                <a:cs typeface="Times New Roman"/>
              </a:rPr>
              <a:t> os usuários e organizações interessados em receber um</a:t>
            </a:r>
            <a:r>
              <a:rPr lang="pt-BR" sz="1800">
                <a:solidFill>
                  <a:schemeClr val="tx1"/>
                </a:solidFill>
                <a:latin typeface="Times New Roman"/>
                <a:ea typeface="Calibri" panose="020F0502020204030204" pitchFamily="34" charset="0"/>
                <a:cs typeface="Times New Roman"/>
              </a:rPr>
              <a:t> </a:t>
            </a:r>
            <a:r>
              <a:rPr lang="pt-BR" sz="1800">
                <a:solidFill>
                  <a:schemeClr val="tx1"/>
                </a:solidFill>
                <a:effectLst/>
                <a:latin typeface="Times New Roman"/>
                <a:ea typeface="Calibri" panose="020F0502020204030204" pitchFamily="34" charset="0"/>
                <a:cs typeface="Times New Roman"/>
              </a:rPr>
              <a:t> </a:t>
            </a:r>
            <a:r>
              <a:rPr lang="pt-BR" sz="1800">
                <a:solidFill>
                  <a:schemeClr val="tx1"/>
                </a:solidFill>
                <a:latin typeface="Times New Roman"/>
                <a:ea typeface="Calibri" panose="020F0502020204030204" pitchFamily="34" charset="0"/>
                <a:cs typeface="Times New Roman"/>
              </a:rPr>
              <a:t>serviço melhor devem</a:t>
            </a:r>
            <a:r>
              <a:rPr lang="pt-BR" sz="1800">
                <a:solidFill>
                  <a:schemeClr val="tx1"/>
                </a:solidFill>
                <a:effectLst/>
                <a:latin typeface="Times New Roman"/>
                <a:ea typeface="Calibri" panose="020F0502020204030204" pitchFamily="34" charset="0"/>
                <a:cs typeface="Times New Roman"/>
              </a:rPr>
              <a:t> negociar um</a:t>
            </a:r>
            <a:r>
              <a:rPr lang="pt-BR" sz="1800" b="1">
                <a:solidFill>
                  <a:schemeClr val="tx1"/>
                </a:solidFill>
                <a:effectLst/>
                <a:latin typeface="Times New Roman"/>
                <a:ea typeface="Calibri" panose="020F0502020204030204" pitchFamily="34" charset="0"/>
                <a:cs typeface="Times New Roman"/>
              </a:rPr>
              <a:t> Acordo de Serviço</a:t>
            </a:r>
            <a:r>
              <a:rPr lang="pt-BR" sz="1800">
                <a:solidFill>
                  <a:schemeClr val="tx1"/>
                </a:solidFill>
                <a:effectLst/>
                <a:latin typeface="Times New Roman"/>
                <a:ea typeface="Calibri" panose="020F0502020204030204" pitchFamily="34" charset="0"/>
                <a:cs typeface="Times New Roman"/>
              </a:rPr>
              <a:t> (Service </a:t>
            </a:r>
            <a:r>
              <a:rPr lang="pt-BR" sz="1800" err="1">
                <a:solidFill>
                  <a:schemeClr val="tx1"/>
                </a:solidFill>
                <a:effectLst/>
                <a:latin typeface="Times New Roman"/>
                <a:ea typeface="Calibri" panose="020F0502020204030204" pitchFamily="34" charset="0"/>
                <a:cs typeface="Times New Roman"/>
              </a:rPr>
              <a:t>Level</a:t>
            </a:r>
            <a:r>
              <a:rPr lang="pt-BR" sz="1800">
                <a:solidFill>
                  <a:schemeClr val="tx1"/>
                </a:solidFill>
                <a:effectLst/>
                <a:latin typeface="Times New Roman"/>
                <a:ea typeface="Calibri" panose="020F0502020204030204" pitchFamily="34" charset="0"/>
                <a:cs typeface="Times New Roman"/>
              </a:rPr>
              <a:t> </a:t>
            </a:r>
            <a:r>
              <a:rPr lang="pt-BR" sz="1800" err="1">
                <a:solidFill>
                  <a:schemeClr val="tx1"/>
                </a:solidFill>
                <a:effectLst/>
                <a:latin typeface="Times New Roman"/>
                <a:ea typeface="Calibri" panose="020F0502020204030204" pitchFamily="34" charset="0"/>
                <a:cs typeface="Times New Roman"/>
              </a:rPr>
              <a:t>Agreement</a:t>
            </a:r>
            <a:r>
              <a:rPr lang="pt-BR" sz="1800">
                <a:solidFill>
                  <a:schemeClr val="tx1"/>
                </a:solidFill>
                <a:effectLst/>
                <a:latin typeface="Times New Roman"/>
                <a:ea typeface="Calibri" panose="020F0502020204030204" pitchFamily="34" charset="0"/>
                <a:cs typeface="Times New Roman"/>
              </a:rPr>
              <a:t>–SLA) com o provedor de serviço Internet. Este negocia um SLA com outros provedores de serviço Internet.</a:t>
            </a:r>
            <a:r>
              <a:rPr lang="pt-BR" sz="1800">
                <a:solidFill>
                  <a:schemeClr val="tx1"/>
                </a:solidFill>
                <a:latin typeface="Times New Roman"/>
                <a:ea typeface="Calibri" panose="020F0502020204030204" pitchFamily="34" charset="0"/>
                <a:cs typeface="Times New Roman"/>
              </a:rPr>
              <a:t> </a:t>
            </a:r>
            <a:endParaRPr lang="pt-BR" sz="1800">
              <a:solidFill>
                <a:schemeClr val="tx1"/>
              </a:solidFill>
              <a:effectLst/>
              <a:latin typeface="Times New Roman" panose="02020603050405020304" pitchFamily="18" charset="0"/>
              <a:ea typeface="Calibri" panose="020F0502020204030204" pitchFamily="34" charset="0"/>
              <a:cs typeface="Times New Roman"/>
            </a:endParaRPr>
          </a:p>
          <a:p>
            <a:pPr marL="0" indent="0">
              <a:buNone/>
            </a:pPr>
            <a:endParaRPr lang="pt-BR" sz="1800">
              <a:solidFill>
                <a:schemeClr val="tx1"/>
              </a:solidFill>
              <a:effectLst/>
              <a:latin typeface="Times New Roman" panose="02020603050405020304" pitchFamily="18" charset="0"/>
              <a:ea typeface="Calibri" panose="020F0502020204030204" pitchFamily="34" charset="0"/>
              <a:cs typeface="Times New Roman"/>
            </a:endParaRPr>
          </a:p>
          <a:p>
            <a:r>
              <a:rPr lang="pt-BR" sz="1800">
                <a:solidFill>
                  <a:schemeClr val="tx1"/>
                </a:solidFill>
                <a:effectLst/>
                <a:latin typeface="Times New Roman"/>
                <a:ea typeface="Calibri" panose="020F0502020204030204" pitchFamily="34" charset="0"/>
                <a:cs typeface="Times New Roman"/>
              </a:rPr>
              <a:t>O SLA é um </a:t>
            </a:r>
            <a:r>
              <a:rPr lang="pt-BR" sz="1800" b="1">
                <a:solidFill>
                  <a:schemeClr val="tx1"/>
                </a:solidFill>
                <a:effectLst/>
                <a:latin typeface="Times New Roman"/>
                <a:ea typeface="Calibri" panose="020F0502020204030204" pitchFamily="34" charset="0"/>
                <a:cs typeface="Times New Roman"/>
              </a:rPr>
              <a:t>contrato de serviço </a:t>
            </a:r>
            <a:r>
              <a:rPr lang="pt-BR" sz="1800">
                <a:solidFill>
                  <a:schemeClr val="tx1"/>
                </a:solidFill>
                <a:effectLst/>
                <a:latin typeface="Times New Roman"/>
                <a:ea typeface="Calibri" panose="020F0502020204030204" pitchFamily="34" charset="0"/>
                <a:cs typeface="Times New Roman"/>
              </a:rPr>
              <a:t>que </a:t>
            </a:r>
            <a:r>
              <a:rPr lang="pt-BR" sz="1800" b="1">
                <a:solidFill>
                  <a:schemeClr val="tx1"/>
                </a:solidFill>
                <a:effectLst/>
                <a:latin typeface="Times New Roman"/>
                <a:ea typeface="Calibri" panose="020F0502020204030204" pitchFamily="34" charset="0"/>
                <a:cs typeface="Times New Roman"/>
              </a:rPr>
              <a:t>especifica o nível de serviço </a:t>
            </a:r>
            <a:r>
              <a:rPr lang="pt-BR" sz="1800">
                <a:solidFill>
                  <a:schemeClr val="tx1"/>
                </a:solidFill>
                <a:effectLst/>
                <a:latin typeface="Times New Roman"/>
                <a:ea typeface="Calibri" panose="020F0502020204030204" pitchFamily="34" charset="0"/>
                <a:cs typeface="Times New Roman"/>
              </a:rPr>
              <a:t>que um cliente da rede deve receber em termos de parâmetros de </a:t>
            </a:r>
            <a:r>
              <a:rPr lang="pt-BR" sz="1800" err="1">
                <a:solidFill>
                  <a:schemeClr val="tx1"/>
                </a:solidFill>
                <a:effectLst/>
                <a:latin typeface="Times New Roman"/>
                <a:ea typeface="Calibri" panose="020F0502020204030204" pitchFamily="34" charset="0"/>
                <a:cs typeface="Times New Roman"/>
              </a:rPr>
              <a:t>QoS</a:t>
            </a:r>
            <a:r>
              <a:rPr lang="pt-BR" sz="1800">
                <a:solidFill>
                  <a:schemeClr val="tx1"/>
                </a:solidFill>
                <a:effectLst/>
                <a:latin typeface="Times New Roman"/>
                <a:ea typeface="Calibri" panose="020F0502020204030204" pitchFamily="34" charset="0"/>
                <a:cs typeface="Times New Roman"/>
              </a:rPr>
              <a:t>. Este contrato também especifica o </a:t>
            </a:r>
            <a:r>
              <a:rPr lang="pt-BR" sz="1800" b="1">
                <a:solidFill>
                  <a:schemeClr val="tx1"/>
                </a:solidFill>
                <a:effectLst/>
                <a:latin typeface="Times New Roman"/>
                <a:ea typeface="Calibri" panose="020F0502020204030204" pitchFamily="34" charset="0"/>
                <a:cs typeface="Times New Roman"/>
              </a:rPr>
              <a:t>modo de condicionamento </a:t>
            </a:r>
            <a:r>
              <a:rPr lang="pt-BR" sz="1800">
                <a:solidFill>
                  <a:schemeClr val="tx1"/>
                </a:solidFill>
                <a:effectLst/>
                <a:latin typeface="Times New Roman"/>
                <a:ea typeface="Calibri" panose="020F0502020204030204" pitchFamily="34" charset="0"/>
                <a:cs typeface="Times New Roman"/>
              </a:rPr>
              <a:t>de um tráfego quando este entra em uma rede </a:t>
            </a:r>
            <a:r>
              <a:rPr lang="pt-BR" sz="1800" err="1">
                <a:solidFill>
                  <a:schemeClr val="tx1"/>
                </a:solidFill>
                <a:effectLst/>
                <a:latin typeface="Times New Roman"/>
                <a:ea typeface="Calibri" panose="020F0502020204030204" pitchFamily="34" charset="0"/>
                <a:cs typeface="Times New Roman"/>
              </a:rPr>
              <a:t>DiffServ</a:t>
            </a:r>
            <a:r>
              <a:rPr lang="pt-BR" sz="1800">
                <a:solidFill>
                  <a:schemeClr val="tx1"/>
                </a:solidFill>
                <a:effectLst/>
                <a:latin typeface="Times New Roman"/>
                <a:ea typeface="Calibri" panose="020F0502020204030204" pitchFamily="34" charset="0"/>
                <a:cs typeface="Times New Roman"/>
              </a:rPr>
              <a:t>.</a:t>
            </a:r>
            <a:r>
              <a:rPr lang="pt-BR" sz="1800">
                <a:solidFill>
                  <a:schemeClr val="tx1"/>
                </a:solidFill>
                <a:latin typeface="Times New Roman"/>
                <a:ea typeface="Calibri" panose="020F0502020204030204" pitchFamily="34" charset="0"/>
                <a:cs typeface="Times New Roman"/>
              </a:rPr>
              <a:t> </a:t>
            </a:r>
            <a:endParaRPr lang="pt-BR" sz="1800">
              <a:solidFill>
                <a:schemeClr val="tx1"/>
              </a:solidFill>
              <a:effectLst/>
              <a:latin typeface="Calibri"/>
              <a:ea typeface="Calibri" panose="020F0502020204030204" pitchFamily="34" charset="0"/>
              <a:cs typeface="Times New Roman" panose="02020603050405020304" pitchFamily="18" charset="0"/>
            </a:endParaRPr>
          </a:p>
          <a:p>
            <a:endParaRPr lang="pt-BR"/>
          </a:p>
        </p:txBody>
      </p:sp>
    </p:spTree>
    <p:extLst>
      <p:ext uri="{BB962C8B-B14F-4D97-AF65-F5344CB8AC3E}">
        <p14:creationId xmlns:p14="http://schemas.microsoft.com/office/powerpoint/2010/main" val="1488221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58BB98-8BA5-4DD5-B40D-52984B3934CE}"/>
              </a:ext>
            </a:extLst>
          </p:cNvPr>
          <p:cNvSpPr>
            <a:spLocks noGrp="1"/>
          </p:cNvSpPr>
          <p:nvPr>
            <p:ph type="title"/>
          </p:nvPr>
        </p:nvSpPr>
        <p:spPr/>
        <p:txBody>
          <a:bodyPr>
            <a:normAutofit fontScale="90000"/>
          </a:bodyPr>
          <a:lstStyle/>
          <a:p>
            <a:pPr algn="ctr"/>
            <a:br>
              <a:rPr lang="pt-BR" b="1">
                <a:solidFill>
                  <a:srgbClr val="000000"/>
                </a:solidFill>
                <a:latin typeface="Times New Roman" panose="02020603050405020304" pitchFamily="18" charset="0"/>
                <a:ea typeface="Times New Roman" panose="02020603050405020304" pitchFamily="18" charset="0"/>
              </a:rPr>
            </a:br>
            <a:r>
              <a:rPr lang="pt-BR" b="1">
                <a:effectLst/>
                <a:latin typeface="Times New Roman" panose="02020603050405020304" pitchFamily="18" charset="0"/>
                <a:ea typeface="Times New Roman" panose="02020603050405020304" pitchFamily="18" charset="0"/>
              </a:rPr>
              <a:t>Elementos de uma arquitetura </a:t>
            </a:r>
            <a:r>
              <a:rPr lang="pt-BR" b="1" err="1">
                <a:effectLst/>
                <a:latin typeface="Times New Roman" panose="02020603050405020304" pitchFamily="18" charset="0"/>
                <a:ea typeface="Times New Roman" panose="02020603050405020304" pitchFamily="18" charset="0"/>
              </a:rPr>
              <a:t>DiffServ</a:t>
            </a:r>
            <a:br>
              <a:rPr lang="pt-BR">
                <a:effectLst/>
                <a:latin typeface="Times New Roman" panose="02020603050405020304" pitchFamily="18" charset="0"/>
                <a:ea typeface="Times New Roman" panose="02020603050405020304" pitchFamily="18" charset="0"/>
              </a:rPr>
            </a:br>
            <a:endParaRPr lang="pt-BR"/>
          </a:p>
        </p:txBody>
      </p:sp>
      <p:sp>
        <p:nvSpPr>
          <p:cNvPr id="3" name="Espaço Reservado para Conteúdo 2">
            <a:extLst>
              <a:ext uri="{FF2B5EF4-FFF2-40B4-BE49-F238E27FC236}">
                <a16:creationId xmlns:a16="http://schemas.microsoft.com/office/drawing/2014/main" id="{EDCB8EB3-1B4E-4EEA-A082-1C255359CCA2}"/>
              </a:ext>
            </a:extLst>
          </p:cNvPr>
          <p:cNvSpPr>
            <a:spLocks noGrp="1"/>
          </p:cNvSpPr>
          <p:nvPr>
            <p:ph idx="1"/>
          </p:nvPr>
        </p:nvSpPr>
        <p:spPr/>
        <p:txBody>
          <a:bodyPr vert="horz" lIns="91440" tIns="45720" rIns="91440" bIns="45720" rtlCol="0" anchor="t">
            <a:normAutofit/>
          </a:bodyPr>
          <a:lstStyle/>
          <a:p>
            <a:r>
              <a:rPr lang="pt-BR" sz="1800">
                <a:solidFill>
                  <a:schemeClr val="tx1"/>
                </a:solidFill>
                <a:effectLst/>
                <a:latin typeface="Times New Roman"/>
                <a:ea typeface="Calibri" panose="020F0502020204030204" pitchFamily="34" charset="0"/>
                <a:cs typeface="Times New Roman"/>
              </a:rPr>
              <a:t>Um domínio de Serviços Diferenciados é composto por um conjunto de roteadores contíguos</a:t>
            </a:r>
            <a:r>
              <a:rPr lang="pt-BR" sz="1800">
                <a:solidFill>
                  <a:schemeClr val="tx1"/>
                </a:solidFill>
                <a:latin typeface="Times New Roman"/>
                <a:ea typeface="Calibri" panose="020F0502020204030204" pitchFamily="34" charset="0"/>
                <a:cs typeface="Times New Roman"/>
              </a:rPr>
              <a:t> (ligados) </a:t>
            </a:r>
            <a:r>
              <a:rPr lang="pt-BR" sz="1800">
                <a:solidFill>
                  <a:schemeClr val="tx1"/>
                </a:solidFill>
                <a:effectLst/>
                <a:latin typeface="Times New Roman"/>
                <a:ea typeface="Calibri" panose="020F0502020204030204" pitchFamily="34" charset="0"/>
                <a:cs typeface="Times New Roman"/>
              </a:rPr>
              <a:t>compatíveis com a proposta de serviços diferenciados que compartilham uma mesma política de </a:t>
            </a:r>
            <a:r>
              <a:rPr lang="pt-BR" sz="1800">
                <a:solidFill>
                  <a:schemeClr val="tx1"/>
                </a:solidFill>
                <a:latin typeface="Times New Roman"/>
                <a:ea typeface="Calibri" panose="020F0502020204030204" pitchFamily="34" charset="0"/>
                <a:cs typeface="Times New Roman"/>
              </a:rPr>
              <a:t>provimento</a:t>
            </a:r>
            <a:r>
              <a:rPr lang="pt-BR" sz="1800">
                <a:solidFill>
                  <a:schemeClr val="tx1"/>
                </a:solidFill>
                <a:effectLst/>
                <a:latin typeface="Times New Roman"/>
                <a:ea typeface="Calibri" panose="020F0502020204030204" pitchFamily="34" charset="0"/>
                <a:cs typeface="Times New Roman"/>
              </a:rPr>
              <a:t> de serviços.</a:t>
            </a:r>
          </a:p>
          <a:p>
            <a:r>
              <a:rPr lang="pt-BR" sz="1800">
                <a:solidFill>
                  <a:schemeClr val="tx1"/>
                </a:solidFill>
                <a:latin typeface="Times New Roman"/>
                <a:ea typeface="Calibri" panose="020F0502020204030204" pitchFamily="34" charset="0"/>
                <a:cs typeface="Times New Roman"/>
              </a:rPr>
              <a:t> </a:t>
            </a:r>
            <a:r>
              <a:rPr lang="pt-BR" sz="1800">
                <a:solidFill>
                  <a:schemeClr val="tx1"/>
                </a:solidFill>
                <a:effectLst/>
                <a:latin typeface="Times New Roman"/>
                <a:ea typeface="Calibri" panose="020F0502020204030204" pitchFamily="34" charset="0"/>
                <a:cs typeface="Times New Roman"/>
              </a:rPr>
              <a:t>O conjunto de domínios </a:t>
            </a:r>
            <a:r>
              <a:rPr lang="pt-BR" sz="1800" err="1">
                <a:solidFill>
                  <a:schemeClr val="tx1"/>
                </a:solidFill>
                <a:effectLst/>
                <a:latin typeface="Times New Roman"/>
                <a:ea typeface="Calibri" panose="020F0502020204030204" pitchFamily="34" charset="0"/>
                <a:cs typeface="Times New Roman"/>
              </a:rPr>
              <a:t>DiffServ</a:t>
            </a:r>
            <a:r>
              <a:rPr lang="pt-BR" sz="1800">
                <a:solidFill>
                  <a:schemeClr val="tx1"/>
                </a:solidFill>
                <a:effectLst/>
                <a:latin typeface="Times New Roman"/>
                <a:ea typeface="Calibri" panose="020F0502020204030204" pitchFamily="34" charset="0"/>
                <a:cs typeface="Times New Roman"/>
              </a:rPr>
              <a:t> formam uma região </a:t>
            </a:r>
            <a:r>
              <a:rPr lang="pt-BR" sz="1800" err="1">
                <a:solidFill>
                  <a:schemeClr val="tx1"/>
                </a:solidFill>
                <a:effectLst/>
                <a:latin typeface="Times New Roman"/>
                <a:ea typeface="Calibri" panose="020F0502020204030204" pitchFamily="34" charset="0"/>
                <a:cs typeface="Times New Roman"/>
              </a:rPr>
              <a:t>DiffServ</a:t>
            </a:r>
            <a:r>
              <a:rPr lang="pt-BR" sz="1800">
                <a:solidFill>
                  <a:schemeClr val="tx1"/>
                </a:solidFill>
                <a:effectLst/>
                <a:latin typeface="Times New Roman"/>
                <a:ea typeface="Calibri" panose="020F0502020204030204" pitchFamily="34" charset="0"/>
                <a:cs typeface="Times New Roman"/>
              </a:rPr>
              <a:t>.</a:t>
            </a:r>
            <a:r>
              <a:rPr lang="pt-BR" sz="1800">
                <a:solidFill>
                  <a:schemeClr val="tx1"/>
                </a:solidFill>
                <a:latin typeface="Times New Roman"/>
                <a:ea typeface="Calibri" panose="020F0502020204030204" pitchFamily="34" charset="0"/>
                <a:cs typeface="Times New Roman"/>
              </a:rPr>
              <a:t> </a:t>
            </a:r>
            <a:endParaRPr lang="pt-BR" sz="1800">
              <a:solidFill>
                <a:schemeClr val="tx1"/>
              </a:solidFill>
              <a:effectLst/>
              <a:latin typeface="Times New Roman" panose="02020603050405020304" pitchFamily="18" charset="0"/>
              <a:ea typeface="Calibri" panose="020F0502020204030204" pitchFamily="34" charset="0"/>
              <a:cs typeface="Times New Roman"/>
            </a:endParaRPr>
          </a:p>
          <a:p>
            <a:endParaRPr lang="pt-BR" sz="1800">
              <a:effectLst/>
              <a:latin typeface="Times New Roman" panose="02020603050405020304" pitchFamily="18" charset="0"/>
              <a:ea typeface="Calibri" panose="020F0502020204030204" pitchFamily="34" charset="0"/>
            </a:endParaRPr>
          </a:p>
          <a:p>
            <a:pPr marL="0" indent="0">
              <a:buNone/>
            </a:pPr>
            <a:endParaRPr lang="pt-BR" sz="1800" u="sng">
              <a:latin typeface="Times New Roman" panose="02020603050405020304" pitchFamily="18" charset="0"/>
              <a:ea typeface="Calibri" panose="020F0502020204030204" pitchFamily="34" charset="0"/>
            </a:endParaRPr>
          </a:p>
          <a:p>
            <a:endParaRPr lang="pt-BR" sz="1800">
              <a:effectLst/>
              <a:latin typeface="Times New Roman" panose="02020603050405020304" pitchFamily="18" charset="0"/>
              <a:ea typeface="Calibri" panose="020F0502020204030204" pitchFamily="34" charset="0"/>
            </a:endParaRPr>
          </a:p>
          <a:p>
            <a:endParaRPr lang="pt-BR" sz="1800">
              <a:latin typeface="Times New Roman" panose="02020603050405020304" pitchFamily="18" charset="0"/>
              <a:ea typeface="Calibri" panose="020F0502020204030204" pitchFamily="34" charset="0"/>
            </a:endParaRPr>
          </a:p>
          <a:p>
            <a:endParaRPr lang="pt-BR" sz="1800">
              <a:effectLst/>
              <a:latin typeface="Times New Roman" panose="02020603050405020304" pitchFamily="18" charset="0"/>
              <a:ea typeface="Calibri" panose="020F0502020204030204" pitchFamily="34" charset="0"/>
            </a:endParaRPr>
          </a:p>
          <a:p>
            <a:endParaRPr lang="pt-BR" sz="1800">
              <a:effectLst/>
              <a:latin typeface="Times New Roman" panose="02020603050405020304" pitchFamily="18" charset="0"/>
              <a:ea typeface="Calibri" panose="020F0502020204030204" pitchFamily="34" charset="0"/>
            </a:endParaRPr>
          </a:p>
          <a:p>
            <a:endParaRPr lang="pt-BR" sz="1800" b="1">
              <a:latin typeface="Times New Roman" panose="02020603050405020304" pitchFamily="18" charset="0"/>
            </a:endParaRPr>
          </a:p>
          <a:p>
            <a:pPr marL="0" indent="0">
              <a:buNone/>
            </a:pPr>
            <a:endParaRPr lang="pt-BR" sz="1800">
              <a:effectLst/>
              <a:latin typeface="Times New Roman" panose="02020603050405020304" pitchFamily="18" charset="0"/>
              <a:ea typeface="Calibri" panose="020F0502020204030204" pitchFamily="34" charset="0"/>
            </a:endParaRPr>
          </a:p>
        </p:txBody>
      </p:sp>
      <p:pic>
        <p:nvPicPr>
          <p:cNvPr id="5" name="Imagem 4" descr="Colar pendurado em fios&#10;&#10;Descrição gerada automaticamente com confiança média">
            <a:extLst>
              <a:ext uri="{FF2B5EF4-FFF2-40B4-BE49-F238E27FC236}">
                <a16:creationId xmlns:a16="http://schemas.microsoft.com/office/drawing/2014/main" id="{717203B8-84CB-4C57-8AC7-2539084C2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705" y="3556827"/>
            <a:ext cx="7105105" cy="3166085"/>
          </a:xfrm>
          <a:prstGeom prst="rect">
            <a:avLst/>
          </a:prstGeom>
        </p:spPr>
      </p:pic>
    </p:spTree>
    <p:extLst>
      <p:ext uri="{BB962C8B-B14F-4D97-AF65-F5344CB8AC3E}">
        <p14:creationId xmlns:p14="http://schemas.microsoft.com/office/powerpoint/2010/main" val="595892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CCB97F-EFAF-4E7D-8934-5A120AF74B07}"/>
              </a:ext>
            </a:extLst>
          </p:cNvPr>
          <p:cNvSpPr>
            <a:spLocks noGrp="1"/>
          </p:cNvSpPr>
          <p:nvPr>
            <p:ph type="title"/>
          </p:nvPr>
        </p:nvSpPr>
        <p:spPr/>
        <p:txBody>
          <a:bodyPr/>
          <a:lstStyle/>
          <a:p>
            <a:r>
              <a:rPr lang="pt-BR" dirty="0"/>
              <a:t>							</a:t>
            </a:r>
            <a:r>
              <a:rPr lang="pt-BR" dirty="0">
                <a:latin typeface="Times New Roman" panose="02020603050405020304" pitchFamily="18" charset="0"/>
                <a:cs typeface="Times New Roman" panose="02020603050405020304" pitchFamily="18" charset="0"/>
              </a:rPr>
              <a:t>Introdução</a:t>
            </a:r>
          </a:p>
        </p:txBody>
      </p:sp>
      <p:sp>
        <p:nvSpPr>
          <p:cNvPr id="3" name="Espaço Reservado para Conteúdo 2">
            <a:extLst>
              <a:ext uri="{FF2B5EF4-FFF2-40B4-BE49-F238E27FC236}">
                <a16:creationId xmlns:a16="http://schemas.microsoft.com/office/drawing/2014/main" id="{A26A2860-9429-4CFC-83B3-BD1A66495B22}"/>
              </a:ext>
            </a:extLst>
          </p:cNvPr>
          <p:cNvSpPr>
            <a:spLocks noGrp="1"/>
          </p:cNvSpPr>
          <p:nvPr>
            <p:ph idx="1"/>
          </p:nvPr>
        </p:nvSpPr>
        <p:spPr/>
        <p:txBody>
          <a:bodyPr>
            <a:normAutofit/>
          </a:bodyPr>
          <a:lstStyle/>
          <a:p>
            <a:endParaRPr lang="pt-BR" sz="1800"/>
          </a:p>
          <a:p>
            <a:endParaRPr lang="pt-BR" sz="1800"/>
          </a:p>
          <a:p>
            <a:r>
              <a:rPr lang="pt-BR" sz="1800">
                <a:latin typeface="Times New Roman" panose="02020603050405020304" pitchFamily="18" charset="0"/>
                <a:cs typeface="Times New Roman" panose="02020603050405020304" pitchFamily="18" charset="0"/>
              </a:rPr>
              <a:t>A internet ao longo dos últimos anos se tornou um recurso imprescindível, principalmente para grandes companhias das quais nós fazemos o uso de seus serviços</a:t>
            </a:r>
          </a:p>
          <a:p>
            <a:r>
              <a:rPr lang="pt-BR" sz="1800">
                <a:latin typeface="Times New Roman" panose="02020603050405020304" pitchFamily="18" charset="0"/>
                <a:cs typeface="Times New Roman" panose="02020603050405020304" pitchFamily="18" charset="0"/>
              </a:rPr>
              <a:t>Por este motivo, a necessidade de que as trocas de informações e dados pela rede pudessem evoluir também se tornou imprescindível</a:t>
            </a:r>
          </a:p>
          <a:p>
            <a:r>
              <a:rPr lang="pt-BR" sz="1800">
                <a:latin typeface="Times New Roman" panose="02020603050405020304" pitchFamily="18" charset="0"/>
                <a:cs typeface="Times New Roman" panose="02020603050405020304" pitchFamily="18" charset="0"/>
              </a:rPr>
              <a:t>Hoje em dia, se tornaram cruciais os serviços que não podem apresentar falhas de interrupção e que precisam de uma garantia de funcionamento</a:t>
            </a:r>
          </a:p>
          <a:p>
            <a:r>
              <a:rPr lang="pt-BR" sz="1800">
                <a:latin typeface="Times New Roman" panose="02020603050405020304" pitchFamily="18" charset="0"/>
                <a:cs typeface="Times New Roman" panose="02020603050405020304" pitchFamily="18" charset="0"/>
              </a:rPr>
              <a:t>O </a:t>
            </a:r>
            <a:r>
              <a:rPr lang="pt-BR" sz="1800" err="1">
                <a:latin typeface="Times New Roman" panose="02020603050405020304" pitchFamily="18" charset="0"/>
                <a:cs typeface="Times New Roman" panose="02020603050405020304" pitchFamily="18" charset="0"/>
              </a:rPr>
              <a:t>QoS</a:t>
            </a:r>
            <a:r>
              <a:rPr lang="pt-BR" sz="1800">
                <a:latin typeface="Times New Roman" panose="02020603050405020304" pitchFamily="18" charset="0"/>
                <a:cs typeface="Times New Roman" panose="02020603050405020304" pitchFamily="18" charset="0"/>
              </a:rPr>
              <a:t> entra nesse contexto como uma série de aplicações que asseguram a eficiência dos recursos, e garantem uma melhor experiência para usuários e empresas</a:t>
            </a:r>
          </a:p>
        </p:txBody>
      </p:sp>
    </p:spTree>
    <p:extLst>
      <p:ext uri="{BB962C8B-B14F-4D97-AF65-F5344CB8AC3E}">
        <p14:creationId xmlns:p14="http://schemas.microsoft.com/office/powerpoint/2010/main" val="3228012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BB519B-7C40-4EC4-B4A1-45EA27FAE2ED}"/>
              </a:ext>
            </a:extLst>
          </p:cNvPr>
          <p:cNvSpPr>
            <a:spLocks noGrp="1"/>
          </p:cNvSpPr>
          <p:nvPr>
            <p:ph type="title"/>
          </p:nvPr>
        </p:nvSpPr>
        <p:spPr/>
        <p:txBody>
          <a:bodyPr/>
          <a:lstStyle/>
          <a:p>
            <a:pPr algn="ctr"/>
            <a:r>
              <a:rPr lang="pt-BR" b="1">
                <a:effectLst/>
                <a:latin typeface="Times New Roman"/>
                <a:ea typeface="Times New Roman" panose="02020603050405020304" pitchFamily="18" charset="0"/>
                <a:cs typeface="Times New Roman"/>
              </a:rPr>
              <a:t>Elementos de uma arquitetura </a:t>
            </a:r>
            <a:r>
              <a:rPr lang="pt-BR" b="1" err="1">
                <a:effectLst/>
                <a:latin typeface="Times New Roman"/>
                <a:ea typeface="Times New Roman" panose="02020603050405020304" pitchFamily="18" charset="0"/>
                <a:cs typeface="Times New Roman"/>
              </a:rPr>
              <a:t>DiffServ</a:t>
            </a:r>
            <a:endParaRPr lang="pt-BR">
              <a:latin typeface="Times New Roman"/>
              <a:cs typeface="Times New Roman"/>
            </a:endParaRPr>
          </a:p>
        </p:txBody>
      </p:sp>
      <p:sp>
        <p:nvSpPr>
          <p:cNvPr id="3" name="Espaço Reservado para Conteúdo 2">
            <a:extLst>
              <a:ext uri="{FF2B5EF4-FFF2-40B4-BE49-F238E27FC236}">
                <a16:creationId xmlns:a16="http://schemas.microsoft.com/office/drawing/2014/main" id="{33C2026A-6A73-4BCD-8339-C5DFD840FE37}"/>
              </a:ext>
            </a:extLst>
          </p:cNvPr>
          <p:cNvSpPr>
            <a:spLocks noGrp="1"/>
          </p:cNvSpPr>
          <p:nvPr>
            <p:ph idx="1"/>
          </p:nvPr>
        </p:nvSpPr>
        <p:spPr/>
        <p:txBody>
          <a:bodyPr vert="horz" lIns="91440" tIns="45720" rIns="91440" bIns="45720" rtlCol="0" anchor="t">
            <a:normAutofit/>
          </a:bodyPr>
          <a:lstStyle/>
          <a:p>
            <a:endParaRPr lang="pt-BR" sz="2800">
              <a:effectLst/>
              <a:latin typeface="Times New Roman" panose="02020603050405020304" pitchFamily="18" charset="0"/>
              <a:ea typeface="Calibri" panose="020F0502020204030204" pitchFamily="34" charset="0"/>
            </a:endParaRPr>
          </a:p>
          <a:p>
            <a:r>
              <a:rPr lang="pt-BR" sz="1800">
                <a:solidFill>
                  <a:schemeClr val="tx1"/>
                </a:solidFill>
                <a:effectLst/>
                <a:latin typeface="Times New Roman"/>
                <a:ea typeface="Calibri" panose="020F0502020204030204" pitchFamily="34" charset="0"/>
                <a:cs typeface="Times New Roman"/>
              </a:rPr>
              <a:t>Os roteadores de um domínio </a:t>
            </a:r>
            <a:r>
              <a:rPr lang="pt-BR" sz="1800" err="1">
                <a:solidFill>
                  <a:schemeClr val="tx1"/>
                </a:solidFill>
                <a:effectLst/>
                <a:latin typeface="Times New Roman"/>
                <a:ea typeface="Calibri" panose="020F0502020204030204" pitchFamily="34" charset="0"/>
                <a:cs typeface="Times New Roman"/>
              </a:rPr>
              <a:t>DiffServ</a:t>
            </a:r>
            <a:r>
              <a:rPr lang="pt-BR" sz="1800">
                <a:solidFill>
                  <a:schemeClr val="tx1"/>
                </a:solidFill>
                <a:effectLst/>
                <a:latin typeface="Times New Roman"/>
                <a:ea typeface="Calibri" panose="020F0502020204030204" pitchFamily="34" charset="0"/>
                <a:cs typeface="Times New Roman"/>
              </a:rPr>
              <a:t> podem ser divididos em duas categorias: roteadores de </a:t>
            </a:r>
            <a:r>
              <a:rPr lang="pt-BR" sz="1800" b="1">
                <a:solidFill>
                  <a:schemeClr val="tx1"/>
                </a:solidFill>
                <a:effectLst/>
                <a:latin typeface="Times New Roman"/>
                <a:ea typeface="Calibri" panose="020F0502020204030204" pitchFamily="34" charset="0"/>
                <a:cs typeface="Times New Roman"/>
              </a:rPr>
              <a:t>borda</a:t>
            </a:r>
            <a:r>
              <a:rPr lang="pt-BR" sz="1800">
                <a:solidFill>
                  <a:schemeClr val="tx1"/>
                </a:solidFill>
                <a:effectLst/>
                <a:latin typeface="Times New Roman"/>
                <a:ea typeface="Calibri" panose="020F0502020204030204" pitchFamily="34" charset="0"/>
                <a:cs typeface="Times New Roman"/>
              </a:rPr>
              <a:t> e roteadores de </a:t>
            </a:r>
            <a:r>
              <a:rPr lang="pt-BR" sz="1800" b="1">
                <a:solidFill>
                  <a:schemeClr val="tx1"/>
                </a:solidFill>
                <a:effectLst/>
                <a:latin typeface="Times New Roman"/>
                <a:ea typeface="Calibri" panose="020F0502020204030204" pitchFamily="34" charset="0"/>
                <a:cs typeface="Times New Roman"/>
              </a:rPr>
              <a:t>núcleo</a:t>
            </a:r>
            <a:r>
              <a:rPr lang="pt-BR" sz="1800" b="1">
                <a:solidFill>
                  <a:schemeClr val="tx1"/>
                </a:solidFill>
                <a:latin typeface="Times New Roman"/>
                <a:ea typeface="Calibri" panose="020F0502020204030204" pitchFamily="34" charset="0"/>
                <a:cs typeface="Times New Roman"/>
              </a:rPr>
              <a:t>.</a:t>
            </a:r>
            <a:endParaRPr lang="pt-BR" b="1">
              <a:solidFill>
                <a:schemeClr val="tx1"/>
              </a:solidFill>
              <a:latin typeface="Times New Roman"/>
              <a:cs typeface="Times New Roman"/>
            </a:endParaRPr>
          </a:p>
        </p:txBody>
      </p:sp>
    </p:spTree>
    <p:extLst>
      <p:ext uri="{BB962C8B-B14F-4D97-AF65-F5344CB8AC3E}">
        <p14:creationId xmlns:p14="http://schemas.microsoft.com/office/powerpoint/2010/main" val="1985182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6D1D9B-3D74-4017-8E49-FEEFA6D8B6E5}"/>
              </a:ext>
            </a:extLst>
          </p:cNvPr>
          <p:cNvSpPr>
            <a:spLocks noGrp="1"/>
          </p:cNvSpPr>
          <p:nvPr>
            <p:ph type="title"/>
          </p:nvPr>
        </p:nvSpPr>
        <p:spPr/>
        <p:txBody>
          <a:bodyPr/>
          <a:lstStyle/>
          <a:p>
            <a:pPr algn="ctr"/>
            <a:r>
              <a:rPr lang="pt-BR" b="1">
                <a:latin typeface="Times New Roman"/>
                <a:ea typeface="Calibri" panose="020F0502020204030204" pitchFamily="34" charset="0"/>
                <a:cs typeface="Times New Roman"/>
              </a:rPr>
              <a:t>Roteadores</a:t>
            </a:r>
            <a:r>
              <a:rPr lang="pt-BR" sz="4400" b="1">
                <a:effectLst/>
                <a:latin typeface="Times New Roman"/>
                <a:ea typeface="Calibri" panose="020F0502020204030204" pitchFamily="34" charset="0"/>
                <a:cs typeface="Times New Roman"/>
              </a:rPr>
              <a:t> de borda</a:t>
            </a:r>
            <a:endParaRPr lang="pt-BR">
              <a:latin typeface="Times New Roman"/>
              <a:cs typeface="Times New Roman"/>
            </a:endParaRPr>
          </a:p>
        </p:txBody>
      </p:sp>
      <p:sp>
        <p:nvSpPr>
          <p:cNvPr id="3" name="Espaço Reservado para Conteúdo 2">
            <a:extLst>
              <a:ext uri="{FF2B5EF4-FFF2-40B4-BE49-F238E27FC236}">
                <a16:creationId xmlns:a16="http://schemas.microsoft.com/office/drawing/2014/main" id="{5EA837B9-3076-4EE1-B59E-1FF79143FCF3}"/>
              </a:ext>
            </a:extLst>
          </p:cNvPr>
          <p:cNvSpPr>
            <a:spLocks noGrp="1"/>
          </p:cNvSpPr>
          <p:nvPr>
            <p:ph idx="1"/>
          </p:nvPr>
        </p:nvSpPr>
        <p:spPr/>
        <p:txBody>
          <a:bodyPr vert="horz" lIns="91440" tIns="45720" rIns="91440" bIns="45720" rtlCol="0" anchor="t">
            <a:normAutofit/>
          </a:bodyPr>
          <a:lstStyle/>
          <a:p>
            <a:r>
              <a:rPr lang="pt-BR" sz="1800">
                <a:solidFill>
                  <a:schemeClr val="tx1"/>
                </a:solidFill>
                <a:effectLst/>
                <a:latin typeface="Times New Roman"/>
                <a:ea typeface="Calibri" panose="020F0502020204030204" pitchFamily="34" charset="0"/>
                <a:cs typeface="Times New Roman"/>
              </a:rPr>
              <a:t>Os roteadores de borda</a:t>
            </a:r>
            <a:r>
              <a:rPr lang="pt-BR" sz="1800" b="1">
                <a:solidFill>
                  <a:schemeClr val="tx1"/>
                </a:solidFill>
                <a:effectLst/>
                <a:latin typeface="Times New Roman"/>
                <a:ea typeface="Calibri" panose="020F0502020204030204" pitchFamily="34" charset="0"/>
                <a:cs typeface="Times New Roman"/>
              </a:rPr>
              <a:t> interconectam um domínio </a:t>
            </a:r>
            <a:r>
              <a:rPr lang="pt-BR" sz="1800" b="1" err="1">
                <a:solidFill>
                  <a:schemeClr val="tx1"/>
                </a:solidFill>
                <a:effectLst/>
                <a:latin typeface="Times New Roman"/>
                <a:ea typeface="Calibri" panose="020F0502020204030204" pitchFamily="34" charset="0"/>
                <a:cs typeface="Times New Roman"/>
              </a:rPr>
              <a:t>DiffServ</a:t>
            </a:r>
            <a:r>
              <a:rPr lang="pt-BR" sz="1800" b="1">
                <a:solidFill>
                  <a:schemeClr val="tx1"/>
                </a:solidFill>
                <a:effectLst/>
                <a:latin typeface="Times New Roman"/>
                <a:ea typeface="Calibri" panose="020F0502020204030204" pitchFamily="34" charset="0"/>
                <a:cs typeface="Times New Roman"/>
              </a:rPr>
              <a:t> </a:t>
            </a:r>
            <a:r>
              <a:rPr lang="pt-BR" sz="1800">
                <a:solidFill>
                  <a:schemeClr val="tx1"/>
                </a:solidFill>
                <a:effectLst/>
                <a:latin typeface="Times New Roman"/>
                <a:ea typeface="Calibri" panose="020F0502020204030204" pitchFamily="34" charset="0"/>
                <a:cs typeface="Times New Roman"/>
              </a:rPr>
              <a:t>a outros domínios ou a redes de acesso do usuário final.</a:t>
            </a:r>
          </a:p>
          <a:p>
            <a:pPr marL="0" indent="0">
              <a:buNone/>
            </a:pPr>
            <a:endParaRPr lang="pt-BR" sz="1800">
              <a:solidFill>
                <a:schemeClr val="tx1"/>
              </a:solidFill>
              <a:effectLst/>
              <a:latin typeface="Times New Roman" panose="02020603050405020304" pitchFamily="18" charset="0"/>
              <a:ea typeface="Calibri" panose="020F0502020204030204" pitchFamily="34" charset="0"/>
              <a:cs typeface="Times New Roman"/>
            </a:endParaRPr>
          </a:p>
          <a:p>
            <a:r>
              <a:rPr lang="pt-BR" sz="1800">
                <a:solidFill>
                  <a:schemeClr val="tx1"/>
                </a:solidFill>
                <a:effectLst/>
                <a:latin typeface="Times New Roman"/>
                <a:ea typeface="Calibri" panose="020F0502020204030204" pitchFamily="34" charset="0"/>
                <a:cs typeface="Times New Roman"/>
              </a:rPr>
              <a:t>Os roteadores de borda têm como função principal </a:t>
            </a:r>
            <a:r>
              <a:rPr lang="pt-BR" sz="1800" b="1">
                <a:solidFill>
                  <a:schemeClr val="tx1"/>
                </a:solidFill>
                <a:effectLst/>
                <a:latin typeface="Times New Roman"/>
                <a:ea typeface="Calibri" panose="020F0502020204030204" pitchFamily="34" charset="0"/>
                <a:cs typeface="Times New Roman"/>
              </a:rPr>
              <a:t>medir e controlar os fluxos individuais</a:t>
            </a:r>
            <a:r>
              <a:rPr lang="pt-BR" sz="1800">
                <a:solidFill>
                  <a:schemeClr val="tx1"/>
                </a:solidFill>
                <a:effectLst/>
                <a:latin typeface="Times New Roman"/>
                <a:ea typeface="Calibri" panose="020F0502020204030204" pitchFamily="34" charset="0"/>
                <a:cs typeface="Times New Roman"/>
              </a:rPr>
              <a:t> através da utilização de mecanismos para classificar, medir, marcar e moldar/descartar pacotes.</a:t>
            </a:r>
            <a:endParaRPr lang="pt-BR">
              <a:solidFill>
                <a:schemeClr val="tx1"/>
              </a:solidFill>
              <a:latin typeface="Times New Roman"/>
              <a:cs typeface="Times New Roman"/>
            </a:endParaRPr>
          </a:p>
        </p:txBody>
      </p:sp>
    </p:spTree>
    <p:extLst>
      <p:ext uri="{BB962C8B-B14F-4D97-AF65-F5344CB8AC3E}">
        <p14:creationId xmlns:p14="http://schemas.microsoft.com/office/powerpoint/2010/main" val="1568350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369DB7-A7DB-4FAF-9DE4-B4C6825F95B5}"/>
              </a:ext>
            </a:extLst>
          </p:cNvPr>
          <p:cNvSpPr>
            <a:spLocks noGrp="1"/>
          </p:cNvSpPr>
          <p:nvPr>
            <p:ph type="title"/>
          </p:nvPr>
        </p:nvSpPr>
        <p:spPr/>
        <p:txBody>
          <a:bodyPr>
            <a:normAutofit fontScale="90000"/>
          </a:bodyPr>
          <a:lstStyle/>
          <a:p>
            <a:pPr algn="ctr"/>
            <a:br>
              <a:rPr lang="pt-BR" b="1">
                <a:latin typeface="Times New Roman"/>
                <a:ea typeface="Calibri" panose="020F0502020204030204" pitchFamily="34" charset="0"/>
                <a:cs typeface="Times New Roman"/>
              </a:rPr>
            </a:br>
            <a:r>
              <a:rPr lang="pt-BR" b="1">
                <a:latin typeface="Times New Roman"/>
                <a:ea typeface="Calibri" panose="020F0502020204030204" pitchFamily="34" charset="0"/>
                <a:cs typeface="Times New Roman"/>
              </a:rPr>
              <a:t>Roteadores</a:t>
            </a:r>
            <a:r>
              <a:rPr lang="pt-BR" sz="4400" b="1">
                <a:effectLst/>
                <a:latin typeface="Times New Roman"/>
                <a:ea typeface="Calibri" panose="020F0502020204030204" pitchFamily="34" charset="0"/>
                <a:cs typeface="Times New Roman"/>
              </a:rPr>
              <a:t> de núcleo</a:t>
            </a:r>
            <a:br>
              <a:rPr lang="pt-BR" sz="4400" b="1">
                <a:effectLst/>
                <a:latin typeface="Times New Roman" panose="02020603050405020304" pitchFamily="18" charset="0"/>
                <a:ea typeface="Calibri" panose="020F0502020204030204" pitchFamily="34" charset="0"/>
              </a:rPr>
            </a:br>
            <a:endParaRPr lang="pt-BR"/>
          </a:p>
        </p:txBody>
      </p:sp>
      <p:sp>
        <p:nvSpPr>
          <p:cNvPr id="3" name="Espaço Reservado para Conteúdo 2">
            <a:extLst>
              <a:ext uri="{FF2B5EF4-FFF2-40B4-BE49-F238E27FC236}">
                <a16:creationId xmlns:a16="http://schemas.microsoft.com/office/drawing/2014/main" id="{E76F4A90-C0FE-46D9-B0D2-2E6431CFFAE4}"/>
              </a:ext>
            </a:extLst>
          </p:cNvPr>
          <p:cNvSpPr>
            <a:spLocks noGrp="1"/>
          </p:cNvSpPr>
          <p:nvPr>
            <p:ph idx="1"/>
          </p:nvPr>
        </p:nvSpPr>
        <p:spPr/>
        <p:txBody>
          <a:bodyPr vert="horz" lIns="91440" tIns="45720" rIns="91440" bIns="45720" rtlCol="0" anchor="t">
            <a:normAutofit/>
          </a:bodyPr>
          <a:lstStyle/>
          <a:p>
            <a:r>
              <a:rPr lang="pt-BR" sz="1800">
                <a:solidFill>
                  <a:schemeClr val="tx1"/>
                </a:solidFill>
                <a:effectLst/>
                <a:latin typeface="Times New Roman"/>
                <a:ea typeface="Calibri" panose="020F0502020204030204" pitchFamily="34" charset="0"/>
                <a:cs typeface="Times New Roman"/>
              </a:rPr>
              <a:t>Os roteadores de núcleo </a:t>
            </a:r>
            <a:r>
              <a:rPr lang="pt-BR" sz="1800" b="1">
                <a:solidFill>
                  <a:schemeClr val="tx1"/>
                </a:solidFill>
                <a:effectLst/>
                <a:latin typeface="Times New Roman"/>
                <a:ea typeface="Calibri" panose="020F0502020204030204" pitchFamily="34" charset="0"/>
                <a:cs typeface="Times New Roman"/>
              </a:rPr>
              <a:t>conectar se a outros roteadores localizados no interior</a:t>
            </a:r>
            <a:r>
              <a:rPr lang="pt-BR" sz="1800">
                <a:solidFill>
                  <a:schemeClr val="tx1"/>
                </a:solidFill>
                <a:effectLst/>
                <a:latin typeface="Times New Roman"/>
                <a:ea typeface="Calibri" panose="020F0502020204030204" pitchFamily="34" charset="0"/>
                <a:cs typeface="Times New Roman"/>
              </a:rPr>
              <a:t> de um domínio </a:t>
            </a:r>
            <a:r>
              <a:rPr lang="pt-BR" sz="1800" err="1">
                <a:solidFill>
                  <a:schemeClr val="tx1"/>
                </a:solidFill>
                <a:effectLst/>
                <a:latin typeface="Times New Roman"/>
                <a:ea typeface="Calibri" panose="020F0502020204030204" pitchFamily="34" charset="0"/>
                <a:cs typeface="Times New Roman"/>
              </a:rPr>
              <a:t>DiffServ</a:t>
            </a:r>
            <a:r>
              <a:rPr lang="pt-BR" sz="1800">
                <a:solidFill>
                  <a:schemeClr val="tx1"/>
                </a:solidFill>
                <a:effectLst/>
                <a:latin typeface="Times New Roman"/>
                <a:ea typeface="Calibri" panose="020F0502020204030204" pitchFamily="34" charset="0"/>
                <a:cs typeface="Times New Roman"/>
              </a:rPr>
              <a:t> e aos roteadores de borda que pertencem ao mesmo domínio </a:t>
            </a:r>
            <a:r>
              <a:rPr lang="pt-BR" sz="1800" err="1">
                <a:solidFill>
                  <a:schemeClr val="tx1"/>
                </a:solidFill>
                <a:effectLst/>
                <a:latin typeface="Times New Roman"/>
                <a:ea typeface="Calibri" panose="020F0502020204030204" pitchFamily="34" charset="0"/>
                <a:cs typeface="Times New Roman"/>
              </a:rPr>
              <a:t>DiffServ</a:t>
            </a:r>
            <a:r>
              <a:rPr lang="pt-BR" sz="1800">
                <a:solidFill>
                  <a:schemeClr val="tx1"/>
                </a:solidFill>
                <a:effectLst/>
                <a:latin typeface="Times New Roman"/>
                <a:ea typeface="Calibri" panose="020F0502020204030204" pitchFamily="34" charset="0"/>
                <a:cs typeface="Times New Roman"/>
              </a:rPr>
              <a:t>.</a:t>
            </a:r>
            <a:endParaRPr lang="pt-BR" sz="1800" b="1">
              <a:solidFill>
                <a:schemeClr val="tx1"/>
              </a:solidFill>
              <a:latin typeface="Times New Roman"/>
              <a:cs typeface="Times New Roman"/>
            </a:endParaRPr>
          </a:p>
          <a:p>
            <a:pPr marL="0" indent="0">
              <a:buNone/>
            </a:pPr>
            <a:endParaRPr lang="pt-BR"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pt-BR" sz="1800">
                <a:solidFill>
                  <a:schemeClr val="tx1"/>
                </a:solidFill>
                <a:effectLst/>
                <a:latin typeface="Times New Roman"/>
                <a:ea typeface="Calibri" panose="020F0502020204030204" pitchFamily="34" charset="0"/>
                <a:cs typeface="Times New Roman"/>
              </a:rPr>
              <a:t>Os roteadores de núcleo </a:t>
            </a:r>
            <a:r>
              <a:rPr lang="pt-BR" sz="1800" b="1">
                <a:solidFill>
                  <a:schemeClr val="tx1"/>
                </a:solidFill>
                <a:effectLst/>
                <a:latin typeface="Times New Roman"/>
                <a:ea typeface="Calibri" panose="020F0502020204030204" pitchFamily="34" charset="0"/>
                <a:cs typeface="Times New Roman"/>
              </a:rPr>
              <a:t>encaminham os pacotes</a:t>
            </a:r>
            <a:r>
              <a:rPr lang="pt-BR" sz="1800">
                <a:solidFill>
                  <a:schemeClr val="tx1"/>
                </a:solidFill>
                <a:effectLst/>
                <a:latin typeface="Times New Roman"/>
                <a:ea typeface="Calibri" panose="020F0502020204030204" pitchFamily="34" charset="0"/>
                <a:cs typeface="Times New Roman"/>
              </a:rPr>
              <a:t> de acordo com as especificações definidas nos roteadores de borda.</a:t>
            </a:r>
            <a:r>
              <a:rPr lang="pt-BR" sz="1800">
                <a:solidFill>
                  <a:schemeClr val="tx1"/>
                </a:solidFill>
                <a:latin typeface="Times New Roman"/>
                <a:ea typeface="Calibri" panose="020F0502020204030204" pitchFamily="34" charset="0"/>
                <a:cs typeface="Times New Roman"/>
              </a:rPr>
              <a:t> </a:t>
            </a:r>
            <a:endParaRPr lang="pt-BR">
              <a:solidFill>
                <a:schemeClr val="tx1"/>
              </a:solidFill>
            </a:endParaRPr>
          </a:p>
        </p:txBody>
      </p:sp>
    </p:spTree>
    <p:extLst>
      <p:ext uri="{BB962C8B-B14F-4D97-AF65-F5344CB8AC3E}">
        <p14:creationId xmlns:p14="http://schemas.microsoft.com/office/powerpoint/2010/main" val="1559173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792EBF-E065-4FCE-96B8-A81D9DC7CD3D}"/>
              </a:ext>
            </a:extLst>
          </p:cNvPr>
          <p:cNvSpPr>
            <a:spLocks noGrp="1"/>
          </p:cNvSpPr>
          <p:nvPr>
            <p:ph type="title"/>
          </p:nvPr>
        </p:nvSpPr>
        <p:spPr/>
        <p:txBody>
          <a:bodyPr/>
          <a:lstStyle/>
          <a:p>
            <a:pPr algn="ctr"/>
            <a:r>
              <a:rPr lang="pt-BR" b="1">
                <a:latin typeface="Times New Roman"/>
                <a:cs typeface="Times New Roman"/>
              </a:rPr>
              <a:t>Roteador de borda e roteador de núcleo</a:t>
            </a:r>
            <a:endParaRPr lang="pt-BR" b="1">
              <a:cs typeface="Calibri Light" panose="020F0302020204030204"/>
            </a:endParaRPr>
          </a:p>
        </p:txBody>
      </p:sp>
      <p:sp>
        <p:nvSpPr>
          <p:cNvPr id="3" name="Espaço Reservado para Conteúdo 2">
            <a:extLst>
              <a:ext uri="{FF2B5EF4-FFF2-40B4-BE49-F238E27FC236}">
                <a16:creationId xmlns:a16="http://schemas.microsoft.com/office/drawing/2014/main" id="{44A6242D-6FAD-4BC9-8BDB-0D96E72E08EF}"/>
              </a:ext>
            </a:extLst>
          </p:cNvPr>
          <p:cNvSpPr>
            <a:spLocks noGrp="1"/>
          </p:cNvSpPr>
          <p:nvPr>
            <p:ph idx="1"/>
          </p:nvPr>
        </p:nvSpPr>
        <p:spPr/>
        <p:txBody>
          <a:bodyPr vert="horz" lIns="91440" tIns="45720" rIns="91440" bIns="45720" rtlCol="0" anchor="t">
            <a:normAutofit/>
          </a:bodyPr>
          <a:lstStyle/>
          <a:p>
            <a:r>
              <a:rPr lang="pt-BR" sz="1800">
                <a:effectLst/>
                <a:latin typeface="Times New Roman"/>
                <a:ea typeface="Calibri" panose="020F0502020204030204" pitchFamily="34" charset="0"/>
                <a:cs typeface="Times New Roman"/>
              </a:rPr>
              <a:t>As operações executadas em um roteador de borda são bem distintas das executadas pelo roteador de núcleo como pode ser observado na figura</a:t>
            </a:r>
            <a:r>
              <a:rPr lang="pt-BR" sz="1800">
                <a:latin typeface="Times New Roman"/>
                <a:ea typeface="Calibri" panose="020F0502020204030204" pitchFamily="34" charset="0"/>
                <a:cs typeface="Times New Roman"/>
              </a:rPr>
              <a:t>.</a:t>
            </a:r>
            <a:endParaRPr lang="pt-BR" sz="1200">
              <a:latin typeface="Times New Roman" panose="02020603050405020304" pitchFamily="18" charset="0"/>
              <a:cs typeface="Times New Roman" panose="02020603050405020304" pitchFamily="18" charset="0"/>
            </a:endParaRPr>
          </a:p>
        </p:txBody>
      </p:sp>
      <p:pic>
        <p:nvPicPr>
          <p:cNvPr id="5" name="Imagem 4" descr="Diagrama&#10;&#10;Descrição gerada automaticamente">
            <a:extLst>
              <a:ext uri="{FF2B5EF4-FFF2-40B4-BE49-F238E27FC236}">
                <a16:creationId xmlns:a16="http://schemas.microsoft.com/office/drawing/2014/main" id="{FABE9A7B-2370-4196-9209-381CF4825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6135" y="2755642"/>
            <a:ext cx="7792278" cy="3800673"/>
          </a:xfrm>
          <a:prstGeom prst="rect">
            <a:avLst/>
          </a:prstGeom>
        </p:spPr>
      </p:pic>
    </p:spTree>
    <p:extLst>
      <p:ext uri="{BB962C8B-B14F-4D97-AF65-F5344CB8AC3E}">
        <p14:creationId xmlns:p14="http://schemas.microsoft.com/office/powerpoint/2010/main" val="1028010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689CAF-0524-462E-8620-A74AC5DA5161}"/>
              </a:ext>
            </a:extLst>
          </p:cNvPr>
          <p:cNvSpPr>
            <a:spLocks noGrp="1"/>
          </p:cNvSpPr>
          <p:nvPr>
            <p:ph type="title"/>
          </p:nvPr>
        </p:nvSpPr>
        <p:spPr/>
        <p:txBody>
          <a:bodyPr/>
          <a:lstStyle/>
          <a:p>
            <a:pPr algn="ctr"/>
            <a:r>
              <a:rPr lang="pt-BR" b="1">
                <a:latin typeface="Times New Roman"/>
                <a:ea typeface="Calibri" panose="020F0502020204030204" pitchFamily="34" charset="0"/>
                <a:cs typeface="Times New Roman"/>
              </a:rPr>
              <a:t>R</a:t>
            </a:r>
            <a:r>
              <a:rPr lang="pt-BR" sz="4400" b="1">
                <a:effectLst/>
                <a:latin typeface="Times New Roman"/>
                <a:ea typeface="Calibri" panose="020F0502020204030204" pitchFamily="34" charset="0"/>
                <a:cs typeface="Times New Roman"/>
              </a:rPr>
              <a:t>oteadores de borda</a:t>
            </a:r>
            <a:endParaRPr lang="pt-BR" b="1">
              <a:latin typeface="Times New Roman"/>
              <a:cs typeface="Times New Roman"/>
            </a:endParaRPr>
          </a:p>
        </p:txBody>
      </p:sp>
      <p:sp>
        <p:nvSpPr>
          <p:cNvPr id="3" name="Espaço Reservado para Conteúdo 2">
            <a:extLst>
              <a:ext uri="{FF2B5EF4-FFF2-40B4-BE49-F238E27FC236}">
                <a16:creationId xmlns:a16="http://schemas.microsoft.com/office/drawing/2014/main" id="{1AD10F89-E839-4963-A951-9887CB14839C}"/>
              </a:ext>
            </a:extLst>
          </p:cNvPr>
          <p:cNvSpPr>
            <a:spLocks noGrp="1"/>
          </p:cNvSpPr>
          <p:nvPr>
            <p:ph idx="1"/>
          </p:nvPr>
        </p:nvSpPr>
        <p:spPr/>
        <p:txBody>
          <a:bodyPr vert="horz" lIns="91440" tIns="45720" rIns="91440" bIns="45720" rtlCol="0" anchor="t">
            <a:normAutofit/>
          </a:bodyPr>
          <a:lstStyle/>
          <a:p>
            <a:r>
              <a:rPr lang="pt-BR" sz="1800">
                <a:solidFill>
                  <a:schemeClr val="tx1"/>
                </a:solidFill>
                <a:effectLst/>
                <a:latin typeface="Times New Roman"/>
                <a:ea typeface="Calibri" panose="020F0502020204030204" pitchFamily="34" charset="0"/>
                <a:cs typeface="Times New Roman"/>
              </a:rPr>
              <a:t>Os roteadores de borda podem ser classificados em roteadores de</a:t>
            </a:r>
            <a:r>
              <a:rPr lang="pt-BR" sz="1800" b="1">
                <a:solidFill>
                  <a:schemeClr val="tx1"/>
                </a:solidFill>
                <a:effectLst/>
                <a:latin typeface="Times New Roman"/>
                <a:ea typeface="Calibri" panose="020F0502020204030204" pitchFamily="34" charset="0"/>
                <a:cs typeface="Times New Roman"/>
              </a:rPr>
              <a:t> ingresso </a:t>
            </a:r>
            <a:r>
              <a:rPr lang="pt-BR" sz="1800">
                <a:solidFill>
                  <a:schemeClr val="tx1"/>
                </a:solidFill>
                <a:effectLst/>
                <a:latin typeface="Times New Roman"/>
                <a:ea typeface="Calibri" panose="020F0502020204030204" pitchFamily="34" charset="0"/>
                <a:cs typeface="Times New Roman"/>
              </a:rPr>
              <a:t>ou </a:t>
            </a:r>
            <a:r>
              <a:rPr lang="pt-BR" sz="1800" b="1">
                <a:solidFill>
                  <a:schemeClr val="tx1"/>
                </a:solidFill>
                <a:effectLst/>
                <a:latin typeface="Times New Roman"/>
                <a:ea typeface="Calibri" panose="020F0502020204030204" pitchFamily="34" charset="0"/>
                <a:cs typeface="Times New Roman"/>
              </a:rPr>
              <a:t>egresso</a:t>
            </a:r>
            <a:r>
              <a:rPr lang="pt-BR" sz="1800">
                <a:solidFill>
                  <a:schemeClr val="tx1"/>
                </a:solidFill>
                <a:effectLst/>
                <a:latin typeface="Times New Roman"/>
                <a:ea typeface="Calibri" panose="020F0502020204030204" pitchFamily="34" charset="0"/>
                <a:cs typeface="Times New Roman"/>
              </a:rPr>
              <a:t>:</a:t>
            </a:r>
          </a:p>
          <a:p>
            <a:r>
              <a:rPr lang="pt-BR">
                <a:solidFill>
                  <a:schemeClr val="tx1"/>
                </a:solidFill>
                <a:latin typeface="Times New Roman"/>
                <a:ea typeface="Calibri" panose="020F0502020204030204" pitchFamily="34" charset="0"/>
                <a:cs typeface="Times New Roman"/>
              </a:rPr>
              <a:t> </a:t>
            </a:r>
            <a:r>
              <a:rPr lang="pt-BR" sz="1800">
                <a:solidFill>
                  <a:schemeClr val="tx1"/>
                </a:solidFill>
                <a:effectLst/>
                <a:latin typeface="Times New Roman"/>
                <a:ea typeface="Calibri" panose="020F0502020204030204" pitchFamily="34" charset="0"/>
                <a:cs typeface="Times New Roman"/>
              </a:rPr>
              <a:t>Os roteadores de ingresso são responsáveis pelo </a:t>
            </a:r>
            <a:r>
              <a:rPr lang="pt-BR" sz="1800" b="1">
                <a:solidFill>
                  <a:schemeClr val="tx1"/>
                </a:solidFill>
                <a:effectLst/>
                <a:latin typeface="Times New Roman"/>
                <a:ea typeface="Calibri" panose="020F0502020204030204" pitchFamily="34" charset="0"/>
                <a:cs typeface="Times New Roman"/>
              </a:rPr>
              <a:t>condicionamento do tráfego </a:t>
            </a:r>
            <a:r>
              <a:rPr lang="pt-BR" sz="1800">
                <a:solidFill>
                  <a:schemeClr val="tx1"/>
                </a:solidFill>
                <a:effectLst/>
                <a:latin typeface="Times New Roman"/>
                <a:ea typeface="Calibri" panose="020F0502020204030204" pitchFamily="34" charset="0"/>
                <a:cs typeface="Times New Roman"/>
              </a:rPr>
              <a:t>que entra em um domínio </a:t>
            </a:r>
            <a:r>
              <a:rPr lang="pt-BR" sz="1800" err="1">
                <a:solidFill>
                  <a:schemeClr val="tx1"/>
                </a:solidFill>
                <a:effectLst/>
                <a:latin typeface="Times New Roman"/>
                <a:ea typeface="Calibri" panose="020F0502020204030204" pitchFamily="34" charset="0"/>
                <a:cs typeface="Times New Roman"/>
              </a:rPr>
              <a:t>DiffServ</a:t>
            </a:r>
            <a:r>
              <a:rPr lang="pt-BR" sz="1800">
                <a:solidFill>
                  <a:schemeClr val="tx1"/>
                </a:solidFill>
                <a:latin typeface="Times New Roman"/>
                <a:ea typeface="Calibri" panose="020F0502020204030204" pitchFamily="34" charset="0"/>
                <a:cs typeface="Times New Roman"/>
              </a:rPr>
              <a:t>.</a:t>
            </a:r>
            <a:endParaRPr lang="pt-BR" sz="1800">
              <a:solidFill>
                <a:schemeClr val="tx1"/>
              </a:solidFill>
              <a:effectLst/>
              <a:latin typeface="Times New Roman"/>
              <a:ea typeface="Calibri" panose="020F0502020204030204" pitchFamily="34" charset="0"/>
              <a:cs typeface="Times New Roman"/>
            </a:endParaRPr>
          </a:p>
          <a:p>
            <a:r>
              <a:rPr lang="pt-BR" sz="1800">
                <a:solidFill>
                  <a:schemeClr val="tx1"/>
                </a:solidFill>
                <a:latin typeface="Times New Roman"/>
                <a:ea typeface="Calibri" panose="020F0502020204030204" pitchFamily="34" charset="0"/>
                <a:cs typeface="Times New Roman"/>
              </a:rPr>
              <a:t>O</a:t>
            </a:r>
            <a:r>
              <a:rPr lang="pt-BR" sz="1800">
                <a:solidFill>
                  <a:schemeClr val="tx1"/>
                </a:solidFill>
                <a:effectLst/>
                <a:latin typeface="Times New Roman"/>
                <a:ea typeface="Calibri" panose="020F0502020204030204" pitchFamily="34" charset="0"/>
                <a:cs typeface="Times New Roman"/>
              </a:rPr>
              <a:t>s roteadores de egresso são responsáveis por </a:t>
            </a:r>
            <a:r>
              <a:rPr lang="pt-BR" sz="1800" b="1">
                <a:solidFill>
                  <a:schemeClr val="tx1"/>
                </a:solidFill>
                <a:effectLst/>
                <a:latin typeface="Times New Roman"/>
                <a:ea typeface="Calibri" panose="020F0502020204030204" pitchFamily="34" charset="0"/>
                <a:cs typeface="Times New Roman"/>
              </a:rPr>
              <a:t>entregar os fluxos para os domínios externos </a:t>
            </a:r>
            <a:r>
              <a:rPr lang="pt-BR" sz="1800">
                <a:solidFill>
                  <a:schemeClr val="tx1"/>
                </a:solidFill>
                <a:effectLst/>
                <a:latin typeface="Times New Roman"/>
                <a:ea typeface="Calibri" panose="020F0502020204030204" pitchFamily="34" charset="0"/>
                <a:cs typeface="Times New Roman"/>
              </a:rPr>
              <a:t>ou para os </a:t>
            </a:r>
            <a:r>
              <a:rPr lang="pt-BR" sz="1800" b="1">
                <a:solidFill>
                  <a:schemeClr val="tx1"/>
                </a:solidFill>
                <a:effectLst/>
                <a:latin typeface="Times New Roman"/>
                <a:ea typeface="Calibri" panose="020F0502020204030204" pitchFamily="34" charset="0"/>
                <a:cs typeface="Times New Roman"/>
              </a:rPr>
              <a:t>usuários finais</a:t>
            </a:r>
            <a:r>
              <a:rPr lang="pt-BR" sz="1800" b="1">
                <a:solidFill>
                  <a:schemeClr val="tx1"/>
                </a:solidFill>
                <a:latin typeface="Times New Roman"/>
                <a:ea typeface="Calibri" panose="020F0502020204030204" pitchFamily="34" charset="0"/>
                <a:cs typeface="Times New Roman"/>
              </a:rPr>
              <a:t>.</a:t>
            </a:r>
            <a:endParaRPr lang="pt-BR">
              <a:solidFill>
                <a:schemeClr val="tx1"/>
              </a:solidFill>
              <a:latin typeface="Times New Roman"/>
              <a:cs typeface="Times New Roman"/>
            </a:endParaRPr>
          </a:p>
        </p:txBody>
      </p:sp>
    </p:spTree>
    <p:extLst>
      <p:ext uri="{BB962C8B-B14F-4D97-AF65-F5344CB8AC3E}">
        <p14:creationId xmlns:p14="http://schemas.microsoft.com/office/powerpoint/2010/main" val="2679486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0BDB4D-6254-476E-867B-41D4F681930D}"/>
              </a:ext>
            </a:extLst>
          </p:cNvPr>
          <p:cNvSpPr>
            <a:spLocks noGrp="1"/>
          </p:cNvSpPr>
          <p:nvPr>
            <p:ph type="title"/>
          </p:nvPr>
        </p:nvSpPr>
        <p:spPr/>
        <p:txBody>
          <a:bodyPr/>
          <a:lstStyle/>
          <a:p>
            <a:pPr algn="ctr"/>
            <a:r>
              <a:rPr lang="pt-BR" b="1">
                <a:effectLst/>
                <a:latin typeface="Times New Roman" panose="02020603050405020304" pitchFamily="18" charset="0"/>
                <a:ea typeface="Times New Roman" panose="02020603050405020304" pitchFamily="18" charset="0"/>
              </a:rPr>
              <a:t>Elementos de uma arquitetura </a:t>
            </a:r>
            <a:r>
              <a:rPr lang="pt-BR" b="1" err="1">
                <a:effectLst/>
                <a:latin typeface="Times New Roman" panose="02020603050405020304" pitchFamily="18" charset="0"/>
                <a:ea typeface="Times New Roman" panose="02020603050405020304" pitchFamily="18" charset="0"/>
              </a:rPr>
              <a:t>DiffServ</a:t>
            </a:r>
            <a:endParaRPr lang="pt-BR"/>
          </a:p>
        </p:txBody>
      </p:sp>
      <p:sp>
        <p:nvSpPr>
          <p:cNvPr id="3" name="Espaço Reservado para Conteúdo 2">
            <a:extLst>
              <a:ext uri="{FF2B5EF4-FFF2-40B4-BE49-F238E27FC236}">
                <a16:creationId xmlns:a16="http://schemas.microsoft.com/office/drawing/2014/main" id="{90B55B2F-F5E9-4769-80CE-B7FC581C80CD}"/>
              </a:ext>
            </a:extLst>
          </p:cNvPr>
          <p:cNvSpPr>
            <a:spLocks noGrp="1"/>
          </p:cNvSpPr>
          <p:nvPr>
            <p:ph idx="1"/>
          </p:nvPr>
        </p:nvSpPr>
        <p:spPr>
          <a:xfrm>
            <a:off x="677334" y="1887419"/>
            <a:ext cx="8596668" cy="3880773"/>
          </a:xfrm>
        </p:spPr>
        <p:txBody>
          <a:bodyPr vert="horz" lIns="91440" tIns="45720" rIns="91440" bIns="45720" rtlCol="0" anchor="t">
            <a:normAutofit/>
          </a:bodyPr>
          <a:lstStyle/>
          <a:p>
            <a:r>
              <a:rPr lang="pt-BR" sz="1800">
                <a:solidFill>
                  <a:srgbClr val="000000"/>
                </a:solidFill>
                <a:effectLst/>
                <a:latin typeface="Times New Roman"/>
                <a:ea typeface="Calibri" panose="020F0502020204030204" pitchFamily="34" charset="0"/>
                <a:cs typeface="Times New Roman"/>
              </a:rPr>
              <a:t>Nesta arquitetura os pacotes com necessidades de </a:t>
            </a:r>
            <a:r>
              <a:rPr lang="pt-BR" sz="1800" b="1">
                <a:solidFill>
                  <a:srgbClr val="000000"/>
                </a:solidFill>
                <a:effectLst/>
                <a:latin typeface="Times New Roman"/>
                <a:ea typeface="Calibri" panose="020F0502020204030204" pitchFamily="34" charset="0"/>
                <a:cs typeface="Times New Roman"/>
              </a:rPr>
              <a:t>tráfego semelhantes são agrupados</a:t>
            </a:r>
            <a:r>
              <a:rPr lang="pt-BR" sz="1800">
                <a:solidFill>
                  <a:srgbClr val="000000"/>
                </a:solidFill>
                <a:effectLst/>
                <a:latin typeface="Times New Roman"/>
                <a:ea typeface="Calibri" panose="020F0502020204030204" pitchFamily="34" charset="0"/>
                <a:cs typeface="Times New Roman"/>
              </a:rPr>
              <a:t> através de um byte já existente.</a:t>
            </a:r>
          </a:p>
          <a:p>
            <a:pPr marL="0" indent="0">
              <a:buNone/>
            </a:pPr>
            <a:endParaRPr lang="pt-BR" sz="1800">
              <a:solidFill>
                <a:srgbClr val="000000"/>
              </a:solidFill>
              <a:latin typeface="Times New Roman"/>
              <a:ea typeface="Calibri" panose="020F0502020204030204" pitchFamily="34" charset="0"/>
              <a:cs typeface="Times New Roman"/>
            </a:endParaRPr>
          </a:p>
          <a:p>
            <a:r>
              <a:rPr lang="pt-BR" sz="1800">
                <a:solidFill>
                  <a:srgbClr val="000000"/>
                </a:solidFill>
                <a:effectLst/>
                <a:latin typeface="Times New Roman"/>
                <a:ea typeface="Calibri" panose="020F0502020204030204" pitchFamily="34" charset="0"/>
                <a:cs typeface="Times New Roman"/>
              </a:rPr>
              <a:t>Denominado DSCP (</a:t>
            </a:r>
            <a:r>
              <a:rPr lang="pt-BR" sz="1800" err="1">
                <a:solidFill>
                  <a:srgbClr val="000000"/>
                </a:solidFill>
                <a:effectLst/>
                <a:latin typeface="Times New Roman"/>
                <a:ea typeface="Calibri" panose="020F0502020204030204" pitchFamily="34" charset="0"/>
                <a:cs typeface="Times New Roman"/>
              </a:rPr>
              <a:t>Differentiated</a:t>
            </a:r>
            <a:r>
              <a:rPr lang="pt-BR" sz="1800">
                <a:solidFill>
                  <a:srgbClr val="000000"/>
                </a:solidFill>
                <a:effectLst/>
                <a:latin typeface="Times New Roman"/>
                <a:ea typeface="Calibri" panose="020F0502020204030204" pitchFamily="34" charset="0"/>
                <a:cs typeface="Times New Roman"/>
              </a:rPr>
              <a:t> Services </a:t>
            </a:r>
            <a:r>
              <a:rPr lang="pt-BR" sz="1800" err="1">
                <a:solidFill>
                  <a:srgbClr val="000000"/>
                </a:solidFill>
                <a:effectLst/>
                <a:latin typeface="Times New Roman"/>
                <a:ea typeface="Calibri" panose="020F0502020204030204" pitchFamily="34" charset="0"/>
                <a:cs typeface="Times New Roman"/>
              </a:rPr>
              <a:t>Code</a:t>
            </a:r>
            <a:r>
              <a:rPr lang="pt-BR" sz="1800">
                <a:solidFill>
                  <a:srgbClr val="000000"/>
                </a:solidFill>
                <a:effectLst/>
                <a:latin typeface="Times New Roman"/>
                <a:ea typeface="Calibri" panose="020F0502020204030204" pitchFamily="34" charset="0"/>
                <a:cs typeface="Times New Roman"/>
              </a:rPr>
              <a:t> Point) na arquitetura DiffServ</a:t>
            </a:r>
            <a:r>
              <a:rPr lang="pt-BR" sz="1800">
                <a:solidFill>
                  <a:srgbClr val="000000"/>
                </a:solidFill>
                <a:latin typeface="Times New Roman"/>
                <a:ea typeface="Calibri" panose="020F0502020204030204" pitchFamily="34" charset="0"/>
                <a:cs typeface="Times New Roman"/>
              </a:rPr>
              <a:t>,</a:t>
            </a:r>
            <a:r>
              <a:rPr lang="pt-BR" sz="1800">
                <a:solidFill>
                  <a:srgbClr val="000000"/>
                </a:solidFill>
                <a:effectLst/>
                <a:latin typeface="Times New Roman"/>
                <a:ea typeface="Calibri" panose="020F0502020204030204" pitchFamily="34" charset="0"/>
                <a:cs typeface="Times New Roman"/>
              </a:rPr>
              <a:t> </a:t>
            </a:r>
            <a:r>
              <a:rPr lang="pt-BR" sz="1800">
                <a:solidFill>
                  <a:srgbClr val="000000"/>
                </a:solidFill>
                <a:latin typeface="Times New Roman"/>
                <a:ea typeface="Calibri" panose="020F0502020204030204" pitchFamily="34" charset="0"/>
                <a:cs typeface="Times New Roman"/>
              </a:rPr>
              <a:t>esse</a:t>
            </a:r>
            <a:r>
              <a:rPr lang="pt-BR" sz="1800">
                <a:solidFill>
                  <a:srgbClr val="000000"/>
                </a:solidFill>
                <a:effectLst/>
                <a:latin typeface="Times New Roman"/>
                <a:ea typeface="Calibri" panose="020F0502020204030204" pitchFamily="34" charset="0"/>
                <a:cs typeface="Times New Roman"/>
              </a:rPr>
              <a:t> campo possibilita a marcação de pacote em níveis de prioridade ou níveis de serviços diferenciados de acordo com a necessidade do tráfego. Isso possibilita </a:t>
            </a:r>
            <a:r>
              <a:rPr lang="pt-BR" sz="1800" b="1">
                <a:solidFill>
                  <a:srgbClr val="000000"/>
                </a:solidFill>
                <a:effectLst/>
                <a:latin typeface="Times New Roman"/>
                <a:ea typeface="Calibri" panose="020F0502020204030204" pitchFamily="34" charset="0"/>
                <a:cs typeface="Times New Roman"/>
              </a:rPr>
              <a:t>minimizar o processamento gerado nos roteadores da rede</a:t>
            </a:r>
            <a:r>
              <a:rPr lang="pt-BR" sz="1800">
                <a:solidFill>
                  <a:srgbClr val="000000"/>
                </a:solidFill>
                <a:effectLst/>
                <a:latin typeface="Times New Roman"/>
                <a:ea typeface="Calibri" panose="020F0502020204030204" pitchFamily="34" charset="0"/>
                <a:cs typeface="Times New Roman"/>
              </a:rPr>
              <a:t>, pois as informações são tratadas como um </a:t>
            </a:r>
            <a:r>
              <a:rPr lang="pt-BR" sz="1800" b="1">
                <a:solidFill>
                  <a:srgbClr val="000000"/>
                </a:solidFill>
                <a:effectLst/>
                <a:latin typeface="Times New Roman"/>
                <a:ea typeface="Calibri" panose="020F0502020204030204" pitchFamily="34" charset="0"/>
                <a:cs typeface="Times New Roman"/>
              </a:rPr>
              <a:t>agregado de fluxos</a:t>
            </a:r>
            <a:r>
              <a:rPr lang="pt-BR" sz="1800">
                <a:solidFill>
                  <a:srgbClr val="000000"/>
                </a:solidFill>
                <a:effectLst/>
                <a:latin typeface="Times New Roman"/>
                <a:ea typeface="Calibri" panose="020F0502020204030204" pitchFamily="34" charset="0"/>
                <a:cs typeface="Times New Roman"/>
              </a:rPr>
              <a:t> e não como um fluxo individual. A figura ilustra o uso deste campo, os bits de 0 a 5 representam o DSCP e os bits 6 e 7 não são utilizados.</a:t>
            </a:r>
            <a:r>
              <a:rPr lang="pt-BR" sz="1800">
                <a:solidFill>
                  <a:srgbClr val="000000"/>
                </a:solidFill>
                <a:latin typeface="Times New Roman"/>
                <a:ea typeface="Calibri" panose="020F0502020204030204" pitchFamily="34" charset="0"/>
                <a:cs typeface="Times New Roman"/>
              </a:rPr>
              <a:t> </a:t>
            </a:r>
            <a:endParaRPr lang="pt-BR"/>
          </a:p>
        </p:txBody>
      </p:sp>
      <p:pic>
        <p:nvPicPr>
          <p:cNvPr id="5" name="Imagem 4" descr="Uma imagem contendo Forma&#10;&#10;Descrição gerada automaticamente">
            <a:extLst>
              <a:ext uri="{FF2B5EF4-FFF2-40B4-BE49-F238E27FC236}">
                <a16:creationId xmlns:a16="http://schemas.microsoft.com/office/drawing/2014/main" id="{D6D12A18-93C1-4240-B8E0-0F8F569C71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960" y="4723377"/>
            <a:ext cx="5962171" cy="1622897"/>
          </a:xfrm>
          <a:prstGeom prst="rect">
            <a:avLst/>
          </a:prstGeom>
        </p:spPr>
      </p:pic>
    </p:spTree>
    <p:extLst>
      <p:ext uri="{BB962C8B-B14F-4D97-AF65-F5344CB8AC3E}">
        <p14:creationId xmlns:p14="http://schemas.microsoft.com/office/powerpoint/2010/main" val="3300139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8FC15-F548-4D1F-AFBE-60BF79490548}"/>
              </a:ext>
            </a:extLst>
          </p:cNvPr>
          <p:cNvSpPr>
            <a:spLocks noGrp="1"/>
          </p:cNvSpPr>
          <p:nvPr>
            <p:ph type="title"/>
          </p:nvPr>
        </p:nvSpPr>
        <p:spPr/>
        <p:txBody>
          <a:bodyPr/>
          <a:lstStyle/>
          <a:p>
            <a:pPr algn="ctr"/>
            <a:r>
              <a:rPr lang="pt-BR" b="1">
                <a:latin typeface="Times New Roman"/>
                <a:cs typeface="Times New Roman"/>
              </a:rPr>
              <a:t>Comparação entre </a:t>
            </a:r>
            <a:r>
              <a:rPr lang="pt-BR" b="1" err="1">
                <a:latin typeface="Times New Roman"/>
                <a:cs typeface="Times New Roman"/>
              </a:rPr>
              <a:t>IntServ</a:t>
            </a:r>
            <a:r>
              <a:rPr lang="pt-BR" b="1">
                <a:latin typeface="Times New Roman"/>
                <a:cs typeface="Times New Roman"/>
              </a:rPr>
              <a:t> e </a:t>
            </a:r>
            <a:r>
              <a:rPr lang="pt-BR" b="1" err="1">
                <a:latin typeface="Times New Roman"/>
                <a:cs typeface="Times New Roman"/>
              </a:rPr>
              <a:t>DiffServ</a:t>
            </a:r>
            <a:endParaRPr lang="pt-BR" b="1">
              <a:latin typeface="Times New Roman"/>
              <a:cs typeface="Times New Roman"/>
            </a:endParaRPr>
          </a:p>
        </p:txBody>
      </p:sp>
      <p:sp>
        <p:nvSpPr>
          <p:cNvPr id="3" name="Espaço Reservado para Conteúdo 2">
            <a:extLst>
              <a:ext uri="{FF2B5EF4-FFF2-40B4-BE49-F238E27FC236}">
                <a16:creationId xmlns:a16="http://schemas.microsoft.com/office/drawing/2014/main" id="{77295AC9-F785-4D37-9DD9-B557559573CB}"/>
              </a:ext>
            </a:extLst>
          </p:cNvPr>
          <p:cNvSpPr>
            <a:spLocks noGrp="1"/>
          </p:cNvSpPr>
          <p:nvPr>
            <p:ph idx="1"/>
          </p:nvPr>
        </p:nvSpPr>
        <p:spPr/>
        <p:txBody>
          <a:bodyPr vert="horz" lIns="91440" tIns="45720" rIns="91440" bIns="45720" rtlCol="0" anchor="t">
            <a:normAutofit fontScale="92500" lnSpcReduction="20000"/>
          </a:bodyPr>
          <a:lstStyle/>
          <a:p>
            <a:r>
              <a:rPr lang="pt-BR" sz="1800">
                <a:solidFill>
                  <a:schemeClr val="tx1"/>
                </a:solidFill>
                <a:effectLst/>
                <a:latin typeface="Times New Roman"/>
                <a:ea typeface="Calibri" panose="020F0502020204030204" pitchFamily="34" charset="0"/>
                <a:cs typeface="Times New Roman"/>
              </a:rPr>
              <a:t>A arquitetura </a:t>
            </a:r>
            <a:r>
              <a:rPr lang="pt-BR" sz="1800" err="1">
                <a:solidFill>
                  <a:schemeClr val="tx1"/>
                </a:solidFill>
                <a:effectLst/>
                <a:latin typeface="Times New Roman"/>
                <a:ea typeface="Calibri" panose="020F0502020204030204" pitchFamily="34" charset="0"/>
                <a:cs typeface="Times New Roman"/>
              </a:rPr>
              <a:t>IntServ</a:t>
            </a:r>
            <a:r>
              <a:rPr lang="pt-BR" sz="1800">
                <a:solidFill>
                  <a:schemeClr val="tx1"/>
                </a:solidFill>
                <a:effectLst/>
                <a:latin typeface="Times New Roman"/>
                <a:ea typeface="Calibri" panose="020F0502020204030204" pitchFamily="34" charset="0"/>
                <a:cs typeface="Times New Roman"/>
              </a:rPr>
              <a:t>/RSVP proporciona uma melhora significativa em relação aos serviços de “melhor esforço” presentes na Internet, mas problemas de escalabilidade dificultam a sua implementação na Internet. Para solucionar os problemas existentes na arquitetura </a:t>
            </a:r>
            <a:r>
              <a:rPr lang="pt-BR" sz="1800" err="1">
                <a:solidFill>
                  <a:schemeClr val="tx1"/>
                </a:solidFill>
                <a:effectLst/>
                <a:latin typeface="Times New Roman"/>
                <a:ea typeface="Calibri" panose="020F0502020204030204" pitchFamily="34" charset="0"/>
                <a:cs typeface="Times New Roman"/>
              </a:rPr>
              <a:t>IntServ</a:t>
            </a:r>
            <a:r>
              <a:rPr lang="pt-BR" sz="1800">
                <a:solidFill>
                  <a:schemeClr val="tx1"/>
                </a:solidFill>
                <a:effectLst/>
                <a:latin typeface="Times New Roman"/>
                <a:ea typeface="Calibri" panose="020F0502020204030204" pitchFamily="34" charset="0"/>
                <a:cs typeface="Times New Roman"/>
              </a:rPr>
              <a:t>/RSVP foi proposta a arquitetura </a:t>
            </a:r>
            <a:r>
              <a:rPr lang="pt-BR" sz="1800" err="1">
                <a:solidFill>
                  <a:schemeClr val="tx1"/>
                </a:solidFill>
                <a:effectLst/>
                <a:latin typeface="Times New Roman"/>
                <a:ea typeface="Calibri" panose="020F0502020204030204" pitchFamily="34" charset="0"/>
                <a:cs typeface="Times New Roman"/>
              </a:rPr>
              <a:t>DiffServ</a:t>
            </a:r>
            <a:r>
              <a:rPr lang="pt-BR" sz="1800">
                <a:solidFill>
                  <a:schemeClr val="tx1"/>
                </a:solidFill>
                <a:effectLst/>
                <a:latin typeface="Times New Roman"/>
                <a:ea typeface="Calibri" panose="020F0502020204030204" pitchFamily="34" charset="0"/>
                <a:cs typeface="Times New Roman"/>
              </a:rPr>
              <a:t>. </a:t>
            </a:r>
            <a:r>
              <a:rPr lang="pt-BR" sz="1800" b="1">
                <a:solidFill>
                  <a:schemeClr val="tx1"/>
                </a:solidFill>
                <a:effectLst/>
                <a:latin typeface="Times New Roman"/>
                <a:ea typeface="Calibri" panose="020F0502020204030204" pitchFamily="34" charset="0"/>
                <a:cs typeface="Times New Roman"/>
              </a:rPr>
              <a:t>Os principais problemas relacionados a arquitetura </a:t>
            </a:r>
            <a:r>
              <a:rPr lang="pt-BR" sz="1800" b="1" err="1">
                <a:solidFill>
                  <a:schemeClr val="tx1"/>
                </a:solidFill>
                <a:effectLst/>
                <a:latin typeface="Times New Roman"/>
                <a:ea typeface="Calibri" panose="020F0502020204030204" pitchFamily="34" charset="0"/>
                <a:cs typeface="Times New Roman"/>
              </a:rPr>
              <a:t>IntServ</a:t>
            </a:r>
            <a:r>
              <a:rPr lang="pt-BR" sz="1800" b="1">
                <a:solidFill>
                  <a:schemeClr val="tx1"/>
                </a:solidFill>
                <a:effectLst/>
                <a:latin typeface="Times New Roman"/>
                <a:ea typeface="Calibri" panose="020F0502020204030204" pitchFamily="34" charset="0"/>
                <a:cs typeface="Times New Roman"/>
              </a:rPr>
              <a:t> </a:t>
            </a:r>
            <a:r>
              <a:rPr lang="pt-BR" sz="1800">
                <a:solidFill>
                  <a:schemeClr val="tx1"/>
                </a:solidFill>
                <a:effectLst/>
                <a:latin typeface="Times New Roman"/>
                <a:ea typeface="Calibri" panose="020F0502020204030204" pitchFamily="34" charset="0"/>
                <a:cs typeface="Times New Roman"/>
              </a:rPr>
              <a:t>são citados abaixo:</a:t>
            </a:r>
          </a:p>
          <a:p>
            <a:pPr marL="0" indent="0">
              <a:buNone/>
            </a:pPr>
            <a:endParaRPr lang="pt-BR">
              <a:solidFill>
                <a:schemeClr val="tx1"/>
              </a:solidFill>
              <a:latin typeface="Times New Roman" panose="02020603050405020304" pitchFamily="18" charset="0"/>
              <a:cs typeface="Times New Roman" panose="02020603050405020304" pitchFamily="18" charset="0"/>
            </a:endParaRPr>
          </a:p>
          <a:p>
            <a:pPr>
              <a:lnSpc>
                <a:spcPct val="107000"/>
              </a:lnSpc>
            </a:pPr>
            <a:r>
              <a:rPr lang="pt-BR" sz="1800">
                <a:solidFill>
                  <a:schemeClr val="tx1"/>
                </a:solidFill>
                <a:effectLst/>
                <a:latin typeface="Times New Roman"/>
                <a:ea typeface="Calibri" panose="020F0502020204030204" pitchFamily="34" charset="0"/>
                <a:cs typeface="Times New Roman"/>
              </a:rPr>
              <a:t>Cada roteador deve armazenar informações de estado que crescem proporcionalmente ao número de fluxo. Quando um novo fluxo solicita reserva, informações de estado PATH e RESV são criadas em cada roteador presente ao longo do caminho, exigindo dos </a:t>
            </a:r>
            <a:r>
              <a:rPr lang="pt-BR" sz="1800" b="1">
                <a:solidFill>
                  <a:schemeClr val="tx1"/>
                </a:solidFill>
                <a:effectLst/>
                <a:latin typeface="Times New Roman"/>
                <a:ea typeface="Calibri" panose="020F0502020204030204" pitchFamily="34" charset="0"/>
                <a:cs typeface="Times New Roman"/>
              </a:rPr>
              <a:t>roteadores alta capacidade de armazenamento e processamento.</a:t>
            </a:r>
            <a:r>
              <a:rPr lang="pt-BR" b="1">
                <a:solidFill>
                  <a:schemeClr val="tx1"/>
                </a:solidFill>
                <a:latin typeface="Times New Roman"/>
                <a:ea typeface="Calibri" panose="020F0502020204030204" pitchFamily="34" charset="0"/>
                <a:cs typeface="Times New Roman"/>
              </a:rPr>
              <a:t> </a:t>
            </a:r>
            <a:endParaRPr lang="pt-BR" sz="18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pt-BR"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BR" sz="1800">
                <a:solidFill>
                  <a:schemeClr val="tx1"/>
                </a:solidFill>
                <a:effectLst/>
                <a:latin typeface="Times New Roman"/>
                <a:ea typeface="Calibri" panose="020F0502020204030204" pitchFamily="34" charset="0"/>
                <a:cs typeface="Times New Roman"/>
              </a:rPr>
              <a:t>Os roteadores devem classificar, policiar e enfileirar cada um destes fluxos. Além disso, decisões de controle de admissão devem ser realizadas quando um fluxo solicita reserva, o que pode causar uma </a:t>
            </a:r>
            <a:r>
              <a:rPr lang="pt-BR" sz="1800" b="1">
                <a:solidFill>
                  <a:schemeClr val="tx1"/>
                </a:solidFill>
                <a:effectLst/>
                <a:latin typeface="Times New Roman"/>
                <a:ea typeface="Calibri" panose="020F0502020204030204" pitchFamily="34" charset="0"/>
                <a:cs typeface="Times New Roman"/>
              </a:rPr>
              <a:t>carga excessiva nos roteadores.</a:t>
            </a:r>
          </a:p>
          <a:p>
            <a:endParaRPr lang="pt-BR"/>
          </a:p>
        </p:txBody>
      </p:sp>
    </p:spTree>
    <p:extLst>
      <p:ext uri="{BB962C8B-B14F-4D97-AF65-F5344CB8AC3E}">
        <p14:creationId xmlns:p14="http://schemas.microsoft.com/office/powerpoint/2010/main" val="590905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0BE183-9C9E-48F2-A40E-E57618521EFC}"/>
              </a:ext>
            </a:extLst>
          </p:cNvPr>
          <p:cNvSpPr>
            <a:spLocks noGrp="1"/>
          </p:cNvSpPr>
          <p:nvPr>
            <p:ph type="title"/>
          </p:nvPr>
        </p:nvSpPr>
        <p:spPr/>
        <p:txBody>
          <a:bodyPr/>
          <a:lstStyle/>
          <a:p>
            <a:pPr algn="ctr"/>
            <a:r>
              <a:rPr lang="pt-BR" b="1">
                <a:latin typeface="Times New Roman"/>
                <a:cs typeface="Times New Roman"/>
              </a:rPr>
              <a:t>Comparação entre </a:t>
            </a:r>
            <a:r>
              <a:rPr lang="pt-BR" b="1" err="1">
                <a:latin typeface="Times New Roman"/>
                <a:cs typeface="Times New Roman"/>
              </a:rPr>
              <a:t>IntServ</a:t>
            </a:r>
            <a:r>
              <a:rPr lang="pt-BR" b="1">
                <a:latin typeface="Times New Roman"/>
                <a:cs typeface="Times New Roman"/>
              </a:rPr>
              <a:t> e </a:t>
            </a:r>
            <a:r>
              <a:rPr lang="pt-BR" b="1" err="1">
                <a:latin typeface="Times New Roman"/>
                <a:cs typeface="Times New Roman"/>
              </a:rPr>
              <a:t>DiffServ</a:t>
            </a:r>
            <a:endParaRPr lang="pt-BR" b="1">
              <a:latin typeface="Times New Roman"/>
              <a:cs typeface="Times New Roman"/>
            </a:endParaRPr>
          </a:p>
        </p:txBody>
      </p:sp>
      <p:sp>
        <p:nvSpPr>
          <p:cNvPr id="3" name="Espaço Reservado para Conteúdo 2">
            <a:extLst>
              <a:ext uri="{FF2B5EF4-FFF2-40B4-BE49-F238E27FC236}">
                <a16:creationId xmlns:a16="http://schemas.microsoft.com/office/drawing/2014/main" id="{DAB09560-D82B-48A1-A0B5-9FE985909309}"/>
              </a:ext>
            </a:extLst>
          </p:cNvPr>
          <p:cNvSpPr>
            <a:spLocks noGrp="1"/>
          </p:cNvSpPr>
          <p:nvPr>
            <p:ph idx="1"/>
          </p:nvPr>
        </p:nvSpPr>
        <p:spPr/>
        <p:txBody>
          <a:bodyPr vert="horz" lIns="91440" tIns="45720" rIns="91440" bIns="45720" rtlCol="0" anchor="t">
            <a:normAutofit/>
          </a:bodyPr>
          <a:lstStyle/>
          <a:p>
            <a:pPr>
              <a:lnSpc>
                <a:spcPct val="107000"/>
              </a:lnSpc>
              <a:spcAft>
                <a:spcPts val="800"/>
              </a:spcAft>
            </a:pPr>
            <a:r>
              <a:rPr lang="pt-BR" sz="1800">
                <a:solidFill>
                  <a:schemeClr val="tx1"/>
                </a:solidFill>
                <a:effectLst/>
                <a:latin typeface="Times New Roman"/>
                <a:ea typeface="Calibri" panose="020F0502020204030204" pitchFamily="34" charset="0"/>
                <a:cs typeface="Times New Roman"/>
              </a:rPr>
              <a:t>Na arquitetura </a:t>
            </a:r>
            <a:r>
              <a:rPr lang="pt-BR" sz="1800" err="1">
                <a:solidFill>
                  <a:schemeClr val="tx1"/>
                </a:solidFill>
                <a:effectLst/>
                <a:latin typeface="Times New Roman"/>
                <a:ea typeface="Calibri" panose="020F0502020204030204" pitchFamily="34" charset="0"/>
                <a:cs typeface="Times New Roman"/>
              </a:rPr>
              <a:t>DiffServ</a:t>
            </a:r>
            <a:r>
              <a:rPr lang="pt-BR" sz="1800">
                <a:solidFill>
                  <a:schemeClr val="tx1"/>
                </a:solidFill>
                <a:effectLst/>
                <a:latin typeface="Times New Roman"/>
                <a:ea typeface="Calibri" panose="020F0502020204030204" pitchFamily="34" charset="0"/>
                <a:cs typeface="Times New Roman"/>
              </a:rPr>
              <a:t> podemos destacar as seguintes características:</a:t>
            </a:r>
          </a:p>
          <a:p>
            <a:pPr marL="0" indent="0">
              <a:lnSpc>
                <a:spcPct val="107000"/>
              </a:lnSpc>
              <a:spcAft>
                <a:spcPts val="800"/>
              </a:spcAft>
              <a:buNone/>
            </a:pPr>
            <a:endParaRPr lang="pt-BR"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pt-BR" sz="1800">
                <a:solidFill>
                  <a:schemeClr val="tx1"/>
                </a:solidFill>
                <a:effectLst/>
                <a:latin typeface="Times New Roman"/>
                <a:ea typeface="Calibri" panose="020F0502020204030204" pitchFamily="34" charset="0"/>
                <a:cs typeface="Times New Roman"/>
              </a:rPr>
              <a:t>O conjunto de informações de estado é proporcional ao número de classes e não ao número de fluxos o que torna os </a:t>
            </a:r>
            <a:r>
              <a:rPr lang="pt-BR" sz="1800" b="1">
                <a:solidFill>
                  <a:schemeClr val="tx1"/>
                </a:solidFill>
                <a:effectLst/>
                <a:latin typeface="Times New Roman"/>
                <a:ea typeface="Calibri" panose="020F0502020204030204" pitchFamily="34" charset="0"/>
                <a:cs typeface="Times New Roman"/>
              </a:rPr>
              <a:t>Serviços Diferenciados mais escaláveis.</a:t>
            </a:r>
            <a:r>
              <a:rPr lang="pt-BR" b="1">
                <a:solidFill>
                  <a:schemeClr val="tx1"/>
                </a:solidFill>
                <a:latin typeface="Times New Roman"/>
                <a:ea typeface="Calibri" panose="020F0502020204030204" pitchFamily="34" charset="0"/>
                <a:cs typeface="Times New Roman"/>
              </a:rPr>
              <a:t> </a:t>
            </a:r>
            <a:endParaRPr lang="pt-BR" sz="18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buNone/>
            </a:pPr>
            <a:endParaRPr lang="pt-BR" sz="1800" u="sng">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BR" sz="1800">
                <a:solidFill>
                  <a:schemeClr val="tx1"/>
                </a:solidFill>
                <a:effectLst/>
                <a:latin typeface="Times New Roman"/>
                <a:ea typeface="Calibri" panose="020F0502020204030204" pitchFamily="34" charset="0"/>
                <a:cs typeface="Times New Roman"/>
              </a:rPr>
              <a:t>As operações de classificação, marcação, policiamento e moldagem são realizadas nos roteadores de borda, onde os fluxos com características comuns são agregados. Com isso, a </a:t>
            </a:r>
            <a:r>
              <a:rPr lang="pt-BR" sz="1800" b="1">
                <a:solidFill>
                  <a:schemeClr val="tx1"/>
                </a:solidFill>
                <a:effectLst/>
                <a:latin typeface="Times New Roman"/>
                <a:ea typeface="Calibri" panose="020F0502020204030204" pitchFamily="34" charset="0"/>
                <a:cs typeface="Times New Roman"/>
              </a:rPr>
              <a:t>complexidade está nos roteadores de borda, simplificando as tarefas dos roteadores de núcleo.</a:t>
            </a:r>
          </a:p>
          <a:p>
            <a:endParaRPr lang="pt-BR"/>
          </a:p>
        </p:txBody>
      </p:sp>
    </p:spTree>
    <p:extLst>
      <p:ext uri="{BB962C8B-B14F-4D97-AF65-F5344CB8AC3E}">
        <p14:creationId xmlns:p14="http://schemas.microsoft.com/office/powerpoint/2010/main" val="194098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748C8-D9BB-4B77-BD92-FD5F36EE3C3C}"/>
              </a:ext>
            </a:extLst>
          </p:cNvPr>
          <p:cNvSpPr>
            <a:spLocks noGrp="1"/>
          </p:cNvSpPr>
          <p:nvPr>
            <p:ph type="title"/>
          </p:nvPr>
        </p:nvSpPr>
        <p:spPr/>
        <p:txBody>
          <a:bodyPr/>
          <a:lstStyle/>
          <a:p>
            <a:r>
              <a:rPr lang="pt-BR"/>
              <a:t>			</a:t>
            </a:r>
            <a:r>
              <a:rPr lang="pt-BR">
                <a:latin typeface="Times New Roman" panose="02020603050405020304" pitchFamily="18" charset="0"/>
                <a:cs typeface="Times New Roman" panose="02020603050405020304" pitchFamily="18" charset="0"/>
              </a:rPr>
              <a:t>Perguntas e Respostas</a:t>
            </a:r>
          </a:p>
        </p:txBody>
      </p:sp>
      <p:sp>
        <p:nvSpPr>
          <p:cNvPr id="3" name="Espaço Reservado para Conteúdo 2">
            <a:extLst>
              <a:ext uri="{FF2B5EF4-FFF2-40B4-BE49-F238E27FC236}">
                <a16:creationId xmlns:a16="http://schemas.microsoft.com/office/drawing/2014/main" id="{A80CD880-7D64-45B6-B927-743B4D8F82D4}"/>
              </a:ext>
            </a:extLst>
          </p:cNvPr>
          <p:cNvSpPr>
            <a:spLocks noGrp="1"/>
          </p:cNvSpPr>
          <p:nvPr>
            <p:ph idx="1"/>
          </p:nvPr>
        </p:nvSpPr>
        <p:spPr/>
        <p:txBody>
          <a:bodyPr>
            <a:normAutofit/>
          </a:bodyPr>
          <a:lstStyle/>
          <a:p>
            <a:endParaRPr lang="pt-BR" sz="1800" b="1">
              <a:solidFill>
                <a:srgbClr val="000000"/>
              </a:solidFill>
              <a:effectLst/>
              <a:latin typeface="Times New Roman" panose="02020603050405020304" pitchFamily="18" charset="0"/>
              <a:ea typeface="Times New Roman" panose="02020603050405020304" pitchFamily="18" charset="0"/>
            </a:endParaRPr>
          </a:p>
          <a:p>
            <a:endParaRPr lang="pt-BR" sz="1800" b="1">
              <a:solidFill>
                <a:srgbClr val="000000"/>
              </a:solidFill>
              <a:latin typeface="Times New Roman" panose="02020603050405020304" pitchFamily="18" charset="0"/>
              <a:ea typeface="Times New Roman" panose="02020603050405020304" pitchFamily="18" charset="0"/>
            </a:endParaRPr>
          </a:p>
          <a:p>
            <a:endParaRPr lang="pt-BR" sz="1800" b="1">
              <a:solidFill>
                <a:srgbClr val="000000"/>
              </a:solidFill>
              <a:effectLst/>
              <a:latin typeface="Times New Roman" panose="02020603050405020304" pitchFamily="18" charset="0"/>
              <a:ea typeface="Times New Roman" panose="02020603050405020304" pitchFamily="18" charset="0"/>
            </a:endParaRPr>
          </a:p>
          <a:p>
            <a:endParaRPr lang="pt-BR" b="1">
              <a:solidFill>
                <a:srgbClr val="000000"/>
              </a:solidFill>
              <a:effectLst/>
              <a:latin typeface="Times New Roman" panose="02020603050405020304" pitchFamily="18" charset="0"/>
              <a:ea typeface="Times New Roman" panose="02020603050405020304" pitchFamily="18" charset="0"/>
            </a:endParaRPr>
          </a:p>
          <a:p>
            <a:r>
              <a:rPr lang="pt-BR" b="1">
                <a:solidFill>
                  <a:srgbClr val="000000"/>
                </a:solidFill>
                <a:effectLst/>
                <a:latin typeface="Times New Roman" panose="02020603050405020304" pitchFamily="18" charset="0"/>
                <a:ea typeface="Times New Roman" panose="02020603050405020304" pitchFamily="18" charset="0"/>
              </a:rPr>
              <a:t>QUESTÃO 1 - Quem geralmente fornece os serviços de </a:t>
            </a:r>
            <a:r>
              <a:rPr lang="pt-BR" b="1" err="1">
                <a:solidFill>
                  <a:srgbClr val="000000"/>
                </a:solidFill>
                <a:effectLst/>
                <a:latin typeface="Times New Roman" panose="02020603050405020304" pitchFamily="18" charset="0"/>
                <a:ea typeface="Times New Roman" panose="02020603050405020304" pitchFamily="18" charset="0"/>
              </a:rPr>
              <a:t>QoS</a:t>
            </a:r>
            <a:r>
              <a:rPr lang="pt-BR" b="1">
                <a:solidFill>
                  <a:srgbClr val="000000"/>
                </a:solidFill>
                <a:effectLst/>
                <a:latin typeface="Times New Roman" panose="02020603050405020304" pitchFamily="18" charset="0"/>
                <a:ea typeface="Times New Roman" panose="02020603050405020304" pitchFamily="18" charset="0"/>
              </a:rPr>
              <a:t> para os usuários?</a:t>
            </a:r>
          </a:p>
          <a:p>
            <a:pPr marL="0" indent="0">
              <a:buNone/>
            </a:pPr>
            <a:r>
              <a:rPr lang="pt-BR" b="1">
                <a:solidFill>
                  <a:srgbClr val="000000"/>
                </a:solidFill>
                <a:latin typeface="Times New Roman" panose="02020603050405020304" pitchFamily="18" charset="0"/>
                <a:ea typeface="Times New Roman" panose="02020603050405020304" pitchFamily="18" charset="0"/>
              </a:rPr>
              <a:t>	</a:t>
            </a:r>
            <a:endParaRPr lang="pt-BR">
              <a:effectLst/>
              <a:latin typeface="Times New Roman" panose="02020603050405020304" pitchFamily="18" charset="0"/>
              <a:ea typeface="Times New Roman" panose="02020603050405020304" pitchFamily="18" charset="0"/>
            </a:endParaRPr>
          </a:p>
          <a:p>
            <a:endParaRPr lang="pt-BR" sz="1800">
              <a:effectLst/>
              <a:latin typeface="Times New Roman" panose="02020603050405020304" pitchFamily="18" charset="0"/>
              <a:ea typeface="Times New Roman" panose="02020603050405020304" pitchFamily="18" charset="0"/>
            </a:endParaRPr>
          </a:p>
          <a:p>
            <a:pPr marL="457200" lvl="1" indent="0">
              <a:buNone/>
            </a:pPr>
            <a:endParaRPr lang="pt-BR" sz="1800">
              <a:solidFill>
                <a:srgbClr val="000000"/>
              </a:solidFill>
              <a:latin typeface="Times New Roman" panose="02020603050405020304" pitchFamily="18" charset="0"/>
              <a:ea typeface="Times New Roman" panose="02020603050405020304" pitchFamily="18" charset="0"/>
            </a:endParaRPr>
          </a:p>
          <a:p>
            <a:pPr marL="457200" lvl="1" indent="0">
              <a:buNone/>
            </a:pPr>
            <a:endParaRPr lang="pt-BR" sz="180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30470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6930DE-B185-44C7-925F-C99C7454E454}"/>
              </a:ext>
            </a:extLst>
          </p:cNvPr>
          <p:cNvSpPr>
            <a:spLocks noGrp="1"/>
          </p:cNvSpPr>
          <p:nvPr>
            <p:ph type="title"/>
          </p:nvPr>
        </p:nvSpPr>
        <p:spPr/>
        <p:txBody>
          <a:bodyPr/>
          <a:lstStyle/>
          <a:p>
            <a:r>
              <a:rPr lang="pt-BR">
                <a:latin typeface="Times New Roman" panose="02020603050405020304" pitchFamily="18" charset="0"/>
                <a:cs typeface="Times New Roman" panose="02020603050405020304" pitchFamily="18" charset="0"/>
              </a:rPr>
              <a:t>			Perguntas e Respostas</a:t>
            </a:r>
            <a:endParaRPr lang="pt-BR"/>
          </a:p>
        </p:txBody>
      </p:sp>
      <p:sp>
        <p:nvSpPr>
          <p:cNvPr id="3" name="Espaço Reservado para Conteúdo 2">
            <a:extLst>
              <a:ext uri="{FF2B5EF4-FFF2-40B4-BE49-F238E27FC236}">
                <a16:creationId xmlns:a16="http://schemas.microsoft.com/office/drawing/2014/main" id="{39DE484D-D6F8-497D-9443-33624F7AD1B0}"/>
              </a:ext>
            </a:extLst>
          </p:cNvPr>
          <p:cNvSpPr>
            <a:spLocks noGrp="1"/>
          </p:cNvSpPr>
          <p:nvPr>
            <p:ph idx="1"/>
          </p:nvPr>
        </p:nvSpPr>
        <p:spPr/>
        <p:txBody>
          <a:bodyPr/>
          <a:lstStyle/>
          <a:p>
            <a:r>
              <a:rPr lang="pt-BR" sz="2800" dirty="0">
                <a:solidFill>
                  <a:srgbClr val="000000"/>
                </a:solidFill>
                <a:effectLst/>
                <a:latin typeface="Times New Roman" panose="02020603050405020304" pitchFamily="18" charset="0"/>
                <a:ea typeface="Times New Roman" panose="02020603050405020304" pitchFamily="18" charset="0"/>
              </a:rPr>
              <a:t>Resposta 1: Os serviços de </a:t>
            </a:r>
            <a:r>
              <a:rPr lang="pt-BR" sz="2800" dirty="0" err="1">
                <a:solidFill>
                  <a:srgbClr val="000000"/>
                </a:solidFill>
                <a:effectLst/>
                <a:latin typeface="Times New Roman" panose="02020603050405020304" pitchFamily="18" charset="0"/>
                <a:ea typeface="Times New Roman" panose="02020603050405020304" pitchFamily="18" charset="0"/>
              </a:rPr>
              <a:t>QoS</a:t>
            </a:r>
            <a:r>
              <a:rPr lang="pt-BR" sz="2800" dirty="0">
                <a:solidFill>
                  <a:srgbClr val="000000"/>
                </a:solidFill>
                <a:effectLst/>
                <a:latin typeface="Times New Roman" panose="02020603050405020304" pitchFamily="18" charset="0"/>
                <a:ea typeface="Times New Roman" panose="02020603050405020304" pitchFamily="18" charset="0"/>
              </a:rPr>
              <a:t> normalmente são fornecidos pelas próprias operadoras ou companhias 	que trabalham com redes, pois são elas que possuem a infraestrutura necessária de gerenciamento e para atender um alto número de usuários. </a:t>
            </a:r>
          </a:p>
          <a:p>
            <a:endParaRPr lang="pt-BR" dirty="0"/>
          </a:p>
        </p:txBody>
      </p:sp>
    </p:spTree>
    <p:extLst>
      <p:ext uri="{BB962C8B-B14F-4D97-AF65-F5344CB8AC3E}">
        <p14:creationId xmlns:p14="http://schemas.microsoft.com/office/powerpoint/2010/main" val="1725571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090C49-A7C9-441D-8466-0581EFD72C28}"/>
              </a:ext>
            </a:extLst>
          </p:cNvPr>
          <p:cNvSpPr>
            <a:spLocks noGrp="1"/>
          </p:cNvSpPr>
          <p:nvPr>
            <p:ph type="title"/>
          </p:nvPr>
        </p:nvSpPr>
        <p:spPr/>
        <p:txBody>
          <a:bodyPr/>
          <a:lstStyle/>
          <a:p>
            <a:r>
              <a:rPr lang="pt-BR" dirty="0"/>
              <a:t>				</a:t>
            </a:r>
            <a:r>
              <a:rPr lang="pt-BR" dirty="0">
                <a:latin typeface="Times New Roman" panose="02020603050405020304" pitchFamily="18" charset="0"/>
                <a:cs typeface="Times New Roman" panose="02020603050405020304" pitchFamily="18" charset="0"/>
              </a:rPr>
              <a:t>Os conceitos de </a:t>
            </a:r>
            <a:r>
              <a:rPr lang="pt-BR" dirty="0" err="1">
                <a:latin typeface="Times New Roman" panose="02020603050405020304" pitchFamily="18" charset="0"/>
                <a:cs typeface="Times New Roman" panose="02020603050405020304" pitchFamily="18" charset="0"/>
              </a:rPr>
              <a:t>QoS</a:t>
            </a:r>
            <a:endParaRPr lang="pt-BR" dirty="0">
              <a:latin typeface="Times New Roman" panose="02020603050405020304" pitchFamily="18" charset="0"/>
              <a:cs typeface="Times New Roman" panose="02020603050405020304" pitchFamily="18" charset="0"/>
            </a:endParaRPr>
          </a:p>
        </p:txBody>
      </p:sp>
      <p:sp>
        <p:nvSpPr>
          <p:cNvPr id="3" name="Espaço Reservado para Conteúdo 2">
            <a:extLst>
              <a:ext uri="{FF2B5EF4-FFF2-40B4-BE49-F238E27FC236}">
                <a16:creationId xmlns:a16="http://schemas.microsoft.com/office/drawing/2014/main" id="{0469CA7F-98D9-451D-928C-5BE72B392777}"/>
              </a:ext>
            </a:extLst>
          </p:cNvPr>
          <p:cNvSpPr>
            <a:spLocks noGrp="1"/>
          </p:cNvSpPr>
          <p:nvPr>
            <p:ph idx="1"/>
          </p:nvPr>
        </p:nvSpPr>
        <p:spPr/>
        <p:txBody>
          <a:bodyPr/>
          <a:lstStyle/>
          <a:p>
            <a:endParaRPr lang="pt-BR"/>
          </a:p>
          <a:p>
            <a:pPr marL="0" indent="0">
              <a:buNone/>
            </a:pPr>
            <a:endParaRPr lang="pt-BR"/>
          </a:p>
          <a:p>
            <a:r>
              <a:rPr lang="pt-BR" sz="1800">
                <a:latin typeface="Times New Roman" panose="02020603050405020304" pitchFamily="18" charset="0"/>
                <a:cs typeface="Times New Roman" panose="02020603050405020304" pitchFamily="18" charset="0"/>
              </a:rPr>
              <a:t>O </a:t>
            </a:r>
            <a:r>
              <a:rPr lang="pt-BR" sz="1800" err="1">
                <a:latin typeface="Times New Roman" panose="02020603050405020304" pitchFamily="18" charset="0"/>
                <a:cs typeface="Times New Roman" panose="02020603050405020304" pitchFamily="18" charset="0"/>
              </a:rPr>
              <a:t>QoS</a:t>
            </a:r>
            <a:r>
              <a:rPr lang="pt-BR" sz="1800">
                <a:latin typeface="Times New Roman" panose="02020603050405020304" pitchFamily="18" charset="0"/>
                <a:cs typeface="Times New Roman" panose="02020603050405020304" pitchFamily="18" charset="0"/>
              </a:rPr>
              <a:t> (</a:t>
            </a:r>
            <a:r>
              <a:rPr lang="pt-BR" sz="1800" err="1">
                <a:latin typeface="Times New Roman" panose="02020603050405020304" pitchFamily="18" charset="0"/>
                <a:cs typeface="Times New Roman" panose="02020603050405020304" pitchFamily="18" charset="0"/>
              </a:rPr>
              <a:t>Quality</a:t>
            </a:r>
            <a:r>
              <a:rPr lang="pt-BR" sz="1800">
                <a:latin typeface="Times New Roman" panose="02020603050405020304" pitchFamily="18" charset="0"/>
                <a:cs typeface="Times New Roman" panose="02020603050405020304" pitchFamily="18" charset="0"/>
              </a:rPr>
              <a:t> </a:t>
            </a:r>
            <a:r>
              <a:rPr lang="pt-BR" sz="1800" err="1">
                <a:latin typeface="Times New Roman" panose="02020603050405020304" pitchFamily="18" charset="0"/>
                <a:cs typeface="Times New Roman" panose="02020603050405020304" pitchFamily="18" charset="0"/>
              </a:rPr>
              <a:t>of</a:t>
            </a:r>
            <a:r>
              <a:rPr lang="pt-BR" sz="1800">
                <a:latin typeface="Times New Roman" panose="02020603050405020304" pitchFamily="18" charset="0"/>
                <a:cs typeface="Times New Roman" panose="02020603050405020304" pitchFamily="18" charset="0"/>
              </a:rPr>
              <a:t> Service) se trata de um conjunto de tecnologias que são responsáveis por trazer mais controle, mais confiabilidade e melhor gerenciamento na rede de um usuário</a:t>
            </a:r>
          </a:p>
          <a:p>
            <a:r>
              <a:rPr lang="pt-BR" sz="1800">
                <a:latin typeface="Times New Roman" panose="02020603050405020304" pitchFamily="18" charset="0"/>
                <a:cs typeface="Times New Roman" panose="02020603050405020304" pitchFamily="18" charset="0"/>
              </a:rPr>
              <a:t>Trabalha com a ideia de filas de prioridade para as aplicações, pois há aplicações que necessitam de mais atenção do que outras (em questão de performance)</a:t>
            </a:r>
          </a:p>
          <a:p>
            <a:r>
              <a:rPr lang="pt-BR" sz="1800">
                <a:latin typeface="Times New Roman" panose="02020603050405020304" pitchFamily="18" charset="0"/>
                <a:cs typeface="Times New Roman" panose="02020603050405020304" pitchFamily="18" charset="0"/>
              </a:rPr>
              <a:t>O </a:t>
            </a:r>
            <a:r>
              <a:rPr lang="pt-BR" sz="1800" err="1">
                <a:latin typeface="Times New Roman" panose="02020603050405020304" pitchFamily="18" charset="0"/>
                <a:cs typeface="Times New Roman" panose="02020603050405020304" pitchFamily="18" charset="0"/>
              </a:rPr>
              <a:t>QoS</a:t>
            </a:r>
            <a:r>
              <a:rPr lang="pt-BR" sz="1800">
                <a:latin typeface="Times New Roman" panose="02020603050405020304" pitchFamily="18" charset="0"/>
                <a:cs typeface="Times New Roman" panose="02020603050405020304" pitchFamily="18" charset="0"/>
              </a:rPr>
              <a:t> se faz presente quando as aplicações precisam de uma garantia de sucesso para o seu funcionamento</a:t>
            </a:r>
          </a:p>
        </p:txBody>
      </p:sp>
    </p:spTree>
    <p:extLst>
      <p:ext uri="{BB962C8B-B14F-4D97-AF65-F5344CB8AC3E}">
        <p14:creationId xmlns:p14="http://schemas.microsoft.com/office/powerpoint/2010/main" val="32832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D1D279-D298-41E1-AC16-801C3EC20D69}"/>
              </a:ext>
            </a:extLst>
          </p:cNvPr>
          <p:cNvSpPr>
            <a:spLocks noGrp="1"/>
          </p:cNvSpPr>
          <p:nvPr>
            <p:ph type="title"/>
          </p:nvPr>
        </p:nvSpPr>
        <p:spPr/>
        <p:txBody>
          <a:bodyPr/>
          <a:lstStyle/>
          <a:p>
            <a:r>
              <a:rPr lang="pt-BR">
                <a:latin typeface="Times New Roman" panose="02020603050405020304" pitchFamily="18" charset="0"/>
                <a:cs typeface="Times New Roman" panose="02020603050405020304" pitchFamily="18" charset="0"/>
              </a:rPr>
              <a:t>			Perguntas e Respostas</a:t>
            </a:r>
            <a:endParaRPr lang="pt-BR"/>
          </a:p>
        </p:txBody>
      </p:sp>
      <p:sp>
        <p:nvSpPr>
          <p:cNvPr id="3" name="Espaço Reservado para Conteúdo 2">
            <a:extLst>
              <a:ext uri="{FF2B5EF4-FFF2-40B4-BE49-F238E27FC236}">
                <a16:creationId xmlns:a16="http://schemas.microsoft.com/office/drawing/2014/main" id="{3BCCB23F-73AD-49DC-AAA8-604C04F29113}"/>
              </a:ext>
            </a:extLst>
          </p:cNvPr>
          <p:cNvSpPr>
            <a:spLocks noGrp="1"/>
          </p:cNvSpPr>
          <p:nvPr>
            <p:ph idx="1"/>
          </p:nvPr>
        </p:nvSpPr>
        <p:spPr/>
        <p:txBody>
          <a:bodyPr>
            <a:normAutofit/>
          </a:bodyPr>
          <a:lstStyle/>
          <a:p>
            <a:endParaRPr lang="pt-BR" sz="2800" b="1" dirty="0">
              <a:solidFill>
                <a:srgbClr val="000000"/>
              </a:solidFill>
              <a:effectLst/>
              <a:latin typeface="Times New Roman" panose="02020603050405020304" pitchFamily="18" charset="0"/>
              <a:ea typeface="Times New Roman" panose="02020603050405020304" pitchFamily="18" charset="0"/>
            </a:endParaRPr>
          </a:p>
          <a:p>
            <a:endParaRPr lang="pt-BR" b="1" dirty="0">
              <a:solidFill>
                <a:srgbClr val="000000"/>
              </a:solidFill>
              <a:latin typeface="Times New Roman" panose="02020603050405020304" pitchFamily="18" charset="0"/>
              <a:ea typeface="Times New Roman" panose="02020603050405020304" pitchFamily="18" charset="0"/>
            </a:endParaRPr>
          </a:p>
          <a:p>
            <a:endParaRPr lang="pt-BR" sz="2800" b="1" dirty="0">
              <a:solidFill>
                <a:srgbClr val="000000"/>
              </a:solidFill>
              <a:effectLst/>
              <a:latin typeface="Times New Roman" panose="02020603050405020304" pitchFamily="18" charset="0"/>
              <a:ea typeface="Times New Roman" panose="02020603050405020304" pitchFamily="18" charset="0"/>
            </a:endParaRPr>
          </a:p>
          <a:p>
            <a:r>
              <a:rPr lang="pt-BR" sz="2800" b="1" dirty="0">
                <a:solidFill>
                  <a:srgbClr val="000000"/>
                </a:solidFill>
                <a:effectLst/>
                <a:latin typeface="Times New Roman" panose="02020603050405020304" pitchFamily="18" charset="0"/>
                <a:ea typeface="Times New Roman" panose="02020603050405020304" pitchFamily="18" charset="0"/>
              </a:rPr>
              <a:t>QUESTÃO 2 - Existem outras tecnologias que complementam o funcionamento do MPLS?</a:t>
            </a:r>
          </a:p>
          <a:p>
            <a:pPr marL="0" indent="0">
              <a:buNone/>
            </a:pPr>
            <a:r>
              <a:rPr lang="pt-BR" sz="2800" b="1" dirty="0">
                <a:solidFill>
                  <a:srgbClr val="000000"/>
                </a:solidFill>
                <a:latin typeface="Times New Roman" panose="02020603050405020304" pitchFamily="18" charset="0"/>
                <a:ea typeface="Times New Roman" panose="02020603050405020304" pitchFamily="18" charset="0"/>
              </a:rPr>
              <a:t>	</a:t>
            </a:r>
            <a:endParaRPr lang="pt-BR" dirty="0"/>
          </a:p>
        </p:txBody>
      </p:sp>
    </p:spTree>
    <p:extLst>
      <p:ext uri="{BB962C8B-B14F-4D97-AF65-F5344CB8AC3E}">
        <p14:creationId xmlns:p14="http://schemas.microsoft.com/office/powerpoint/2010/main" val="2731973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1A790D-C899-49AA-BC1C-12A076B55F74}"/>
              </a:ext>
            </a:extLst>
          </p:cNvPr>
          <p:cNvSpPr>
            <a:spLocks noGrp="1"/>
          </p:cNvSpPr>
          <p:nvPr>
            <p:ph type="title"/>
          </p:nvPr>
        </p:nvSpPr>
        <p:spPr/>
        <p:txBody>
          <a:bodyPr/>
          <a:lstStyle/>
          <a:p>
            <a:r>
              <a:rPr lang="pt-BR" dirty="0"/>
              <a:t>			</a:t>
            </a:r>
            <a:r>
              <a:rPr lang="pt-BR" dirty="0">
                <a:latin typeface="Times New Roman" panose="02020603050405020304" pitchFamily="18" charset="0"/>
                <a:cs typeface="Times New Roman" panose="02020603050405020304" pitchFamily="18" charset="0"/>
              </a:rPr>
              <a:t>Perguntas e Respostas</a:t>
            </a:r>
            <a:endParaRPr lang="pt-BR" dirty="0"/>
          </a:p>
        </p:txBody>
      </p:sp>
      <p:sp>
        <p:nvSpPr>
          <p:cNvPr id="3" name="Espaço Reservado para Conteúdo 2">
            <a:extLst>
              <a:ext uri="{FF2B5EF4-FFF2-40B4-BE49-F238E27FC236}">
                <a16:creationId xmlns:a16="http://schemas.microsoft.com/office/drawing/2014/main" id="{B2B621DC-81EF-4AC9-8383-2DF62A78238B}"/>
              </a:ext>
            </a:extLst>
          </p:cNvPr>
          <p:cNvSpPr>
            <a:spLocks noGrp="1"/>
          </p:cNvSpPr>
          <p:nvPr>
            <p:ph idx="1"/>
          </p:nvPr>
        </p:nvSpPr>
        <p:spPr/>
        <p:txBody>
          <a:bodyPr>
            <a:normAutofit fontScale="85000" lnSpcReduction="20000"/>
          </a:bodyPr>
          <a:lstStyle/>
          <a:p>
            <a:endParaRPr lang="pt-BR" sz="1800" b="1" dirty="0">
              <a:latin typeface="Times New Roman" panose="02020603050405020304" pitchFamily="18" charset="0"/>
              <a:cs typeface="Times New Roman" panose="02020603050405020304" pitchFamily="18" charset="0"/>
            </a:endParaRPr>
          </a:p>
          <a:p>
            <a:endParaRPr lang="pt-BR" sz="1800" b="1" dirty="0">
              <a:latin typeface="Times New Roman" panose="02020603050405020304" pitchFamily="18" charset="0"/>
              <a:cs typeface="Times New Roman" panose="02020603050405020304" pitchFamily="18" charset="0"/>
            </a:endParaRPr>
          </a:p>
          <a:p>
            <a:r>
              <a:rPr lang="pt-BR" sz="1800" dirty="0">
                <a:solidFill>
                  <a:srgbClr val="000000"/>
                </a:solidFill>
                <a:effectLst/>
                <a:latin typeface="Times New Roman" panose="02020603050405020304" pitchFamily="18" charset="0"/>
                <a:ea typeface="Times New Roman" panose="02020603050405020304" pitchFamily="18" charset="0"/>
              </a:rPr>
              <a:t>Resposta 2: Podemos citar o Frame Relay (Retransmissão de Frames) e o ATM (</a:t>
            </a:r>
            <a:r>
              <a:rPr lang="pt-BR" sz="1800" dirty="0" err="1">
                <a:solidFill>
                  <a:srgbClr val="000000"/>
                </a:solidFill>
                <a:effectLst/>
                <a:latin typeface="Times New Roman" panose="02020603050405020304" pitchFamily="18" charset="0"/>
                <a:ea typeface="Times New Roman" panose="02020603050405020304" pitchFamily="18" charset="0"/>
              </a:rPr>
              <a:t>Asynchronous</a:t>
            </a:r>
            <a:r>
              <a:rPr lang="pt-BR" sz="1800" dirty="0">
                <a:solidFill>
                  <a:srgbClr val="000000"/>
                </a:solidFill>
                <a:effectLst/>
                <a:latin typeface="Times New Roman" panose="02020603050405020304" pitchFamily="18" charset="0"/>
                <a:ea typeface="Times New Roman" panose="02020603050405020304" pitchFamily="18" charset="0"/>
              </a:rPr>
              <a:t> </a:t>
            </a:r>
            <a:r>
              <a:rPr lang="pt-BR" sz="1800" dirty="0" err="1">
                <a:solidFill>
                  <a:srgbClr val="000000"/>
                </a:solidFill>
                <a:effectLst/>
                <a:latin typeface="Times New Roman" panose="02020603050405020304" pitchFamily="18" charset="0"/>
                <a:ea typeface="Times New Roman" panose="02020603050405020304" pitchFamily="18" charset="0"/>
              </a:rPr>
              <a:t>Transfer</a:t>
            </a:r>
            <a:r>
              <a:rPr lang="pt-BR" sz="1800" dirty="0">
                <a:solidFill>
                  <a:srgbClr val="000000"/>
                </a:solidFill>
                <a:effectLst/>
                <a:latin typeface="Times New Roman" panose="02020603050405020304" pitchFamily="18" charset="0"/>
                <a:ea typeface="Times New Roman" panose="02020603050405020304" pitchFamily="18" charset="0"/>
              </a:rPr>
              <a:t> </a:t>
            </a:r>
            <a:r>
              <a:rPr lang="pt-BR" sz="1800" dirty="0" err="1">
                <a:solidFill>
                  <a:srgbClr val="000000"/>
                </a:solidFill>
                <a:effectLst/>
                <a:latin typeface="Times New Roman" panose="02020603050405020304" pitchFamily="18" charset="0"/>
                <a:ea typeface="Times New Roman" panose="02020603050405020304" pitchFamily="18" charset="0"/>
              </a:rPr>
              <a:t>Mode</a:t>
            </a:r>
            <a:r>
              <a:rPr lang="pt-BR" sz="1800" dirty="0">
                <a:solidFill>
                  <a:srgbClr val="000000"/>
                </a:solidFill>
                <a:effectLst/>
                <a:latin typeface="Times New Roman" panose="02020603050405020304" pitchFamily="18" charset="0"/>
                <a:ea typeface="Times New Roman" panose="02020603050405020304" pitchFamily="18" charset="0"/>
              </a:rPr>
              <a:t>).</a:t>
            </a:r>
            <a:endParaRPr lang="pt-BR" sz="1800" dirty="0">
              <a:effectLst/>
              <a:latin typeface="Times New Roman" panose="02020603050405020304" pitchFamily="18" charset="0"/>
              <a:ea typeface="Times New Roman" panose="02020603050405020304" pitchFamily="18" charset="0"/>
            </a:endParaRPr>
          </a:p>
          <a:p>
            <a:pPr marL="0" indent="0">
              <a:buNone/>
            </a:pPr>
            <a:r>
              <a:rPr lang="pt-BR" sz="1800" dirty="0">
                <a:solidFill>
                  <a:srgbClr val="000000"/>
                </a:solidFill>
                <a:effectLst/>
                <a:latin typeface="Times New Roman" panose="02020603050405020304" pitchFamily="18" charset="0"/>
                <a:ea typeface="Times New Roman" panose="02020603050405020304" pitchFamily="18" charset="0"/>
              </a:rPr>
              <a:t> O Frame Relay é uma tecnologia que envolve dados de alta velocidade e que é usada em muitas redes ao redor  do  mundo para interligar aplicações do tipo LAN, SNA, Internet e Voz.</a:t>
            </a:r>
            <a:endParaRPr lang="pt-BR" sz="1800" dirty="0">
              <a:latin typeface="Times New Roman" panose="02020603050405020304" pitchFamily="18" charset="0"/>
              <a:ea typeface="Times New Roman" panose="02020603050405020304" pitchFamily="18" charset="0"/>
            </a:endParaRPr>
          </a:p>
          <a:p>
            <a:pPr indent="0">
              <a:buNone/>
            </a:pPr>
            <a:r>
              <a:rPr lang="pt-BR" sz="1800" dirty="0">
                <a:solidFill>
                  <a:srgbClr val="000000"/>
                </a:solidFill>
                <a:effectLst/>
                <a:latin typeface="Times New Roman" panose="02020603050405020304" pitchFamily="18" charset="0"/>
                <a:ea typeface="Times New Roman" panose="02020603050405020304" pitchFamily="18" charset="0"/>
              </a:rPr>
              <a:t>Podemos dizer que a tecnologia Frame Relay fornece um meio para enviar informações através de uma rede de dados, dividindo essas informações em frames (quadros) ou pacotes. Cada frame carrega um endereço que é usado pelos equipamentos da rede para determinar o seu destino.</a:t>
            </a:r>
            <a:endParaRPr lang="pt-BR" sz="1800" dirty="0">
              <a:effectLst/>
              <a:latin typeface="Times New Roman" panose="02020603050405020304" pitchFamily="18" charset="0"/>
              <a:ea typeface="Times New Roman" panose="02020603050405020304" pitchFamily="18" charset="0"/>
            </a:endParaRPr>
          </a:p>
          <a:p>
            <a:pPr indent="0">
              <a:buNone/>
            </a:pPr>
            <a:r>
              <a:rPr lang="pt-BR" sz="1800" dirty="0">
                <a:solidFill>
                  <a:srgbClr val="000000"/>
                </a:solidFill>
                <a:effectLst/>
                <a:latin typeface="Times New Roman" panose="02020603050405020304" pitchFamily="18" charset="0"/>
                <a:ea typeface="Times New Roman" panose="02020603050405020304" pitchFamily="18" charset="0"/>
              </a:rPr>
              <a:t>O ATM é uma rede que envolve dados de alta velocidade, assim como o Frame Relay.</a:t>
            </a:r>
            <a:endParaRPr lang="pt-BR" sz="1800" dirty="0">
              <a:effectLst/>
              <a:latin typeface="Times New Roman" panose="02020603050405020304" pitchFamily="18" charset="0"/>
              <a:ea typeface="Times New Roman" panose="02020603050405020304" pitchFamily="18" charset="0"/>
            </a:endParaRPr>
          </a:p>
          <a:p>
            <a:pPr marL="0" indent="0" algn="just">
              <a:spcBef>
                <a:spcPts val="750"/>
              </a:spcBef>
              <a:spcAft>
                <a:spcPts val="750"/>
              </a:spcAft>
              <a:buNone/>
            </a:pPr>
            <a:r>
              <a:rPr lang="pt-BR" sz="1800" dirty="0">
                <a:solidFill>
                  <a:srgbClr val="000000"/>
                </a:solidFill>
                <a:effectLst/>
                <a:latin typeface="Times New Roman" panose="02020603050405020304" pitchFamily="18" charset="0"/>
                <a:ea typeface="Times New Roman" panose="02020603050405020304" pitchFamily="18" charset="0"/>
              </a:rPr>
              <a:t>	É uma tecnologia orientada à conexão e que inclusive é a tecnologia precursora do MPLS. É usada para fazer a comunicação de redes locais, metropolitanas e de longa distância para aplicações de dados, voz, áudio e vídeo. A tecnologia ATM fornece um meio para enviar informações em modo assíncrono através de uma rede de dados, dividindo essas informações em pacotes de tamanho fixo denominados células (</a:t>
            </a:r>
            <a:r>
              <a:rPr lang="pt-BR" sz="1800" dirty="0" err="1">
                <a:solidFill>
                  <a:srgbClr val="000000"/>
                </a:solidFill>
                <a:effectLst/>
                <a:latin typeface="Times New Roman" panose="02020603050405020304" pitchFamily="18" charset="0"/>
                <a:ea typeface="Times New Roman" panose="02020603050405020304" pitchFamily="18" charset="0"/>
              </a:rPr>
              <a:t>cells</a:t>
            </a:r>
            <a:r>
              <a:rPr lang="pt-BR" sz="1800" dirty="0">
                <a:solidFill>
                  <a:srgbClr val="000000"/>
                </a:solidFill>
                <a:effectLst/>
                <a:latin typeface="Times New Roman" panose="02020603050405020304" pitchFamily="18" charset="0"/>
                <a:ea typeface="Times New Roman" panose="02020603050405020304" pitchFamily="18" charset="0"/>
              </a:rPr>
              <a:t>). Cada célula carrega um endereço que é usado pelos equipamentos da rede para determinar o seu destino. </a:t>
            </a:r>
            <a:endParaRPr lang="pt-BR" dirty="0"/>
          </a:p>
        </p:txBody>
      </p:sp>
    </p:spTree>
    <p:extLst>
      <p:ext uri="{BB962C8B-B14F-4D97-AF65-F5344CB8AC3E}">
        <p14:creationId xmlns:p14="http://schemas.microsoft.com/office/powerpoint/2010/main" val="3095845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E003AF-ABB2-4286-A911-8E3941B3ABA4}"/>
              </a:ext>
            </a:extLst>
          </p:cNvPr>
          <p:cNvSpPr>
            <a:spLocks noGrp="1"/>
          </p:cNvSpPr>
          <p:nvPr>
            <p:ph type="title"/>
          </p:nvPr>
        </p:nvSpPr>
        <p:spPr/>
        <p:txBody>
          <a:bodyPr/>
          <a:lstStyle/>
          <a:p>
            <a:r>
              <a:rPr lang="pt-BR"/>
              <a:t>			</a:t>
            </a:r>
            <a:r>
              <a:rPr lang="pt-BR">
                <a:latin typeface="Times New Roman" panose="02020603050405020304" pitchFamily="18" charset="0"/>
                <a:cs typeface="Times New Roman" panose="02020603050405020304" pitchFamily="18" charset="0"/>
              </a:rPr>
              <a:t>Perguntas e Respostas</a:t>
            </a:r>
            <a:endParaRPr lang="pt-BR"/>
          </a:p>
        </p:txBody>
      </p:sp>
      <p:sp>
        <p:nvSpPr>
          <p:cNvPr id="3" name="Espaço Reservado para Conteúdo 2">
            <a:extLst>
              <a:ext uri="{FF2B5EF4-FFF2-40B4-BE49-F238E27FC236}">
                <a16:creationId xmlns:a16="http://schemas.microsoft.com/office/drawing/2014/main" id="{B2CE2102-A95A-45C8-B229-B37BA7459E55}"/>
              </a:ext>
            </a:extLst>
          </p:cNvPr>
          <p:cNvSpPr>
            <a:spLocks noGrp="1"/>
          </p:cNvSpPr>
          <p:nvPr>
            <p:ph idx="1"/>
          </p:nvPr>
        </p:nvSpPr>
        <p:spPr/>
        <p:txBody>
          <a:bodyPr>
            <a:normAutofit/>
          </a:bodyPr>
          <a:lstStyle/>
          <a:p>
            <a:pPr marL="0" indent="0">
              <a:buNone/>
            </a:pPr>
            <a:endParaRPr lang="pt-BR" sz="1800" b="1">
              <a:latin typeface="Times New Roman" panose="02020603050405020304" pitchFamily="18" charset="0"/>
              <a:cs typeface="Times New Roman" panose="02020603050405020304" pitchFamily="18" charset="0"/>
            </a:endParaRPr>
          </a:p>
          <a:p>
            <a:pPr algn="just">
              <a:spcBef>
                <a:spcPts val="750"/>
              </a:spcBef>
              <a:spcAft>
                <a:spcPts val="750"/>
              </a:spcAft>
            </a:pPr>
            <a:r>
              <a:rPr lang="pt-BR" b="1">
                <a:solidFill>
                  <a:srgbClr val="000000"/>
                </a:solidFill>
                <a:effectLst/>
                <a:latin typeface="Times New Roman" panose="02020603050405020304" pitchFamily="18" charset="0"/>
                <a:ea typeface="Times New Roman" panose="02020603050405020304" pitchFamily="18" charset="0"/>
              </a:rPr>
              <a:t>QUESTÃO 3 - </a:t>
            </a:r>
            <a:r>
              <a:rPr lang="pt-BR" b="1">
                <a:effectLst/>
                <a:latin typeface="Times New Roman" panose="02020603050405020304" pitchFamily="18" charset="0"/>
                <a:ea typeface="Times New Roman" panose="02020603050405020304" pitchFamily="18" charset="0"/>
              </a:rPr>
              <a:t>A arquitetura </a:t>
            </a:r>
            <a:r>
              <a:rPr lang="pt-BR" b="1" err="1">
                <a:effectLst/>
                <a:latin typeface="Times New Roman" panose="02020603050405020304" pitchFamily="18" charset="0"/>
                <a:ea typeface="Times New Roman" panose="02020603050405020304" pitchFamily="18" charset="0"/>
              </a:rPr>
              <a:t>IntServ</a:t>
            </a:r>
            <a:r>
              <a:rPr lang="pt-BR" b="1">
                <a:effectLst/>
                <a:latin typeface="Times New Roman" panose="02020603050405020304" pitchFamily="18" charset="0"/>
                <a:ea typeface="Times New Roman" panose="02020603050405020304" pitchFamily="18" charset="0"/>
              </a:rPr>
              <a:t>/RSVP proporciona uma melhora significativa em relação aos serviços de “melhor esforço” presentes na Internet, mas problemas de escalabilidade dificultam a sua implementação na Internet. Para solucionar os problemas existentes na arquitetura </a:t>
            </a:r>
            <a:r>
              <a:rPr lang="pt-BR" b="1" err="1">
                <a:effectLst/>
                <a:latin typeface="Times New Roman" panose="02020603050405020304" pitchFamily="18" charset="0"/>
                <a:ea typeface="Times New Roman" panose="02020603050405020304" pitchFamily="18" charset="0"/>
              </a:rPr>
              <a:t>IntServ</a:t>
            </a:r>
            <a:r>
              <a:rPr lang="pt-BR" b="1">
                <a:effectLst/>
                <a:latin typeface="Times New Roman" panose="02020603050405020304" pitchFamily="18" charset="0"/>
                <a:ea typeface="Times New Roman" panose="02020603050405020304" pitchFamily="18" charset="0"/>
              </a:rPr>
              <a:t>/RSVP foi proposta a arquitetura </a:t>
            </a:r>
            <a:r>
              <a:rPr lang="pt-BR" b="1" err="1">
                <a:effectLst/>
                <a:latin typeface="Times New Roman" panose="02020603050405020304" pitchFamily="18" charset="0"/>
                <a:ea typeface="Times New Roman" panose="02020603050405020304" pitchFamily="18" charset="0"/>
              </a:rPr>
              <a:t>DiffServ</a:t>
            </a:r>
            <a:r>
              <a:rPr lang="pt-BR" b="1">
                <a:effectLst/>
                <a:latin typeface="Times New Roman" panose="02020603050405020304" pitchFamily="18" charset="0"/>
                <a:ea typeface="Times New Roman" panose="02020603050405020304" pitchFamily="18" charset="0"/>
              </a:rPr>
              <a:t>.  Quais eram os principais problemas relacionados a arquitetura </a:t>
            </a:r>
            <a:r>
              <a:rPr lang="pt-BR" b="1" err="1">
                <a:effectLst/>
                <a:latin typeface="Times New Roman" panose="02020603050405020304" pitchFamily="18" charset="0"/>
                <a:ea typeface="Times New Roman" panose="02020603050405020304" pitchFamily="18" charset="0"/>
              </a:rPr>
              <a:t>IntServ</a:t>
            </a:r>
            <a:r>
              <a:rPr lang="pt-BR" b="1">
                <a:effectLst/>
                <a:latin typeface="Times New Roman" panose="02020603050405020304" pitchFamily="18" charset="0"/>
                <a:ea typeface="Times New Roman" panose="02020603050405020304" pitchFamily="18" charset="0"/>
              </a:rPr>
              <a:t>?</a:t>
            </a:r>
            <a:endParaRPr lang="pt-BR">
              <a:effectLst/>
              <a:latin typeface="Times New Roman" panose="02020603050405020304" pitchFamily="18" charset="0"/>
              <a:ea typeface="Times New Roman" panose="02020603050405020304" pitchFamily="18" charset="0"/>
            </a:endParaRPr>
          </a:p>
          <a:p>
            <a:pPr marL="0" indent="0">
              <a:buNone/>
            </a:pPr>
            <a:r>
              <a:rPr lang="pt-BR" sz="18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92873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8FEE34-B7EF-4C57-A631-14E8D3222CBE}"/>
              </a:ext>
            </a:extLst>
          </p:cNvPr>
          <p:cNvSpPr>
            <a:spLocks noGrp="1"/>
          </p:cNvSpPr>
          <p:nvPr>
            <p:ph type="title"/>
          </p:nvPr>
        </p:nvSpPr>
        <p:spPr/>
        <p:txBody>
          <a:bodyPr/>
          <a:lstStyle/>
          <a:p>
            <a:r>
              <a:rPr lang="pt-BR">
                <a:latin typeface="Times New Roman" panose="02020603050405020304" pitchFamily="18" charset="0"/>
                <a:cs typeface="Times New Roman" panose="02020603050405020304" pitchFamily="18" charset="0"/>
              </a:rPr>
              <a:t>			Perguntas e Respostas</a:t>
            </a:r>
          </a:p>
        </p:txBody>
      </p:sp>
      <p:sp>
        <p:nvSpPr>
          <p:cNvPr id="3" name="Espaço Reservado para Conteúdo 2">
            <a:extLst>
              <a:ext uri="{FF2B5EF4-FFF2-40B4-BE49-F238E27FC236}">
                <a16:creationId xmlns:a16="http://schemas.microsoft.com/office/drawing/2014/main" id="{30F9F75C-75DB-45A7-94A0-28E00F0D4D90}"/>
              </a:ext>
            </a:extLst>
          </p:cNvPr>
          <p:cNvSpPr>
            <a:spLocks noGrp="1"/>
          </p:cNvSpPr>
          <p:nvPr>
            <p:ph idx="1"/>
          </p:nvPr>
        </p:nvSpPr>
        <p:spPr/>
        <p:txBody>
          <a:bodyPr>
            <a:normAutofit fontScale="92500" lnSpcReduction="20000"/>
          </a:bodyPr>
          <a:lstStyle/>
          <a:p>
            <a:pPr marL="0" indent="0">
              <a:buNone/>
            </a:pPr>
            <a:r>
              <a:rPr lang="pt-BR" sz="2800">
                <a:latin typeface="Times New Roman" panose="02020603050405020304" pitchFamily="18" charset="0"/>
                <a:cs typeface="Times New Roman" panose="02020603050405020304" pitchFamily="18" charset="0"/>
              </a:rPr>
              <a:t>Resposta 3: </a:t>
            </a:r>
            <a:r>
              <a:rPr lang="pt-BR" sz="2800">
                <a:effectLst/>
                <a:latin typeface="Times New Roman" panose="02020603050405020304" pitchFamily="18" charset="0"/>
                <a:ea typeface="Times New Roman" panose="02020603050405020304" pitchFamily="18" charset="0"/>
              </a:rPr>
              <a:t>Cada roteador deve armazenar informações de estado que crescem proporcionalmente ao 	número de fluxo. Quando um novo fluxo solicita reserva, informações de estado PATH e 	RESV são 	criadas em cada roteador presente ao longo do caminho, exigindo dos roteadores alta capacidade de 	armazenamento e processamento. </a:t>
            </a:r>
          </a:p>
          <a:p>
            <a:pPr marL="0" indent="0">
              <a:buNone/>
            </a:pPr>
            <a:r>
              <a:rPr lang="pt-BR" sz="2800">
                <a:effectLst/>
                <a:latin typeface="Times New Roman" panose="02020603050405020304" pitchFamily="18" charset="0"/>
                <a:ea typeface="Times New Roman" panose="02020603050405020304" pitchFamily="18" charset="0"/>
              </a:rPr>
              <a:t>	Os roteadores devem classificar, policiar e enfileirar cada um destes fluxos. Além disso, decisões de 	controle de admissão devem ser realizadas quando um fluxo solicita reserva, o que pode causar uma 	carga excessiva nos roteadores.</a:t>
            </a:r>
          </a:p>
          <a:p>
            <a:endParaRPr lang="pt-BR" sz="2800" b="1">
              <a:solidFill>
                <a:srgbClr val="000000"/>
              </a:solidFill>
              <a:effectLst/>
              <a:latin typeface="Times New Roman" panose="02020603050405020304" pitchFamily="18" charset="0"/>
              <a:ea typeface="Times New Roman" panose="02020603050405020304" pitchFamily="18" charset="0"/>
            </a:endParaRPr>
          </a:p>
          <a:p>
            <a:endParaRPr lang="pt-BR"/>
          </a:p>
        </p:txBody>
      </p:sp>
    </p:spTree>
    <p:extLst>
      <p:ext uri="{BB962C8B-B14F-4D97-AF65-F5344CB8AC3E}">
        <p14:creationId xmlns:p14="http://schemas.microsoft.com/office/powerpoint/2010/main" val="3651513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354FFA-F9B5-4C1B-8446-A8B9C01A6CC2}"/>
              </a:ext>
            </a:extLst>
          </p:cNvPr>
          <p:cNvSpPr>
            <a:spLocks noGrp="1"/>
          </p:cNvSpPr>
          <p:nvPr>
            <p:ph type="title"/>
          </p:nvPr>
        </p:nvSpPr>
        <p:spPr/>
        <p:txBody>
          <a:bodyPr/>
          <a:lstStyle/>
          <a:p>
            <a:pPr algn="ctr"/>
            <a:r>
              <a:rPr lang="pt-BR">
                <a:latin typeface="Times New Roman" panose="02020603050405020304" pitchFamily="18" charset="0"/>
                <a:cs typeface="Times New Roman" panose="02020603050405020304" pitchFamily="18" charset="0"/>
              </a:rPr>
              <a:t> Perguntas e Respostas</a:t>
            </a:r>
            <a:endParaRPr lang="pt-BR"/>
          </a:p>
        </p:txBody>
      </p:sp>
      <p:sp>
        <p:nvSpPr>
          <p:cNvPr id="3" name="Espaço Reservado para Conteúdo 2">
            <a:extLst>
              <a:ext uri="{FF2B5EF4-FFF2-40B4-BE49-F238E27FC236}">
                <a16:creationId xmlns:a16="http://schemas.microsoft.com/office/drawing/2014/main" id="{46F20C00-4216-4C48-8A8F-F76BF2351570}"/>
              </a:ext>
            </a:extLst>
          </p:cNvPr>
          <p:cNvSpPr>
            <a:spLocks noGrp="1"/>
          </p:cNvSpPr>
          <p:nvPr>
            <p:ph idx="1"/>
          </p:nvPr>
        </p:nvSpPr>
        <p:spPr/>
        <p:txBody>
          <a:bodyPr/>
          <a:lstStyle/>
          <a:p>
            <a:endParaRPr lang="pt-BR" b="1">
              <a:solidFill>
                <a:srgbClr val="000000"/>
              </a:solidFill>
              <a:effectLst/>
              <a:latin typeface="Times New Roman" panose="02020603050405020304" pitchFamily="18" charset="0"/>
              <a:ea typeface="Times New Roman" panose="02020603050405020304" pitchFamily="18" charset="0"/>
            </a:endParaRPr>
          </a:p>
          <a:p>
            <a:endParaRPr lang="pt-BR" b="1">
              <a:solidFill>
                <a:srgbClr val="000000"/>
              </a:solidFill>
              <a:latin typeface="Times New Roman" panose="02020603050405020304" pitchFamily="18" charset="0"/>
              <a:ea typeface="Times New Roman" panose="02020603050405020304" pitchFamily="18" charset="0"/>
            </a:endParaRPr>
          </a:p>
          <a:p>
            <a:pPr marL="0" indent="0">
              <a:buNone/>
            </a:pPr>
            <a:endParaRPr lang="pt-BR" b="1">
              <a:solidFill>
                <a:srgbClr val="000000"/>
              </a:solidFill>
              <a:latin typeface="Times New Roman" panose="02020603050405020304" pitchFamily="18" charset="0"/>
              <a:ea typeface="Times New Roman" panose="02020603050405020304" pitchFamily="18" charset="0"/>
            </a:endParaRPr>
          </a:p>
          <a:p>
            <a:r>
              <a:rPr lang="pt-BR" b="1">
                <a:solidFill>
                  <a:srgbClr val="000000"/>
                </a:solidFill>
                <a:effectLst/>
                <a:latin typeface="Times New Roman" panose="02020603050405020304" pitchFamily="18" charset="0"/>
                <a:ea typeface="Times New Roman" panose="02020603050405020304" pitchFamily="18" charset="0"/>
              </a:rPr>
              <a:t>QUESTÃO 4 - </a:t>
            </a:r>
            <a:r>
              <a:rPr lang="pt-BR" b="1">
                <a:effectLst/>
                <a:latin typeface="Times New Roman" panose="02020603050405020304" pitchFamily="18" charset="0"/>
                <a:ea typeface="Times New Roman" panose="02020603050405020304" pitchFamily="18" charset="0"/>
              </a:rPr>
              <a:t>Explique como é o mecanismo de reserva do RSVP?</a:t>
            </a:r>
            <a:endParaRPr lang="pt-BR">
              <a:effectLst/>
              <a:latin typeface="Times New Roman" panose="02020603050405020304" pitchFamily="18" charset="0"/>
              <a:ea typeface="Times New Roman" panose="02020603050405020304" pitchFamily="18" charset="0"/>
            </a:endParaRPr>
          </a:p>
          <a:p>
            <a:pPr marL="0" indent="0">
              <a:buNone/>
            </a:pPr>
            <a:r>
              <a:rPr lang="pt-BR" sz="1800">
                <a:effectLst/>
                <a:latin typeface="Times New Roman" panose="02020603050405020304" pitchFamily="18" charset="0"/>
                <a:ea typeface="Times New Roman" panose="02020603050405020304" pitchFamily="18" charset="0"/>
              </a:rPr>
              <a:t>	</a:t>
            </a:r>
          </a:p>
          <a:p>
            <a:pPr marL="0" indent="0">
              <a:buNone/>
            </a:pPr>
            <a:r>
              <a:rPr lang="pt-BR" sz="1800">
                <a:solidFill>
                  <a:srgbClr val="000000"/>
                </a:solidFill>
                <a:effectLst/>
                <a:latin typeface="Times New Roman" panose="02020603050405020304" pitchFamily="18" charset="0"/>
                <a:ea typeface="Times New Roman" panose="02020603050405020304" pitchFamily="18" charset="0"/>
              </a:rPr>
              <a:t>	</a:t>
            </a:r>
            <a:endParaRPr lang="pt-BR"/>
          </a:p>
        </p:txBody>
      </p:sp>
    </p:spTree>
    <p:extLst>
      <p:ext uri="{BB962C8B-B14F-4D97-AF65-F5344CB8AC3E}">
        <p14:creationId xmlns:p14="http://schemas.microsoft.com/office/powerpoint/2010/main" val="1391145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24FAD0-F1DC-4482-9C0F-B38F1EBA78D7}"/>
              </a:ext>
            </a:extLst>
          </p:cNvPr>
          <p:cNvSpPr>
            <a:spLocks noGrp="1"/>
          </p:cNvSpPr>
          <p:nvPr>
            <p:ph type="title"/>
          </p:nvPr>
        </p:nvSpPr>
        <p:spPr/>
        <p:txBody>
          <a:bodyPr/>
          <a:lstStyle/>
          <a:p>
            <a:r>
              <a:rPr lang="pt-BR"/>
              <a:t>			</a:t>
            </a:r>
            <a:r>
              <a:rPr lang="pt-BR">
                <a:latin typeface="Times New Roman" panose="02020603050405020304" pitchFamily="18" charset="0"/>
                <a:cs typeface="Times New Roman" panose="02020603050405020304" pitchFamily="18" charset="0"/>
              </a:rPr>
              <a:t>Perguntas e Respostas</a:t>
            </a:r>
          </a:p>
        </p:txBody>
      </p:sp>
      <p:sp>
        <p:nvSpPr>
          <p:cNvPr id="3" name="Espaço Reservado para Conteúdo 2">
            <a:extLst>
              <a:ext uri="{FF2B5EF4-FFF2-40B4-BE49-F238E27FC236}">
                <a16:creationId xmlns:a16="http://schemas.microsoft.com/office/drawing/2014/main" id="{5994ABCE-0571-4800-9CF2-5F9C09764065}"/>
              </a:ext>
            </a:extLst>
          </p:cNvPr>
          <p:cNvSpPr>
            <a:spLocks noGrp="1"/>
          </p:cNvSpPr>
          <p:nvPr>
            <p:ph idx="1"/>
          </p:nvPr>
        </p:nvSpPr>
        <p:spPr/>
        <p:txBody>
          <a:bodyPr>
            <a:normAutofit fontScale="92500" lnSpcReduction="10000"/>
          </a:bodyPr>
          <a:lstStyle/>
          <a:p>
            <a:pPr marL="0" indent="0">
              <a:buNone/>
            </a:pPr>
            <a:r>
              <a:rPr lang="pt-BR" sz="2800">
                <a:effectLst/>
                <a:latin typeface="Times New Roman" panose="02020603050405020304" pitchFamily="18" charset="0"/>
                <a:ea typeface="Times New Roman" panose="02020603050405020304" pitchFamily="18" charset="0"/>
              </a:rPr>
              <a:t>Resposta 4: O mecanismo de reserva do RSVP pode ser explicado considerando a situação em que uma 	fonte e um receptor estão tentando fazer uma reserva para o tráfego que irá fluir entre eles. Existem 	duas condições iniciais para que a reserva seja realizada. Primeiramente, a fonte irá especificar os 	requisitos de </a:t>
            </a:r>
            <a:r>
              <a:rPr lang="pt-BR" sz="2800" err="1">
                <a:effectLst/>
                <a:latin typeface="Times New Roman" panose="02020603050405020304" pitchFamily="18" charset="0"/>
                <a:ea typeface="Times New Roman" panose="02020603050405020304" pitchFamily="18" charset="0"/>
              </a:rPr>
              <a:t>QoS</a:t>
            </a:r>
            <a:r>
              <a:rPr lang="pt-BR" sz="2800">
                <a:effectLst/>
                <a:latin typeface="Times New Roman" panose="02020603050405020304" pitchFamily="18" charset="0"/>
                <a:ea typeface="Times New Roman" panose="02020603050405020304" pitchFamily="18" charset="0"/>
              </a:rPr>
              <a:t> que o novo fluxo necessita.</a:t>
            </a:r>
          </a:p>
          <a:p>
            <a:pPr indent="0">
              <a:buNone/>
            </a:pPr>
            <a:r>
              <a:rPr lang="pt-BR" sz="2800">
                <a:effectLst/>
                <a:latin typeface="Times New Roman" panose="02020603050405020304" pitchFamily="18" charset="0"/>
                <a:ea typeface="Times New Roman" panose="02020603050405020304" pitchFamily="18" charset="0"/>
              </a:rPr>
              <a:t>	Em segundo lugar, é necessário determinar o caminho exato que os pacotes irão seguir entre a fonte e 	o receptor, pois é o receptor que irá enviar um pacote de volta reservando os recursos.</a:t>
            </a:r>
          </a:p>
          <a:p>
            <a:endParaRPr lang="pt-BR"/>
          </a:p>
        </p:txBody>
      </p:sp>
    </p:spTree>
    <p:extLst>
      <p:ext uri="{BB962C8B-B14F-4D97-AF65-F5344CB8AC3E}">
        <p14:creationId xmlns:p14="http://schemas.microsoft.com/office/powerpoint/2010/main" val="778398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479C2D-843D-4928-B2BF-72888161DA8F}"/>
              </a:ext>
            </a:extLst>
          </p:cNvPr>
          <p:cNvSpPr>
            <a:spLocks noGrp="1"/>
          </p:cNvSpPr>
          <p:nvPr>
            <p:ph type="title"/>
          </p:nvPr>
        </p:nvSpPr>
        <p:spPr/>
        <p:txBody>
          <a:bodyPr/>
          <a:lstStyle/>
          <a:p>
            <a:r>
              <a:rPr lang="pt-BR">
                <a:latin typeface="Times New Roman" panose="02020603050405020304" pitchFamily="18" charset="0"/>
                <a:cs typeface="Times New Roman" panose="02020603050405020304" pitchFamily="18" charset="0"/>
              </a:rPr>
              <a:t>			Perguntas e Respostas</a:t>
            </a:r>
            <a:endParaRPr lang="pt-BR"/>
          </a:p>
        </p:txBody>
      </p:sp>
      <p:sp>
        <p:nvSpPr>
          <p:cNvPr id="3" name="Espaço Reservado para Conteúdo 2">
            <a:extLst>
              <a:ext uri="{FF2B5EF4-FFF2-40B4-BE49-F238E27FC236}">
                <a16:creationId xmlns:a16="http://schemas.microsoft.com/office/drawing/2014/main" id="{E0ABF2EF-0613-470B-8D4E-285336B04C2F}"/>
              </a:ext>
            </a:extLst>
          </p:cNvPr>
          <p:cNvSpPr>
            <a:spLocks noGrp="1"/>
          </p:cNvSpPr>
          <p:nvPr>
            <p:ph idx="1"/>
          </p:nvPr>
        </p:nvSpPr>
        <p:spPr/>
        <p:txBody>
          <a:bodyPr/>
          <a:lstStyle/>
          <a:p>
            <a:endParaRPr lang="pt-BR" b="1">
              <a:solidFill>
                <a:srgbClr val="000000"/>
              </a:solidFill>
              <a:effectLst/>
              <a:latin typeface="Times New Roman" panose="02020603050405020304" pitchFamily="18" charset="0"/>
              <a:ea typeface="Times New Roman" panose="02020603050405020304" pitchFamily="18" charset="0"/>
            </a:endParaRPr>
          </a:p>
          <a:p>
            <a:endParaRPr lang="pt-BR" b="1">
              <a:solidFill>
                <a:srgbClr val="000000"/>
              </a:solidFill>
              <a:latin typeface="Times New Roman" panose="02020603050405020304" pitchFamily="18" charset="0"/>
              <a:ea typeface="Times New Roman" panose="02020603050405020304" pitchFamily="18" charset="0"/>
            </a:endParaRPr>
          </a:p>
          <a:p>
            <a:endParaRPr lang="pt-BR" b="1">
              <a:solidFill>
                <a:srgbClr val="000000"/>
              </a:solidFill>
              <a:effectLst/>
              <a:latin typeface="Times New Roman" panose="02020603050405020304" pitchFamily="18" charset="0"/>
              <a:ea typeface="Times New Roman" panose="02020603050405020304" pitchFamily="18" charset="0"/>
            </a:endParaRPr>
          </a:p>
          <a:p>
            <a:r>
              <a:rPr lang="pt-BR" b="1">
                <a:solidFill>
                  <a:srgbClr val="000000"/>
                </a:solidFill>
                <a:effectLst/>
                <a:latin typeface="Times New Roman" panose="02020603050405020304" pitchFamily="18" charset="0"/>
                <a:ea typeface="Times New Roman" panose="02020603050405020304" pitchFamily="18" charset="0"/>
              </a:rPr>
              <a:t>QUESTÃO 5 - </a:t>
            </a:r>
            <a:r>
              <a:rPr lang="pt-BR" b="1">
                <a:effectLst/>
                <a:latin typeface="Times New Roman" panose="02020603050405020304" pitchFamily="18" charset="0"/>
                <a:ea typeface="Times New Roman" panose="02020603050405020304" pitchFamily="18" charset="0"/>
              </a:rPr>
              <a:t>Os roteadores de borda podem ser classificados em roteadores de ingresso ou egresso. Qual seria a diferencia de funcionalidade entre eles?</a:t>
            </a:r>
            <a:endParaRPr lang="pt-BR">
              <a:effectLst/>
              <a:latin typeface="Times New Roman" panose="02020603050405020304" pitchFamily="18" charset="0"/>
              <a:ea typeface="Times New Roman" panose="02020603050405020304" pitchFamily="18" charset="0"/>
            </a:endParaRPr>
          </a:p>
          <a:p>
            <a:endParaRPr lang="pt-BR"/>
          </a:p>
        </p:txBody>
      </p:sp>
    </p:spTree>
    <p:extLst>
      <p:ext uri="{BB962C8B-B14F-4D97-AF65-F5344CB8AC3E}">
        <p14:creationId xmlns:p14="http://schemas.microsoft.com/office/powerpoint/2010/main" val="28810765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3BC4E3-664C-4D26-9482-9E2FF28FCE93}"/>
              </a:ext>
            </a:extLst>
          </p:cNvPr>
          <p:cNvSpPr>
            <a:spLocks noGrp="1"/>
          </p:cNvSpPr>
          <p:nvPr>
            <p:ph type="title"/>
          </p:nvPr>
        </p:nvSpPr>
        <p:spPr/>
        <p:txBody>
          <a:bodyPr/>
          <a:lstStyle/>
          <a:p>
            <a:r>
              <a:rPr lang="pt-BR"/>
              <a:t>			</a:t>
            </a:r>
            <a:r>
              <a:rPr lang="pt-BR">
                <a:latin typeface="Times New Roman" panose="02020603050405020304" pitchFamily="18" charset="0"/>
                <a:cs typeface="Times New Roman" panose="02020603050405020304" pitchFamily="18" charset="0"/>
              </a:rPr>
              <a:t>Perguntas e Respostas</a:t>
            </a:r>
          </a:p>
        </p:txBody>
      </p:sp>
      <p:sp>
        <p:nvSpPr>
          <p:cNvPr id="3" name="Espaço Reservado para Conteúdo 2">
            <a:extLst>
              <a:ext uri="{FF2B5EF4-FFF2-40B4-BE49-F238E27FC236}">
                <a16:creationId xmlns:a16="http://schemas.microsoft.com/office/drawing/2014/main" id="{D4F6A6F9-896A-48A1-B3AF-49D8AC74C4C5}"/>
              </a:ext>
            </a:extLst>
          </p:cNvPr>
          <p:cNvSpPr>
            <a:spLocks noGrp="1"/>
          </p:cNvSpPr>
          <p:nvPr>
            <p:ph idx="1"/>
          </p:nvPr>
        </p:nvSpPr>
        <p:spPr/>
        <p:txBody>
          <a:bodyPr/>
          <a:lstStyle/>
          <a:p>
            <a:r>
              <a:rPr lang="pt-BR" sz="2800">
                <a:solidFill>
                  <a:srgbClr val="000000"/>
                </a:solidFill>
                <a:effectLst/>
                <a:latin typeface="Times New Roman" panose="02020603050405020304" pitchFamily="18" charset="0"/>
                <a:ea typeface="Times New Roman" panose="02020603050405020304" pitchFamily="18" charset="0"/>
              </a:rPr>
              <a:t>Resposta 5: </a:t>
            </a:r>
            <a:r>
              <a:rPr lang="pt-BR" sz="2800">
                <a:effectLst/>
                <a:latin typeface="Times New Roman" panose="02020603050405020304" pitchFamily="18" charset="0"/>
                <a:ea typeface="Times New Roman" panose="02020603050405020304" pitchFamily="18" charset="0"/>
              </a:rPr>
              <a:t>Os roteadores de ingresso são responsáveis pelo condicionamento do tráfego que entra em 	um domínio </a:t>
            </a:r>
            <a:r>
              <a:rPr lang="pt-BR" sz="2800" err="1">
                <a:effectLst/>
                <a:latin typeface="Times New Roman" panose="02020603050405020304" pitchFamily="18" charset="0"/>
                <a:ea typeface="Times New Roman" panose="02020603050405020304" pitchFamily="18" charset="0"/>
              </a:rPr>
              <a:t>DiffServ</a:t>
            </a:r>
            <a:r>
              <a:rPr lang="pt-BR" sz="2800">
                <a:effectLst/>
                <a:latin typeface="Times New Roman" panose="02020603050405020304" pitchFamily="18" charset="0"/>
                <a:ea typeface="Times New Roman" panose="02020603050405020304" pitchFamily="18" charset="0"/>
              </a:rPr>
              <a:t>, e os roteadores de egresso são responsáveis por entregar os fluxos para os 	domínios externos ou para os usuários finais.</a:t>
            </a:r>
          </a:p>
          <a:p>
            <a:endParaRPr lang="pt-BR"/>
          </a:p>
        </p:txBody>
      </p:sp>
    </p:spTree>
    <p:extLst>
      <p:ext uri="{BB962C8B-B14F-4D97-AF65-F5344CB8AC3E}">
        <p14:creationId xmlns:p14="http://schemas.microsoft.com/office/powerpoint/2010/main" val="1549673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627A5F-D3FF-45AB-BCC4-F4D254BA70D8}"/>
              </a:ext>
            </a:extLst>
          </p:cNvPr>
          <p:cNvSpPr>
            <a:spLocks noGrp="1"/>
          </p:cNvSpPr>
          <p:nvPr>
            <p:ph type="title"/>
          </p:nvPr>
        </p:nvSpPr>
        <p:spPr/>
        <p:txBody>
          <a:bodyPr/>
          <a:lstStyle/>
          <a:p>
            <a:r>
              <a:rPr lang="pt-BR" dirty="0"/>
              <a:t>	</a:t>
            </a:r>
            <a:r>
              <a:rPr lang="pt-BR" dirty="0">
                <a:latin typeface="Times New Roman" panose="02020603050405020304" pitchFamily="18" charset="0"/>
                <a:cs typeface="Times New Roman" panose="02020603050405020304" pitchFamily="18" charset="0"/>
              </a:rPr>
              <a:t>Como funcionam os serviços </a:t>
            </a:r>
            <a:r>
              <a:rPr lang="pt-BR" dirty="0" err="1">
                <a:latin typeface="Times New Roman" panose="02020603050405020304" pitchFamily="18" charset="0"/>
                <a:cs typeface="Times New Roman" panose="02020603050405020304" pitchFamily="18" charset="0"/>
              </a:rPr>
              <a:t>QoS</a:t>
            </a:r>
            <a:endParaRPr lang="pt-BR" dirty="0">
              <a:latin typeface="Times New Roman" panose="02020603050405020304" pitchFamily="18" charset="0"/>
              <a:cs typeface="Times New Roman" panose="02020603050405020304" pitchFamily="18" charset="0"/>
            </a:endParaRPr>
          </a:p>
        </p:txBody>
      </p:sp>
      <p:sp>
        <p:nvSpPr>
          <p:cNvPr id="3" name="Espaço Reservado para Conteúdo 2">
            <a:extLst>
              <a:ext uri="{FF2B5EF4-FFF2-40B4-BE49-F238E27FC236}">
                <a16:creationId xmlns:a16="http://schemas.microsoft.com/office/drawing/2014/main" id="{DCA8EAAF-4028-478D-BDC8-32B512C0B4B5}"/>
              </a:ext>
            </a:extLst>
          </p:cNvPr>
          <p:cNvSpPr>
            <a:spLocks noGrp="1"/>
          </p:cNvSpPr>
          <p:nvPr>
            <p:ph idx="1"/>
          </p:nvPr>
        </p:nvSpPr>
        <p:spPr/>
        <p:txBody>
          <a:bodyPr>
            <a:normAutofit fontScale="85000" lnSpcReduction="10000"/>
          </a:bodyPr>
          <a:lstStyle/>
          <a:p>
            <a:r>
              <a:rPr lang="pt-BR" sz="1800">
                <a:latin typeface="Times New Roman" panose="02020603050405020304" pitchFamily="18" charset="0"/>
                <a:cs typeface="Times New Roman" panose="02020603050405020304" pitchFamily="18" charset="0"/>
              </a:rPr>
              <a:t>O </a:t>
            </a:r>
            <a:r>
              <a:rPr lang="pt-BR" sz="1800" err="1">
                <a:latin typeface="Times New Roman" panose="02020603050405020304" pitchFamily="18" charset="0"/>
                <a:cs typeface="Times New Roman" panose="02020603050405020304" pitchFamily="18" charset="0"/>
              </a:rPr>
              <a:t>QoS</a:t>
            </a:r>
            <a:r>
              <a:rPr lang="pt-BR" sz="1800">
                <a:latin typeface="Times New Roman" panose="02020603050405020304" pitchFamily="18" charset="0"/>
                <a:cs typeface="Times New Roman" panose="02020603050405020304" pitchFamily="18" charset="0"/>
              </a:rPr>
              <a:t> precisa assegurar melhor desempenho de aplicações mais críticas, e assegurar a elas a banda larga necessária para que o encaminhamento de pacotes possa funcionar sem nenhum problema</a:t>
            </a:r>
          </a:p>
          <a:p>
            <a:r>
              <a:rPr lang="pt-BR" sz="1800">
                <a:latin typeface="Times New Roman" panose="02020603050405020304" pitchFamily="18" charset="0"/>
                <a:cs typeface="Times New Roman" panose="02020603050405020304" pitchFamily="18" charset="0"/>
              </a:rPr>
              <a:t>Como foi dito anteriormente, os serviços de </a:t>
            </a:r>
            <a:r>
              <a:rPr lang="pt-BR" sz="1800" err="1">
                <a:latin typeface="Times New Roman" panose="02020603050405020304" pitchFamily="18" charset="0"/>
                <a:cs typeface="Times New Roman" panose="02020603050405020304" pitchFamily="18" charset="0"/>
              </a:rPr>
              <a:t>QoS</a:t>
            </a:r>
            <a:r>
              <a:rPr lang="pt-BR" sz="1800">
                <a:latin typeface="Times New Roman" panose="02020603050405020304" pitchFamily="18" charset="0"/>
                <a:cs typeface="Times New Roman" panose="02020603050405020304" pitchFamily="18" charset="0"/>
              </a:rPr>
              <a:t> funcionam partindo do pressuposto de que, nem todas as aplicações devem possuir um tratamento igualitário</a:t>
            </a:r>
          </a:p>
          <a:p>
            <a:r>
              <a:rPr lang="pt-BR" sz="1800">
                <a:latin typeface="Times New Roman" panose="02020603050405020304" pitchFamily="18" charset="0"/>
                <a:cs typeface="Times New Roman" panose="02020603050405020304" pitchFamily="18" charset="0"/>
              </a:rPr>
              <a:t>Devido a sua importância, algumas aplicações críticas precisam de prioridade em seus tráfegos de dados, mais do que outras</a:t>
            </a:r>
          </a:p>
          <a:p>
            <a:r>
              <a:rPr lang="pt-BR" sz="1800">
                <a:latin typeface="Times New Roman" panose="02020603050405020304" pitchFamily="18" charset="0"/>
                <a:cs typeface="Times New Roman" panose="02020603050405020304" pitchFamily="18" charset="0"/>
              </a:rPr>
              <a:t>Para que isso aconteça, os pacotes são marcados para diferenciar tipos de aplicações, e então os roteadores da rede são configurados para criar filas distintas, dependendo da aplicação requerida</a:t>
            </a:r>
          </a:p>
          <a:p>
            <a:r>
              <a:rPr lang="pt-BR" sz="1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pt-B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 faixas de largura de banda dentro dos canais de comunicação são alocadas para determinados tipos de fluxos de dados e/ou aplicações, e dependendo da aplicação que se trata, os pacotes não serão descartados, e a banda alocada não excederá os valores pré-definidos</a:t>
            </a:r>
            <a:endParaRPr lang="pt-BR" sz="1800">
              <a:latin typeface="Times New Roman" panose="02020603050405020304" pitchFamily="18" charset="0"/>
              <a:cs typeface="Times New Roman" panose="02020603050405020304" pitchFamily="18" charset="0"/>
            </a:endParaRPr>
          </a:p>
          <a:p>
            <a:r>
              <a:rPr lang="pt-BR" sz="1800">
                <a:latin typeface="Times New Roman" panose="02020603050405020304" pitchFamily="18" charset="0"/>
                <a:cs typeface="Times New Roman" panose="02020603050405020304" pitchFamily="18" charset="0"/>
              </a:rPr>
              <a:t>Ao utilizar conceitos de </a:t>
            </a:r>
            <a:r>
              <a:rPr lang="pt-BR" sz="1800" err="1">
                <a:latin typeface="Times New Roman" panose="02020603050405020304" pitchFamily="18" charset="0"/>
                <a:cs typeface="Times New Roman" panose="02020603050405020304" pitchFamily="18" charset="0"/>
              </a:rPr>
              <a:t>QoS</a:t>
            </a:r>
            <a:r>
              <a:rPr lang="pt-BR" sz="1800">
                <a:latin typeface="Times New Roman" panose="02020603050405020304" pitchFamily="18" charset="0"/>
                <a:cs typeface="Times New Roman" panose="02020603050405020304" pitchFamily="18" charset="0"/>
              </a:rPr>
              <a:t>, o uso da banda na rede é otimizado, fazendo com que aplicações com tráfego voz e vídeo possam acontecer com mais eficiência</a:t>
            </a:r>
          </a:p>
        </p:txBody>
      </p:sp>
    </p:spTree>
    <p:extLst>
      <p:ext uri="{BB962C8B-B14F-4D97-AF65-F5344CB8AC3E}">
        <p14:creationId xmlns:p14="http://schemas.microsoft.com/office/powerpoint/2010/main" val="315433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05BF43-2CDE-4F5F-9FDF-9CCC9327B632}"/>
              </a:ext>
            </a:extLst>
          </p:cNvPr>
          <p:cNvSpPr>
            <a:spLocks noGrp="1"/>
          </p:cNvSpPr>
          <p:nvPr>
            <p:ph type="title"/>
          </p:nvPr>
        </p:nvSpPr>
        <p:spPr/>
        <p:txBody>
          <a:bodyPr/>
          <a:lstStyle/>
          <a:p>
            <a:r>
              <a:rPr lang="pt-BR" dirty="0"/>
              <a:t>	</a:t>
            </a:r>
            <a:r>
              <a:rPr lang="pt-BR" dirty="0">
                <a:latin typeface="Times New Roman" panose="02020603050405020304" pitchFamily="18" charset="0"/>
                <a:cs typeface="Times New Roman" panose="02020603050405020304" pitchFamily="18" charset="0"/>
              </a:rPr>
              <a:t>MPLS (</a:t>
            </a:r>
            <a:r>
              <a:rPr lang="pt-BR" dirty="0" err="1">
                <a:latin typeface="Times New Roman" panose="02020603050405020304" pitchFamily="18" charset="0"/>
                <a:cs typeface="Times New Roman" panose="02020603050405020304" pitchFamily="18" charset="0"/>
              </a:rPr>
              <a:t>Multiprotocol</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Label</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Switching</a:t>
            </a:r>
            <a:r>
              <a:rPr lang="pt-BR" dirty="0">
                <a:latin typeface="Times New Roman" panose="02020603050405020304" pitchFamily="18" charset="0"/>
                <a:cs typeface="Times New Roman" panose="02020603050405020304" pitchFamily="18" charset="0"/>
              </a:rPr>
              <a:t>) </a:t>
            </a:r>
          </a:p>
        </p:txBody>
      </p:sp>
      <p:sp>
        <p:nvSpPr>
          <p:cNvPr id="3" name="Espaço Reservado para Conteúdo 2">
            <a:extLst>
              <a:ext uri="{FF2B5EF4-FFF2-40B4-BE49-F238E27FC236}">
                <a16:creationId xmlns:a16="http://schemas.microsoft.com/office/drawing/2014/main" id="{6006A0A4-A268-4B11-8BA4-F5482F6B0215}"/>
              </a:ext>
            </a:extLst>
          </p:cNvPr>
          <p:cNvSpPr>
            <a:spLocks noGrp="1"/>
          </p:cNvSpPr>
          <p:nvPr>
            <p:ph idx="1"/>
          </p:nvPr>
        </p:nvSpPr>
        <p:spPr/>
        <p:txBody>
          <a:bodyPr>
            <a:normAutofit fontScale="85000" lnSpcReduction="10000"/>
          </a:bodyPr>
          <a:lstStyle/>
          <a:p>
            <a:r>
              <a:rPr lang="pt-BR" sz="1800" dirty="0">
                <a:latin typeface="Times New Roman" panose="02020603050405020304" pitchFamily="18" charset="0"/>
                <a:cs typeface="Times New Roman" panose="02020603050405020304" pitchFamily="18" charset="0"/>
              </a:rPr>
              <a:t>É uma das tecnologias que implementam o </a:t>
            </a:r>
            <a:r>
              <a:rPr lang="pt-BR" sz="1800" dirty="0" err="1">
                <a:latin typeface="Times New Roman" panose="02020603050405020304" pitchFamily="18" charset="0"/>
                <a:cs typeface="Times New Roman" panose="02020603050405020304" pitchFamily="18" charset="0"/>
              </a:rPr>
              <a:t>QoS</a:t>
            </a:r>
            <a:endParaRPr lang="pt-BR" sz="1800" dirty="0">
              <a:latin typeface="Times New Roman" panose="02020603050405020304" pitchFamily="18" charset="0"/>
              <a:cs typeface="Times New Roman" panose="02020603050405020304" pitchFamily="18" charset="0"/>
            </a:endParaRPr>
          </a:p>
          <a:p>
            <a:r>
              <a:rPr lang="pt-BR" sz="1800" dirty="0">
                <a:latin typeface="Times New Roman" panose="02020603050405020304" pitchFamily="18" charset="0"/>
                <a:cs typeface="Times New Roman" panose="02020603050405020304" pitchFamily="18" charset="0"/>
              </a:rPr>
              <a:t>O termo “</a:t>
            </a:r>
            <a:r>
              <a:rPr lang="pt-BR" sz="1800" dirty="0" err="1">
                <a:latin typeface="Times New Roman" panose="02020603050405020304" pitchFamily="18" charset="0"/>
                <a:cs typeface="Times New Roman" panose="02020603050405020304" pitchFamily="18" charset="0"/>
              </a:rPr>
              <a:t>Multiprotocol</a:t>
            </a:r>
            <a:r>
              <a:rPr lang="pt-BR" sz="1800" dirty="0">
                <a:latin typeface="Times New Roman" panose="02020603050405020304" pitchFamily="18" charset="0"/>
                <a:cs typeface="Times New Roman" panose="02020603050405020304" pitchFamily="18" charset="0"/>
              </a:rPr>
              <a:t>” significa </a:t>
            </a:r>
            <a:r>
              <a:rPr lang="pt-BR" sz="1800" dirty="0">
                <a:effectLst/>
                <a:latin typeface="Times New Roman" panose="02020603050405020304" pitchFamily="18" charset="0"/>
                <a:ea typeface="Times New Roman" panose="02020603050405020304" pitchFamily="18" charset="0"/>
              </a:rPr>
              <a:t>que esta tecnologia pode ser usada em qualquer protocolo de rede</a:t>
            </a:r>
            <a:endParaRPr lang="pt-BR" sz="1800" dirty="0">
              <a:latin typeface="Times New Roman" panose="02020603050405020304" pitchFamily="18" charset="0"/>
              <a:cs typeface="Times New Roman" panose="02020603050405020304" pitchFamily="18" charset="0"/>
            </a:endParaRPr>
          </a:p>
          <a:p>
            <a:r>
              <a:rPr lang="pt-BR" sz="1800" dirty="0">
                <a:latin typeface="Times New Roman" panose="02020603050405020304" pitchFamily="18" charset="0"/>
                <a:cs typeface="Times New Roman" panose="02020603050405020304" pitchFamily="18" charset="0"/>
              </a:rPr>
              <a:t>Surgiu em meados de 1996, quando as empresas de tecnologia da época como Nokia, Toshiba, CISCO, IBM, buscavam através do paradigma “comutação de pacotes”, melhorar seus serviços de roteamento</a:t>
            </a:r>
          </a:p>
          <a:p>
            <a:r>
              <a:rPr lang="pt-BR" sz="1800" dirty="0">
                <a:latin typeface="Times New Roman" panose="02020603050405020304" pitchFamily="18" charset="0"/>
                <a:cs typeface="Times New Roman" panose="02020603050405020304" pitchFamily="18" charset="0"/>
              </a:rPr>
              <a:t>A IETF (</a:t>
            </a:r>
            <a:r>
              <a:rPr lang="pt-BR" sz="1800" b="0" i="0" dirty="0">
                <a:solidFill>
                  <a:srgbClr val="202124"/>
                </a:solidFill>
                <a:effectLst/>
                <a:latin typeface="Times New Roman" panose="02020603050405020304" pitchFamily="18" charset="0"/>
                <a:cs typeface="Times New Roman" panose="02020603050405020304" pitchFamily="18" charset="0"/>
              </a:rPr>
              <a:t>Internet </a:t>
            </a:r>
            <a:r>
              <a:rPr lang="pt-BR" sz="1800" b="0" i="0" dirty="0" err="1">
                <a:solidFill>
                  <a:srgbClr val="202124"/>
                </a:solidFill>
                <a:effectLst/>
                <a:latin typeface="Times New Roman" panose="02020603050405020304" pitchFamily="18" charset="0"/>
                <a:cs typeface="Times New Roman" panose="02020603050405020304" pitchFamily="18" charset="0"/>
              </a:rPr>
              <a:t>Engineering</a:t>
            </a:r>
            <a:r>
              <a:rPr lang="pt-BR" sz="1800" b="0" i="0" dirty="0">
                <a:solidFill>
                  <a:srgbClr val="202124"/>
                </a:solidFill>
                <a:effectLst/>
                <a:latin typeface="Times New Roman" panose="02020603050405020304" pitchFamily="18" charset="0"/>
                <a:cs typeface="Times New Roman" panose="02020603050405020304" pitchFamily="18" charset="0"/>
              </a:rPr>
              <a:t> </a:t>
            </a:r>
            <a:r>
              <a:rPr lang="pt-BR" sz="1800" b="0" i="0" dirty="0" err="1">
                <a:solidFill>
                  <a:srgbClr val="202124"/>
                </a:solidFill>
                <a:effectLst/>
                <a:latin typeface="Times New Roman" panose="02020603050405020304" pitchFamily="18" charset="0"/>
                <a:cs typeface="Times New Roman" panose="02020603050405020304" pitchFamily="18" charset="0"/>
              </a:rPr>
              <a:t>Task</a:t>
            </a:r>
            <a:r>
              <a:rPr lang="pt-BR" sz="1800" b="0" i="0" dirty="0">
                <a:solidFill>
                  <a:srgbClr val="202124"/>
                </a:solidFill>
                <a:effectLst/>
                <a:latin typeface="Times New Roman" panose="02020603050405020304" pitchFamily="18" charset="0"/>
                <a:cs typeface="Times New Roman" panose="02020603050405020304" pitchFamily="18" charset="0"/>
              </a:rPr>
              <a:t> Force)</a:t>
            </a:r>
            <a:r>
              <a:rPr lang="pt-BR" sz="1800" dirty="0">
                <a:latin typeface="Times New Roman" panose="02020603050405020304" pitchFamily="18" charset="0"/>
                <a:cs typeface="Times New Roman" panose="02020603050405020304" pitchFamily="18" charset="0"/>
              </a:rPr>
              <a:t> promoveu uma junção de produtos de várias empresas, e então padronizou tudo numa tecnologia só: o MPLS</a:t>
            </a:r>
          </a:p>
          <a:p>
            <a:r>
              <a:rPr lang="pt-BR" sz="1800" dirty="0">
                <a:latin typeface="Times New Roman" panose="02020603050405020304" pitchFamily="18" charset="0"/>
                <a:cs typeface="Times New Roman" panose="02020603050405020304" pitchFamily="18" charset="0"/>
              </a:rPr>
              <a:t>É definido como um protocolo </a:t>
            </a:r>
            <a:r>
              <a:rPr lang="pt-BR" sz="1800" dirty="0">
                <a:effectLst/>
                <a:latin typeface="Times New Roman" panose="02020603050405020304" pitchFamily="18" charset="0"/>
                <a:ea typeface="Times New Roman" panose="02020603050405020304" pitchFamily="18" charset="0"/>
              </a:rPr>
              <a:t>desenvolvido para o transporte de aplicações multimidias (chamadas por voz, videoconferências, </a:t>
            </a:r>
            <a:r>
              <a:rPr lang="pt-BR" sz="1800" dirty="0" err="1">
                <a:effectLst/>
                <a:latin typeface="Times New Roman" panose="02020603050405020304" pitchFamily="18" charset="0"/>
                <a:ea typeface="Times New Roman" panose="02020603050405020304" pitchFamily="18" charset="0"/>
              </a:rPr>
              <a:t>etc</a:t>
            </a:r>
            <a:r>
              <a:rPr lang="pt-BR" sz="1800" dirty="0">
                <a:effectLst/>
                <a:latin typeface="Times New Roman" panose="02020603050405020304" pitchFamily="18" charset="0"/>
                <a:ea typeface="Times New Roman" panose="02020603050405020304" pitchFamily="18" charset="0"/>
              </a:rPr>
              <a:t>)</a:t>
            </a:r>
          </a:p>
          <a:p>
            <a:r>
              <a:rPr lang="pt-BR" sz="1800" dirty="0">
                <a:latin typeface="Times New Roman" panose="02020603050405020304" pitchFamily="18" charset="0"/>
                <a:ea typeface="Times New Roman" panose="02020603050405020304" pitchFamily="18" charset="0"/>
              </a:rPr>
              <a:t>C</a:t>
            </a:r>
            <a:r>
              <a:rPr lang="pt-BR" sz="1800" dirty="0">
                <a:effectLst/>
                <a:latin typeface="Times New Roman" panose="02020603050405020304" pitchFamily="18" charset="0"/>
                <a:ea typeface="Times New Roman" panose="02020603050405020304" pitchFamily="18" charset="0"/>
              </a:rPr>
              <a:t>onsiste numa tecnologia que realiza um chaveamento dos pacotes, e isso permite o encaminhamento e a comutação de dados numa rede de fluxo de dados de maneira mais eficiente.</a:t>
            </a:r>
          </a:p>
          <a:p>
            <a:r>
              <a:rPr lang="pt-BR" sz="1800" dirty="0">
                <a:latin typeface="Times New Roman" panose="02020603050405020304" pitchFamily="18" charset="0"/>
                <a:ea typeface="Times New Roman" panose="02020603050405020304" pitchFamily="18" charset="0"/>
              </a:rPr>
              <a:t>S</a:t>
            </a:r>
            <a:r>
              <a:rPr lang="pt-BR" sz="1800" dirty="0">
                <a:effectLst/>
                <a:latin typeface="Times New Roman" panose="02020603050405020304" pitchFamily="18" charset="0"/>
                <a:ea typeface="Times New Roman" panose="02020603050405020304" pitchFamily="18" charset="0"/>
              </a:rPr>
              <a:t>olução ideal que permite a diminuição do processamento de equipamentos de rede, e também que redes distintas possam se comunicar com maior eficiência.</a:t>
            </a:r>
            <a:endParaRPr lang="pt-B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0320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2A3212-800B-41BA-8922-CD749FDEE968}"/>
              </a:ext>
            </a:extLst>
          </p:cNvPr>
          <p:cNvSpPr>
            <a:spLocks noGrp="1"/>
          </p:cNvSpPr>
          <p:nvPr>
            <p:ph type="title"/>
          </p:nvPr>
        </p:nvSpPr>
        <p:spPr/>
        <p:txBody>
          <a:bodyPr/>
          <a:lstStyle/>
          <a:p>
            <a:r>
              <a:rPr lang="pt-BR"/>
              <a:t>			</a:t>
            </a:r>
            <a:r>
              <a:rPr lang="pt-BR">
                <a:latin typeface="Times New Roman" panose="02020603050405020304" pitchFamily="18" charset="0"/>
                <a:cs typeface="Times New Roman" panose="02020603050405020304" pitchFamily="18" charset="0"/>
              </a:rPr>
              <a:t>Como funciona o MPLS</a:t>
            </a:r>
          </a:p>
        </p:txBody>
      </p:sp>
      <p:sp>
        <p:nvSpPr>
          <p:cNvPr id="3" name="Espaço Reservado para Conteúdo 2">
            <a:extLst>
              <a:ext uri="{FF2B5EF4-FFF2-40B4-BE49-F238E27FC236}">
                <a16:creationId xmlns:a16="http://schemas.microsoft.com/office/drawing/2014/main" id="{FAB94C85-AD82-452F-B0B3-F27C2EC9D515}"/>
              </a:ext>
            </a:extLst>
          </p:cNvPr>
          <p:cNvSpPr>
            <a:spLocks noGrp="1"/>
          </p:cNvSpPr>
          <p:nvPr>
            <p:ph idx="1"/>
          </p:nvPr>
        </p:nvSpPr>
        <p:spPr/>
        <p:txBody>
          <a:bodyPr/>
          <a:lstStyle/>
          <a:p>
            <a:r>
              <a:rPr lang="pt-BR" sz="1800" dirty="0">
                <a:latin typeface="Times New Roman" panose="02020603050405020304" pitchFamily="18" charset="0"/>
                <a:cs typeface="Times New Roman" panose="02020603050405020304" pitchFamily="18" charset="0"/>
              </a:rPr>
              <a:t>Diferentemente do roteamento padrão de IP, onde há um grande esforço por parte dos roteadores para encontrar uma boa rota de tráfego, o</a:t>
            </a:r>
            <a:r>
              <a:rPr lang="pt-BR" sz="1800" dirty="0">
                <a:effectLst/>
                <a:latin typeface="Times New Roman" panose="02020603050405020304" pitchFamily="18" charset="0"/>
                <a:ea typeface="Times New Roman" panose="02020603050405020304" pitchFamily="18" charset="0"/>
              </a:rPr>
              <a:t> MPLS realiza uma busca a partir do chaveamento de etiquetas (por isso o nome “</a:t>
            </a:r>
            <a:r>
              <a:rPr lang="pt-BR" sz="1800" dirty="0" err="1">
                <a:effectLst/>
                <a:latin typeface="Times New Roman" panose="02020603050405020304" pitchFamily="18" charset="0"/>
                <a:ea typeface="Times New Roman" panose="02020603050405020304" pitchFamily="18" charset="0"/>
              </a:rPr>
              <a:t>label</a:t>
            </a:r>
            <a:r>
              <a:rPr lang="pt-BR" sz="1800" dirty="0">
                <a:effectLst/>
                <a:latin typeface="Times New Roman" panose="02020603050405020304" pitchFamily="18" charset="0"/>
                <a:ea typeface="Times New Roman" panose="02020603050405020304" pitchFamily="18" charset="0"/>
              </a:rPr>
              <a:t>” na sigla do protocolo)</a:t>
            </a:r>
          </a:p>
          <a:p>
            <a:r>
              <a:rPr lang="pt-BR" sz="1800" dirty="0">
                <a:latin typeface="Times New Roman" panose="02020603050405020304" pitchFamily="18" charset="0"/>
                <a:ea typeface="Times New Roman" panose="02020603050405020304" pitchFamily="18" charset="0"/>
              </a:rPr>
              <a:t>E</a:t>
            </a:r>
            <a:r>
              <a:rPr lang="pt-BR" sz="1800" dirty="0">
                <a:effectLst/>
                <a:latin typeface="Times New Roman" panose="02020603050405020304" pitchFamily="18" charset="0"/>
                <a:ea typeface="Times New Roman" panose="02020603050405020304" pitchFamily="18" charset="0"/>
              </a:rPr>
              <a:t>stas etiquetas, fornecidas pelo roteador, representam o destino para onde os pacotes devem ser encaminhados, funcionando como um verdadeiro guia</a:t>
            </a:r>
          </a:p>
          <a:p>
            <a:r>
              <a:rPr lang="pt-BR" sz="1800" dirty="0">
                <a:latin typeface="Times New Roman" panose="02020603050405020304" pitchFamily="18" charset="0"/>
                <a:ea typeface="Times New Roman" panose="02020603050405020304" pitchFamily="18" charset="0"/>
              </a:rPr>
              <a:t>O</a:t>
            </a:r>
            <a:r>
              <a:rPr lang="pt-BR" sz="1800" dirty="0">
                <a:effectLst/>
                <a:latin typeface="Times New Roman" panose="02020603050405020304" pitchFamily="18" charset="0"/>
                <a:ea typeface="Times New Roman" panose="02020603050405020304" pitchFamily="18" charset="0"/>
              </a:rPr>
              <a:t>s pacotes são encaminhados com base no conteúdo destes rótulos, evitando assim toda a pesquisa que o roteamento convencional realiza</a:t>
            </a:r>
          </a:p>
          <a:p>
            <a:r>
              <a:rPr lang="pt-BR" sz="1800" dirty="0">
                <a:effectLst/>
                <a:latin typeface="Times New Roman" panose="02020603050405020304" pitchFamily="18" charset="0"/>
                <a:ea typeface="Times New Roman" panose="02020603050405020304" pitchFamily="18" charset="0"/>
              </a:rPr>
              <a:t>Além de tudo, o MPLS proporciona maior controle sobre os dados encaminhados pela rede, pois ele efetua uma mudança no tráfego dos dados fazendo com que roteadores que não pertencem ao destino evitem de entrar em contato com estes pacotes encaminhados.</a:t>
            </a:r>
          </a:p>
          <a:p>
            <a:endParaRPr lang="pt-BR" dirty="0"/>
          </a:p>
        </p:txBody>
      </p:sp>
    </p:spTree>
    <p:extLst>
      <p:ext uri="{BB962C8B-B14F-4D97-AF65-F5344CB8AC3E}">
        <p14:creationId xmlns:p14="http://schemas.microsoft.com/office/powerpoint/2010/main" val="1645326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E3969A-AD0C-4296-9512-B30409981C24}"/>
              </a:ext>
            </a:extLst>
          </p:cNvPr>
          <p:cNvSpPr>
            <a:spLocks noGrp="1"/>
          </p:cNvSpPr>
          <p:nvPr>
            <p:ph type="title"/>
          </p:nvPr>
        </p:nvSpPr>
        <p:spPr/>
        <p:txBody>
          <a:bodyPr>
            <a:normAutofit fontScale="90000"/>
          </a:bodyPr>
          <a:lstStyle/>
          <a:p>
            <a:r>
              <a:rPr lang="pt-BR"/>
              <a:t>			</a:t>
            </a:r>
            <a:r>
              <a:rPr lang="pt-BR">
                <a:latin typeface="Times New Roman" panose="02020603050405020304" pitchFamily="18" charset="0"/>
                <a:cs typeface="Times New Roman" panose="02020603050405020304" pitchFamily="18" charset="0"/>
              </a:rPr>
              <a:t>Diferença de tráfego</a:t>
            </a:r>
            <a:br>
              <a:rPr lang="pt-BR">
                <a:latin typeface="Times New Roman" panose="02020603050405020304" pitchFamily="18" charset="0"/>
                <a:cs typeface="Times New Roman" panose="02020603050405020304" pitchFamily="18" charset="0"/>
              </a:rPr>
            </a:br>
            <a:r>
              <a:rPr lang="pt-BR">
                <a:latin typeface="Times New Roman" panose="02020603050405020304" pitchFamily="18" charset="0"/>
                <a:cs typeface="Times New Roman" panose="02020603050405020304" pitchFamily="18" charset="0"/>
              </a:rPr>
              <a:t>Roteamento comum x Roteamento com MPLS</a:t>
            </a:r>
          </a:p>
        </p:txBody>
      </p:sp>
      <p:pic>
        <p:nvPicPr>
          <p:cNvPr id="1027" name="Imagem 1">
            <a:extLst>
              <a:ext uri="{FF2B5EF4-FFF2-40B4-BE49-F238E27FC236}">
                <a16:creationId xmlns:a16="http://schemas.microsoft.com/office/drawing/2014/main" id="{3BF66FDA-345E-4B12-84B2-60AA04579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1" y="2058194"/>
            <a:ext cx="5145088" cy="27416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Imagem 1">
            <a:extLst>
              <a:ext uri="{FF2B5EF4-FFF2-40B4-BE49-F238E27FC236}">
                <a16:creationId xmlns:a16="http://schemas.microsoft.com/office/drawing/2014/main" id="{F635D429-BE84-43AD-A247-6FF66422CF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8714" y="1932781"/>
            <a:ext cx="5362575"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aixaDeTexto 3">
            <a:extLst>
              <a:ext uri="{FF2B5EF4-FFF2-40B4-BE49-F238E27FC236}">
                <a16:creationId xmlns:a16="http://schemas.microsoft.com/office/drawing/2014/main" id="{09739C57-C307-4B3C-A19E-97428E57149C}"/>
              </a:ext>
            </a:extLst>
          </p:cNvPr>
          <p:cNvSpPr txBox="1"/>
          <p:nvPr/>
        </p:nvSpPr>
        <p:spPr>
          <a:xfrm>
            <a:off x="1468582" y="5126182"/>
            <a:ext cx="3048000" cy="369332"/>
          </a:xfrm>
          <a:prstGeom prst="rect">
            <a:avLst/>
          </a:prstGeom>
          <a:noFill/>
        </p:spPr>
        <p:txBody>
          <a:bodyPr wrap="square" rtlCol="0">
            <a:spAutoFit/>
          </a:bodyPr>
          <a:lstStyle/>
          <a:p>
            <a:r>
              <a:rPr lang="pt-BR"/>
              <a:t>       Roteamento IP comum</a:t>
            </a:r>
          </a:p>
        </p:txBody>
      </p:sp>
      <p:sp>
        <p:nvSpPr>
          <p:cNvPr id="5" name="CaixaDeTexto 4">
            <a:extLst>
              <a:ext uri="{FF2B5EF4-FFF2-40B4-BE49-F238E27FC236}">
                <a16:creationId xmlns:a16="http://schemas.microsoft.com/office/drawing/2014/main" id="{91AE712A-FDD3-40EE-A470-66F2604B1815}"/>
              </a:ext>
            </a:extLst>
          </p:cNvPr>
          <p:cNvSpPr txBox="1"/>
          <p:nvPr/>
        </p:nvSpPr>
        <p:spPr>
          <a:xfrm>
            <a:off x="7185891" y="5126181"/>
            <a:ext cx="4054763" cy="369332"/>
          </a:xfrm>
          <a:prstGeom prst="rect">
            <a:avLst/>
          </a:prstGeom>
          <a:noFill/>
        </p:spPr>
        <p:txBody>
          <a:bodyPr wrap="square" rtlCol="0">
            <a:spAutoFit/>
          </a:bodyPr>
          <a:lstStyle/>
          <a:p>
            <a:r>
              <a:rPr lang="pt-BR" dirty="0"/>
              <a:t>          Roteamento com MPLS</a:t>
            </a:r>
          </a:p>
        </p:txBody>
      </p:sp>
    </p:spTree>
    <p:extLst>
      <p:ext uri="{BB962C8B-B14F-4D97-AF65-F5344CB8AC3E}">
        <p14:creationId xmlns:p14="http://schemas.microsoft.com/office/powerpoint/2010/main" val="873528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FABDAD-F0CB-4157-8B6F-255ECBACF085}"/>
              </a:ext>
            </a:extLst>
          </p:cNvPr>
          <p:cNvSpPr>
            <a:spLocks noGrp="1"/>
          </p:cNvSpPr>
          <p:nvPr>
            <p:ph type="title"/>
          </p:nvPr>
        </p:nvSpPr>
        <p:spPr/>
        <p:txBody>
          <a:bodyPr/>
          <a:lstStyle/>
          <a:p>
            <a:r>
              <a:rPr lang="pt-BR"/>
              <a:t>		</a:t>
            </a:r>
            <a:r>
              <a:rPr lang="pt-BR">
                <a:latin typeface="Times New Roman" panose="02020603050405020304" pitchFamily="18" charset="0"/>
                <a:cs typeface="Times New Roman" panose="02020603050405020304" pitchFamily="18" charset="0"/>
              </a:rPr>
              <a:t>Evolução e áreas de aplicação </a:t>
            </a:r>
          </a:p>
        </p:txBody>
      </p:sp>
      <p:sp>
        <p:nvSpPr>
          <p:cNvPr id="3" name="Espaço Reservado para Conteúdo 2">
            <a:extLst>
              <a:ext uri="{FF2B5EF4-FFF2-40B4-BE49-F238E27FC236}">
                <a16:creationId xmlns:a16="http://schemas.microsoft.com/office/drawing/2014/main" id="{BC05587C-2055-418E-8667-632A915E8520}"/>
              </a:ext>
            </a:extLst>
          </p:cNvPr>
          <p:cNvSpPr>
            <a:spLocks noGrp="1"/>
          </p:cNvSpPr>
          <p:nvPr>
            <p:ph idx="1"/>
          </p:nvPr>
        </p:nvSpPr>
        <p:spPr>
          <a:xfrm>
            <a:off x="838200" y="1903988"/>
            <a:ext cx="10450884" cy="4376817"/>
          </a:xfrm>
        </p:spPr>
        <p:txBody>
          <a:bodyPr/>
          <a:lstStyle/>
          <a:p>
            <a:r>
              <a:rPr lang="pt-BR" sz="1800">
                <a:effectLst/>
                <a:latin typeface="Times New Roman" panose="02020603050405020304" pitchFamily="18" charset="0"/>
                <a:ea typeface="Times New Roman" panose="02020603050405020304" pitchFamily="18" charset="0"/>
              </a:rPr>
              <a:t>Com o passar do tempo, a utilização da tecnologia do MPLS vem sendo aplicada numa vasta gama de diferentes aplicações e funcionalidades devido aos seus benefícios</a:t>
            </a:r>
          </a:p>
          <a:p>
            <a:r>
              <a:rPr lang="pt-BR" sz="1800">
                <a:latin typeface="Times New Roman" panose="02020603050405020304" pitchFamily="18" charset="0"/>
                <a:ea typeface="Times New Roman" panose="02020603050405020304" pitchFamily="18" charset="0"/>
              </a:rPr>
              <a:t>Seguindo essa lógica, a maneira como o MPLS vinha sendo implementado também passou por evoluções ao longo dos anos, resultando em maior complexidade de algoritmo e custo de desempenho</a:t>
            </a:r>
            <a:endParaRPr lang="pt-BR" sz="1800">
              <a:effectLst/>
              <a:latin typeface="Times New Roman" panose="02020603050405020304" pitchFamily="18" charset="0"/>
              <a:ea typeface="Times New Roman" panose="02020603050405020304" pitchFamily="18" charset="0"/>
            </a:endParaRPr>
          </a:p>
          <a:p>
            <a:endParaRPr lang="pt-BR"/>
          </a:p>
        </p:txBody>
      </p:sp>
      <p:pic>
        <p:nvPicPr>
          <p:cNvPr id="4" name="Imagem 3">
            <a:extLst>
              <a:ext uri="{FF2B5EF4-FFF2-40B4-BE49-F238E27FC236}">
                <a16:creationId xmlns:a16="http://schemas.microsoft.com/office/drawing/2014/main" id="{6E45CFBF-B897-4D4D-A798-7BECF6C28AD7}"/>
              </a:ext>
            </a:extLst>
          </p:cNvPr>
          <p:cNvPicPr>
            <a:picLocks noChangeAspect="1"/>
          </p:cNvPicPr>
          <p:nvPr/>
        </p:nvPicPr>
        <p:blipFill>
          <a:blip r:embed="rId2"/>
          <a:stretch>
            <a:fillRect/>
          </a:stretch>
        </p:blipFill>
        <p:spPr>
          <a:xfrm>
            <a:off x="1022989" y="3429000"/>
            <a:ext cx="4019048" cy="2819048"/>
          </a:xfrm>
          <a:prstGeom prst="rect">
            <a:avLst/>
          </a:prstGeom>
        </p:spPr>
      </p:pic>
      <p:sp>
        <p:nvSpPr>
          <p:cNvPr id="5" name="CaixaDeTexto 4">
            <a:extLst>
              <a:ext uri="{FF2B5EF4-FFF2-40B4-BE49-F238E27FC236}">
                <a16:creationId xmlns:a16="http://schemas.microsoft.com/office/drawing/2014/main" id="{79B7CF04-A63D-4C43-AD40-7012FB650D50}"/>
              </a:ext>
            </a:extLst>
          </p:cNvPr>
          <p:cNvSpPr txBox="1"/>
          <p:nvPr/>
        </p:nvSpPr>
        <p:spPr>
          <a:xfrm>
            <a:off x="5357090" y="3428997"/>
            <a:ext cx="6177771" cy="2031325"/>
          </a:xfrm>
          <a:prstGeom prst="rect">
            <a:avLst/>
          </a:prstGeom>
          <a:noFill/>
        </p:spPr>
        <p:txBody>
          <a:bodyPr wrap="square" rtlCol="0">
            <a:spAutoFit/>
          </a:bodyPr>
          <a:lstStyle/>
          <a:p>
            <a:pPr marL="285750" indent="-285750">
              <a:buFont typeface="Arial" panose="020B0604020202020204" pitchFamily="34" charset="0"/>
              <a:buChar char="•"/>
            </a:pPr>
            <a:r>
              <a:rPr lang="pt-BR" sz="1800" i="0">
                <a:solidFill>
                  <a:srgbClr val="000000"/>
                </a:solidFill>
                <a:effectLst/>
                <a:ea typeface="Times New Roman" panose="02020603050405020304" pitchFamily="18" charset="0"/>
              </a:rPr>
              <a:t>Redes telefônicas, Data Centers, roteadores, muitas coisas hoje em dia se aproveitam das vantagens do uso do MPLS</a:t>
            </a:r>
          </a:p>
          <a:p>
            <a:pPr marL="285750" indent="-285750">
              <a:buFont typeface="Arial" panose="020B0604020202020204" pitchFamily="34" charset="0"/>
              <a:buChar char="•"/>
            </a:pPr>
            <a:r>
              <a:rPr lang="pt-BR">
                <a:solidFill>
                  <a:srgbClr val="000000"/>
                </a:solidFill>
                <a:latin typeface="Times New Roman" panose="02020603050405020304" pitchFamily="18" charset="0"/>
                <a:ea typeface="Times New Roman" panose="02020603050405020304" pitchFamily="18" charset="0"/>
              </a:rPr>
              <a:t>O</a:t>
            </a:r>
            <a:r>
              <a:rPr lang="pt-BR" sz="1800" i="0">
                <a:solidFill>
                  <a:srgbClr val="000000"/>
                </a:solidFill>
                <a:effectLst/>
                <a:latin typeface="Times New Roman" panose="02020603050405020304" pitchFamily="18" charset="0"/>
                <a:ea typeface="Times New Roman" panose="02020603050405020304" pitchFamily="18" charset="0"/>
              </a:rPr>
              <a:t> MPLS vem evoluindo constantemente, </a:t>
            </a:r>
            <a:r>
              <a:rPr lang="pt-BR" sz="1800">
                <a:solidFill>
                  <a:srgbClr val="000000"/>
                </a:solidFill>
                <a:effectLst/>
                <a:latin typeface="Times New Roman" panose="02020603050405020304" pitchFamily="18" charset="0"/>
                <a:ea typeface="Times New Roman" panose="02020603050405020304" pitchFamily="18" charset="0"/>
              </a:rPr>
              <a:t>fazendo com que as tecnologias atreladas a ele e que, utilizam suas funcionalidades, também obtenham uma grande evolução e aprimoramento com o passar do tempo</a:t>
            </a:r>
            <a:endParaRPr lang="pt-BR" sz="180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pt-BR"/>
          </a:p>
        </p:txBody>
      </p:sp>
    </p:spTree>
    <p:extLst>
      <p:ext uri="{BB962C8B-B14F-4D97-AF65-F5344CB8AC3E}">
        <p14:creationId xmlns:p14="http://schemas.microsoft.com/office/powerpoint/2010/main" val="3130929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887053-EE26-4800-9C14-CCFCCDAB8CFB}"/>
              </a:ext>
            </a:extLst>
          </p:cNvPr>
          <p:cNvSpPr>
            <a:spLocks noGrp="1"/>
          </p:cNvSpPr>
          <p:nvPr>
            <p:ph type="title"/>
          </p:nvPr>
        </p:nvSpPr>
        <p:spPr/>
        <p:txBody>
          <a:bodyPr/>
          <a:lstStyle/>
          <a:p>
            <a:r>
              <a:rPr lang="pt-BR"/>
              <a:t>		</a:t>
            </a:r>
            <a:r>
              <a:rPr lang="pt-BR">
                <a:latin typeface="Times New Roman" panose="02020603050405020304" pitchFamily="18" charset="0"/>
                <a:cs typeface="Times New Roman" panose="02020603050405020304" pitchFamily="18" charset="0"/>
              </a:rPr>
              <a:t>Evolução e áreas de aplicação</a:t>
            </a:r>
          </a:p>
        </p:txBody>
      </p:sp>
      <p:sp>
        <p:nvSpPr>
          <p:cNvPr id="3" name="Espaço Reservado para Conteúdo 2">
            <a:extLst>
              <a:ext uri="{FF2B5EF4-FFF2-40B4-BE49-F238E27FC236}">
                <a16:creationId xmlns:a16="http://schemas.microsoft.com/office/drawing/2014/main" id="{4D8F0208-E60C-4327-8800-274EF1970A50}"/>
              </a:ext>
            </a:extLst>
          </p:cNvPr>
          <p:cNvSpPr>
            <a:spLocks noGrp="1"/>
          </p:cNvSpPr>
          <p:nvPr>
            <p:ph idx="1"/>
          </p:nvPr>
        </p:nvSpPr>
        <p:spPr/>
        <p:txBody>
          <a:bodyPr>
            <a:normAutofit fontScale="92500" lnSpcReduction="20000"/>
          </a:bodyPr>
          <a:lstStyle/>
          <a:p>
            <a:pPr marL="0" indent="0">
              <a:buNone/>
            </a:pPr>
            <a:r>
              <a:rPr lang="pt-BR" sz="1800">
                <a:latin typeface="Times New Roman" panose="02020603050405020304" pitchFamily="18" charset="0"/>
                <a:cs typeface="Times New Roman" panose="02020603050405020304" pitchFamily="18" charset="0"/>
              </a:rPr>
              <a:t>O MPLS resultou em evoluções e contribuições significativas, como:</a:t>
            </a:r>
          </a:p>
          <a:p>
            <a:r>
              <a:rPr lang="pt-B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 MPLS possibilitou a convergência da rede, dando apoio a novos serviços, criando uma eficiente migração da infraestrutura baseada em IP, suportando novas infraestruturas de maior velocidade (10/100/1000/1G Ethernet) e redes (IP, ATM - </a:t>
            </a:r>
            <a:r>
              <a:rPr lang="pt-BR" sz="1800" i="1" err="1">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Asynchronous</a:t>
            </a:r>
            <a:r>
              <a:rPr lang="pt-BR" sz="1800" i="1">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pt-BR" sz="1800" i="1" err="1">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Transfer</a:t>
            </a:r>
            <a:r>
              <a:rPr lang="pt-BR" sz="1800" i="1">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pt-BR" sz="1800" i="1" err="1">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Mode</a:t>
            </a:r>
            <a:r>
              <a:rPr lang="pt-B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pt-BR" sz="18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Frame Relay</a:t>
            </a:r>
            <a:r>
              <a:rPr lang="pt-B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Ethernet e TDM – </a:t>
            </a:r>
            <a:r>
              <a:rPr lang="pt-BR" sz="18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Time Division </a:t>
            </a:r>
            <a:r>
              <a:rPr lang="pt-BR" sz="1800" i="1"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Multiplexing</a:t>
            </a:r>
            <a:r>
              <a:rPr lang="pt-B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r>
              <a:rPr lang="pt-BR" sz="1800">
                <a:solidFill>
                  <a:srgbClr val="000000"/>
                </a:solidFill>
                <a:effectLst/>
                <a:latin typeface="Times New Roman" panose="02020603050405020304" pitchFamily="18" charset="0"/>
                <a:ea typeface="Times New Roman" panose="02020603050405020304" pitchFamily="18" charset="0"/>
              </a:rPr>
              <a:t>Desenvolvimento de Engenharia de tráfego, fazendo com que o roteamento do tráfego seja mais explicito, obtendo maior auxílio à disponibilidade de largura de banda;</a:t>
            </a:r>
          </a:p>
          <a:p>
            <a:r>
              <a:rPr lang="pt-BR" sz="1800">
                <a:solidFill>
                  <a:srgbClr val="000000"/>
                </a:solidFill>
                <a:effectLst/>
                <a:latin typeface="Times New Roman" panose="02020603050405020304" pitchFamily="18" charset="0"/>
                <a:ea typeface="Times New Roman" panose="02020603050405020304" pitchFamily="18" charset="0"/>
              </a:rPr>
              <a:t>O MPLS suporta a entrega de serviços com a garantia do QoS. Os pacotes podem ser marcados como sendo de alta qualidade, habilitando os provedores para manter uma baixa latência de vídeo e voz fim-a-fim (protocolos da camada de transporte como o TCP);</a:t>
            </a:r>
            <a:endParaRPr lang="pt-BR" sz="1800">
              <a:effectLst/>
              <a:latin typeface="Times New Roman" panose="02020603050405020304" pitchFamily="18" charset="0"/>
              <a:ea typeface="Times New Roman" panose="02020603050405020304" pitchFamily="18" charset="0"/>
            </a:endParaRPr>
          </a:p>
          <a:p>
            <a:r>
              <a:rPr lang="pt-BR" sz="1800">
                <a:solidFill>
                  <a:srgbClr val="000000"/>
                </a:solidFill>
                <a:effectLst/>
                <a:latin typeface="Times New Roman" panose="02020603050405020304" pitchFamily="18" charset="0"/>
                <a:ea typeface="Times New Roman" panose="02020603050405020304" pitchFamily="18" charset="0"/>
              </a:rPr>
              <a:t>Redução do processo de roteamento, simplificando o encaminhamento dos pacotes, baseando-se apenas em rótulos;</a:t>
            </a:r>
          </a:p>
          <a:p>
            <a:r>
              <a:rPr lang="pt-BR" sz="1800">
                <a:solidFill>
                  <a:srgbClr val="000000"/>
                </a:solidFill>
                <a:effectLst/>
                <a:latin typeface="Times New Roman" panose="02020603050405020304" pitchFamily="18" charset="0"/>
                <a:ea typeface="Times New Roman" panose="02020603050405020304" pitchFamily="18" charset="0"/>
              </a:rPr>
              <a:t>O MPLS provê um nível de segurança apropriado apara fazer o tráfego IP com tecnologia </a:t>
            </a:r>
            <a:r>
              <a:rPr lang="pt-BR" sz="1800" i="1">
                <a:solidFill>
                  <a:srgbClr val="000000"/>
                </a:solidFill>
                <a:effectLst/>
                <a:latin typeface="Times New Roman" panose="02020603050405020304" pitchFamily="18" charset="0"/>
                <a:ea typeface="Times New Roman" panose="02020603050405020304" pitchFamily="18" charset="0"/>
              </a:rPr>
              <a:t>Frame Relay</a:t>
            </a:r>
            <a:r>
              <a:rPr lang="pt-BR" sz="1800">
                <a:solidFill>
                  <a:srgbClr val="000000"/>
                </a:solidFill>
                <a:effectLst/>
                <a:latin typeface="Times New Roman" panose="02020603050405020304" pitchFamily="18" charset="0"/>
                <a:ea typeface="Times New Roman" panose="02020603050405020304" pitchFamily="18" charset="0"/>
              </a:rPr>
              <a:t> em redes WAN (</a:t>
            </a:r>
            <a:r>
              <a:rPr lang="pt-BR" sz="1800" err="1">
                <a:solidFill>
                  <a:srgbClr val="000000"/>
                </a:solidFill>
                <a:effectLst/>
                <a:latin typeface="Times New Roman" panose="02020603050405020304" pitchFamily="18" charset="0"/>
                <a:ea typeface="Times New Roman" panose="02020603050405020304" pitchFamily="18" charset="0"/>
              </a:rPr>
              <a:t>Wide</a:t>
            </a:r>
            <a:r>
              <a:rPr lang="pt-BR" sz="1800">
                <a:solidFill>
                  <a:srgbClr val="000000"/>
                </a:solidFill>
                <a:effectLst/>
                <a:latin typeface="Times New Roman" panose="02020603050405020304" pitchFamily="18" charset="0"/>
                <a:ea typeface="Times New Roman" panose="02020603050405020304" pitchFamily="18" charset="0"/>
              </a:rPr>
              <a:t> Area Network) reduzindo a necessidade de criptografia em redes IP públicas;</a:t>
            </a:r>
            <a:endParaRPr lang="pt-BR" sz="1800">
              <a:effectLst/>
              <a:latin typeface="Times New Roman" panose="02020603050405020304" pitchFamily="18" charset="0"/>
              <a:ea typeface="Times New Roman" panose="02020603050405020304" pitchFamily="18" charset="0"/>
            </a:endParaRPr>
          </a:p>
          <a:p>
            <a:endParaRPr lang="pt-BR" sz="1800">
              <a:effectLst/>
              <a:latin typeface="Times New Roman" panose="02020603050405020304" pitchFamily="18" charset="0"/>
              <a:ea typeface="Times New Roman" panose="02020603050405020304" pitchFamily="18" charset="0"/>
            </a:endParaRPr>
          </a:p>
          <a:p>
            <a:endParaRPr lang="pt-B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337028"/>
      </p:ext>
    </p:extLst>
  </p:cSld>
  <p:clrMapOvr>
    <a:masterClrMapping/>
  </p:clrMapOvr>
</p:sld>
</file>

<file path=ppt/theme/theme1.xml><?xml version="1.0" encoding="utf-8"?>
<a:theme xmlns:a="http://schemas.openxmlformats.org/drawingml/2006/main" name="Facetado">
  <a:themeElements>
    <a:clrScheme name="Facetado">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d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105</TotalTime>
  <Words>3299</Words>
  <Application>Microsoft Office PowerPoint</Application>
  <PresentationFormat>Widescreen</PresentationFormat>
  <Paragraphs>195</Paragraphs>
  <Slides>37</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37</vt:i4>
      </vt:variant>
    </vt:vector>
  </HeadingPairs>
  <TitlesOfParts>
    <vt:vector size="43" baseType="lpstr">
      <vt:lpstr>Arial</vt:lpstr>
      <vt:lpstr>Calibri</vt:lpstr>
      <vt:lpstr>Times New Roman</vt:lpstr>
      <vt:lpstr>Trebuchet MS</vt:lpstr>
      <vt:lpstr>Wingdings 3</vt:lpstr>
      <vt:lpstr>Facetado</vt:lpstr>
      <vt:lpstr> Universidade Estadual de Londrina      Grupo 4 - Quality of Service (QoS)</vt:lpstr>
      <vt:lpstr>       Introdução</vt:lpstr>
      <vt:lpstr>    Os conceitos de QoS</vt:lpstr>
      <vt:lpstr> Como funcionam os serviços QoS</vt:lpstr>
      <vt:lpstr> MPLS (Multiprotocol Label Switching) </vt:lpstr>
      <vt:lpstr>   Como funciona o MPLS</vt:lpstr>
      <vt:lpstr>   Diferença de tráfego Roteamento comum x Roteamento com MPLS</vt:lpstr>
      <vt:lpstr>  Evolução e áreas de aplicação </vt:lpstr>
      <vt:lpstr>  Evolução e áreas de aplicação</vt:lpstr>
      <vt:lpstr>Política de qualidade de serviço</vt:lpstr>
      <vt:lpstr>Serviços Integrados (IntServ) </vt:lpstr>
      <vt:lpstr> Serviço Garantido</vt:lpstr>
      <vt:lpstr>Serviço de Carga Controlada</vt:lpstr>
      <vt:lpstr>Controle de Admissão e Protocolo de Reserva de Recurso </vt:lpstr>
      <vt:lpstr> No processo de reserva, ilustrado na figura, o transmissor envia uma mensagem PATH para o receptor, especificando as características do tráfego. Após receber a mensagem PATH, o receptor responde com uma mensagem RESV, descrevendo os recursos necessários para este receptor. Cada roteador ao longo do caminho verifica o pedido de reserva e tenta alocar os recursos necessários. Se o pedido de reserva puder ser atendido, a mensagem RESV é passada para o próximo roteador. Senão uma mensagem de erro é enviada para o receptor que fez o pedido e o processo de sinalização é finalizado. Se a requisição for aceita por todos os roteadores, a largura de faixa e o espaço necessário em buffer são alocados para o fluxo em cada roteador envolvido. </vt:lpstr>
      <vt:lpstr>Classificação e agendamento de pacotes</vt:lpstr>
      <vt:lpstr> Serviços Diferenciados  </vt:lpstr>
      <vt:lpstr>Serviços Diferenciados </vt:lpstr>
      <vt:lpstr> Elementos de uma arquitetura DiffServ </vt:lpstr>
      <vt:lpstr>Elementos de uma arquitetura DiffServ</vt:lpstr>
      <vt:lpstr>Roteadores de borda</vt:lpstr>
      <vt:lpstr> Roteadores de núcleo </vt:lpstr>
      <vt:lpstr>Roteador de borda e roteador de núcleo</vt:lpstr>
      <vt:lpstr>Roteadores de borda</vt:lpstr>
      <vt:lpstr>Elementos de uma arquitetura DiffServ</vt:lpstr>
      <vt:lpstr>Comparação entre IntServ e DiffServ</vt:lpstr>
      <vt:lpstr>Comparação entre IntServ e DiffServ</vt:lpstr>
      <vt:lpstr>   Perguntas e Respostas</vt:lpstr>
      <vt:lpstr>   Perguntas e Respostas</vt:lpstr>
      <vt:lpstr>   Perguntas e Respostas</vt:lpstr>
      <vt:lpstr>   Perguntas e Respostas</vt:lpstr>
      <vt:lpstr>   Perguntas e Respostas</vt:lpstr>
      <vt:lpstr>   Perguntas e Respostas</vt:lpstr>
      <vt:lpstr> Perguntas e Respostas</vt:lpstr>
      <vt:lpstr>   Perguntas e Respostas</vt:lpstr>
      <vt:lpstr>   Perguntas e Respostas</vt:lpstr>
      <vt:lpstr>   Perguntas e Respostas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Serviços Integrados (IntServ) </dc:title>
  <dc:creator>Guilherme Silva</dc:creator>
  <cp:lastModifiedBy>Gabriel Angelo</cp:lastModifiedBy>
  <cp:revision>2</cp:revision>
  <dcterms:created xsi:type="dcterms:W3CDTF">2021-09-19T19:58:53Z</dcterms:created>
  <dcterms:modified xsi:type="dcterms:W3CDTF">2021-09-28T13:01:34Z</dcterms:modified>
</cp:coreProperties>
</file>