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B4564-03A3-67D7-7D2F-951801D9F004}" v="471" dt="2020-08-14T17:29:50.317"/>
    <p1510:client id="{EE68DDCE-69EA-42E8-AF0D-137148036B09}" v="624" dt="2020-08-13T23:41:16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2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1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63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5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28" r:id="rId2"/>
    <p:sldLayoutId id="2147483827" r:id="rId3"/>
    <p:sldLayoutId id="2147483826" r:id="rId4"/>
    <p:sldLayoutId id="2147483825" r:id="rId5"/>
    <p:sldLayoutId id="2147483824" r:id="rId6"/>
    <p:sldLayoutId id="2147483823" r:id="rId7"/>
    <p:sldLayoutId id="2147483822" r:id="rId8"/>
    <p:sldLayoutId id="2147483821" r:id="rId9"/>
    <p:sldLayoutId id="2147483820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528243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kern="1200" dirty="0">
                <a:latin typeface="Avenir Next LT Pro"/>
              </a:rPr>
              <a:t>Lições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aprendidas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latin typeface="Avenir Next LT Pro"/>
              </a:rPr>
              <a:t>Guilherme Alves - 01201054</a:t>
            </a:r>
            <a:endParaRPr lang="en-US" sz="1600" dirty="0">
              <a:solidFill>
                <a:schemeClr val="tx1">
                  <a:alpha val="60000"/>
                </a:schemeClr>
              </a:solidFill>
              <a:latin typeface="Avenir Next LT Pro"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latin typeface="Avenir Next LT Pro"/>
              </a:rPr>
              <a:t>Ramon Alves - 01201082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latin typeface="Avenir Next LT Pro"/>
              </a:rPr>
              <a:t>Guilherme Gomes - 01201059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  <a:latin typeface="Avenir Next LT Pro"/>
              </a:rPr>
              <a:t>Peter Hugo Ferreira - 01201076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  <a:latin typeface="Avenir Next LT Pro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BBD08219-95CD-4647-AD19-999C90FF1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4" r="2" b="16197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C5AF4-D07B-47E6-A51B-E0AE42F9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389" y="392293"/>
            <a:ext cx="9130798" cy="571058"/>
          </a:xfrm>
        </p:spPr>
        <p:txBody>
          <a:bodyPr wrap="square" anchor="t">
            <a:normAutofit/>
          </a:bodyPr>
          <a:lstStyle/>
          <a:p>
            <a: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  <a:ea typeface="+mj-lt"/>
                <a:cs typeface="+mj-lt"/>
              </a:rPr>
              <a:t>PROJETO </a:t>
            </a:r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  <a:ea typeface="+mj-lt"/>
                <a:cs typeface="+mj-lt"/>
              </a:rPr>
              <a:t>TechCare </a:t>
            </a:r>
            <a:r>
              <a:rPr lang="pt-BR"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  <a:ea typeface="+mj-lt"/>
                <a:cs typeface="+mj-lt"/>
              </a:rPr>
              <a:t>– REUNIÃO DE RETROSPECTIVA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venir Next LT Pro"/>
              <a:ea typeface="+mj-lt"/>
              <a:cs typeface="+mj-lt"/>
            </a:endParaRPr>
          </a:p>
          <a:p>
            <a:endParaRPr lang="en-US" sz="2800">
              <a:latin typeface="Avenir Next LT Pro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6A86-A673-4A4B-AEAA-7D0AC437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566" y="1187794"/>
            <a:ext cx="1599365" cy="26372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TRISTE</a:t>
            </a:r>
            <a:endParaRPr lang="en-US" sz="1600" b="1">
              <a:solidFill>
                <a:srgbClr val="FFFFFF">
                  <a:alpha val="60000"/>
                </a:srgb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" name="Conector reto 3">
            <a:extLst>
              <a:ext uri="{FF2B5EF4-FFF2-40B4-BE49-F238E27FC236}">
                <a16:creationId xmlns:a16="http://schemas.microsoft.com/office/drawing/2014/main" id="{E4ADE329-1D1A-4731-BDD3-A02B89470DA2}"/>
              </a:ext>
            </a:extLst>
          </p:cNvPr>
          <p:cNvCxnSpPr/>
          <p:nvPr/>
        </p:nvCxnSpPr>
        <p:spPr>
          <a:xfrm flipH="1">
            <a:off x="3892537" y="1451260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3">
            <a:extLst>
              <a:ext uri="{FF2B5EF4-FFF2-40B4-BE49-F238E27FC236}">
                <a16:creationId xmlns:a16="http://schemas.microsoft.com/office/drawing/2014/main" id="{03468262-BF6E-4E21-9F2C-E23F2BCDF405}"/>
              </a:ext>
            </a:extLst>
          </p:cNvPr>
          <p:cNvCxnSpPr>
            <a:cxnSpLocks/>
          </p:cNvCxnSpPr>
          <p:nvPr/>
        </p:nvCxnSpPr>
        <p:spPr>
          <a:xfrm flipH="1">
            <a:off x="8204107" y="145125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0763C1-9C59-48AA-9EDB-70E0948F2B4F}"/>
              </a:ext>
            </a:extLst>
          </p:cNvPr>
          <p:cNvSpPr txBox="1">
            <a:spLocks/>
          </p:cNvSpPr>
          <p:nvPr/>
        </p:nvSpPr>
        <p:spPr>
          <a:xfrm>
            <a:off x="974130" y="1185866"/>
            <a:ext cx="2013886" cy="30111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LOUCO</a:t>
            </a:r>
            <a:endParaRPr lang="en-US" sz="1600" b="1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678CE1F-5DA1-4A01-B5DD-5187947776C3}"/>
              </a:ext>
            </a:extLst>
          </p:cNvPr>
          <p:cNvSpPr txBox="1">
            <a:spLocks/>
          </p:cNvSpPr>
          <p:nvPr/>
        </p:nvSpPr>
        <p:spPr>
          <a:xfrm>
            <a:off x="9298017" y="1185865"/>
            <a:ext cx="2013886" cy="30111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CONTENTE</a:t>
            </a:r>
            <a:endParaRPr lang="en-US" sz="1600" b="1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E7D48E58-731A-44E0-AE49-B5F3443DDF3C}"/>
              </a:ext>
            </a:extLst>
          </p:cNvPr>
          <p:cNvSpPr/>
          <p:nvPr/>
        </p:nvSpPr>
        <p:spPr>
          <a:xfrm>
            <a:off x="107859" y="1961903"/>
            <a:ext cx="1864912" cy="8826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49969"/>
            <a:r>
              <a:rPr lang="pt-BR" sz="1500" dirty="0">
                <a:solidFill>
                  <a:schemeClr val="bg1">
                    <a:lumMod val="85000"/>
                    <a:lumOff val="15000"/>
                  </a:schemeClr>
                </a:solidFill>
                <a:latin typeface="MV Boli"/>
                <a:cs typeface="MV Boli"/>
              </a:rPr>
              <a:t>Falta de comprometimento com as entregas e reuniões</a:t>
            </a:r>
          </a:p>
        </p:txBody>
      </p:sp>
      <p:sp>
        <p:nvSpPr>
          <p:cNvPr id="24" name="Retângulo 15">
            <a:extLst>
              <a:ext uri="{FF2B5EF4-FFF2-40B4-BE49-F238E27FC236}">
                <a16:creationId xmlns:a16="http://schemas.microsoft.com/office/drawing/2014/main" id="{9CDA98EC-C05A-4EF5-98A2-89C8AC82EC46}"/>
              </a:ext>
            </a:extLst>
          </p:cNvPr>
          <p:cNvSpPr/>
          <p:nvPr/>
        </p:nvSpPr>
        <p:spPr>
          <a:xfrm>
            <a:off x="4092927" y="1955114"/>
            <a:ext cx="1667358" cy="8732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Desrespeito</a:t>
            </a:r>
            <a:endParaRPr lang="en-US" dirty="0"/>
          </a:p>
        </p:txBody>
      </p:sp>
      <p:sp>
        <p:nvSpPr>
          <p:cNvPr id="25" name="Retângulo 25">
            <a:extLst>
              <a:ext uri="{FF2B5EF4-FFF2-40B4-BE49-F238E27FC236}">
                <a16:creationId xmlns:a16="http://schemas.microsoft.com/office/drawing/2014/main" id="{FB14F6D5-D9AC-426A-9F17-AB9482F2868F}"/>
              </a:ext>
            </a:extLst>
          </p:cNvPr>
          <p:cNvSpPr/>
          <p:nvPr/>
        </p:nvSpPr>
        <p:spPr>
          <a:xfrm>
            <a:off x="8406414" y="1958365"/>
            <a:ext cx="1947349" cy="8732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Conseguir entregar o projeto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10">
            <a:extLst>
              <a:ext uri="{FF2B5EF4-FFF2-40B4-BE49-F238E27FC236}">
                <a16:creationId xmlns:a16="http://schemas.microsoft.com/office/drawing/2014/main" id="{77793DA8-5BD1-49D7-BDEA-3C6CF1AF7DF4}"/>
              </a:ext>
            </a:extLst>
          </p:cNvPr>
          <p:cNvSpPr/>
          <p:nvPr/>
        </p:nvSpPr>
        <p:spPr>
          <a:xfrm>
            <a:off x="107858" y="3231902"/>
            <a:ext cx="1864913" cy="8826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49969"/>
            <a:r>
              <a:rPr lang="pt-BR" sz="1500" dirty="0">
                <a:solidFill>
                  <a:schemeClr val="bg1">
                    <a:lumMod val="85000"/>
                    <a:lumOff val="15000"/>
                  </a:schemeClr>
                </a:solidFill>
                <a:latin typeface="MV Boli"/>
                <a:cs typeface="MV Boli"/>
              </a:rPr>
              <a:t>Alinhar a API com o projeto</a:t>
            </a:r>
          </a:p>
        </p:txBody>
      </p:sp>
      <p:sp>
        <p:nvSpPr>
          <p:cNvPr id="27" name="Retângulo 10">
            <a:extLst>
              <a:ext uri="{FF2B5EF4-FFF2-40B4-BE49-F238E27FC236}">
                <a16:creationId xmlns:a16="http://schemas.microsoft.com/office/drawing/2014/main" id="{C02748C2-DD75-45ED-B248-ECDBF647960A}"/>
              </a:ext>
            </a:extLst>
          </p:cNvPr>
          <p:cNvSpPr/>
          <p:nvPr/>
        </p:nvSpPr>
        <p:spPr>
          <a:xfrm>
            <a:off x="107859" y="4436050"/>
            <a:ext cx="1864913" cy="8826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49969"/>
            <a:r>
              <a:rPr lang="pt-BR" sz="1500" dirty="0">
                <a:solidFill>
                  <a:schemeClr val="bg1">
                    <a:lumMod val="85000"/>
                    <a:lumOff val="15000"/>
                  </a:schemeClr>
                </a:solidFill>
                <a:latin typeface="MV Boli"/>
                <a:cs typeface="MV Boli"/>
              </a:rPr>
              <a:t>Configurar a Dashboard com o banco</a:t>
            </a:r>
          </a:p>
        </p:txBody>
      </p:sp>
      <p:sp>
        <p:nvSpPr>
          <p:cNvPr id="41" name="Retângulo 15">
            <a:extLst>
              <a:ext uri="{FF2B5EF4-FFF2-40B4-BE49-F238E27FC236}">
                <a16:creationId xmlns:a16="http://schemas.microsoft.com/office/drawing/2014/main" id="{8260DB66-3C56-4CD5-8072-CDA128811682}"/>
              </a:ext>
            </a:extLst>
          </p:cNvPr>
          <p:cNvSpPr/>
          <p:nvPr/>
        </p:nvSpPr>
        <p:spPr>
          <a:xfrm>
            <a:off x="4064705" y="4438669"/>
            <a:ext cx="1667358" cy="8732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Perda de integrante</a:t>
            </a: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97C6B694-CAF3-418C-8FE2-0CC6184B0D94}"/>
              </a:ext>
            </a:extLst>
          </p:cNvPr>
          <p:cNvSpPr/>
          <p:nvPr/>
        </p:nvSpPr>
        <p:spPr>
          <a:xfrm>
            <a:off x="2186895" y="1961902"/>
            <a:ext cx="1545062" cy="8826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49969"/>
            <a:r>
              <a:rPr lang="pt-BR" sz="1500" dirty="0">
                <a:solidFill>
                  <a:schemeClr val="bg1">
                    <a:lumMod val="85000"/>
                    <a:lumOff val="15000"/>
                  </a:schemeClr>
                </a:solidFill>
                <a:latin typeface="MV Boli"/>
                <a:cs typeface="MV Boli"/>
              </a:rPr>
              <a:t>Mudança do escopo do projeto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tângulo 15">
            <a:extLst>
              <a:ext uri="{FF2B5EF4-FFF2-40B4-BE49-F238E27FC236}">
                <a16:creationId xmlns:a16="http://schemas.microsoft.com/office/drawing/2014/main" id="{AF736622-9F23-4708-8793-ADED44C31079}"/>
              </a:ext>
            </a:extLst>
          </p:cNvPr>
          <p:cNvSpPr/>
          <p:nvPr/>
        </p:nvSpPr>
        <p:spPr>
          <a:xfrm>
            <a:off x="4092927" y="3234521"/>
            <a:ext cx="1667358" cy="8732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Falta de comunicação</a:t>
            </a:r>
            <a:endParaRPr lang="en-US" dirty="0"/>
          </a:p>
        </p:txBody>
      </p:sp>
      <p:sp>
        <p:nvSpPr>
          <p:cNvPr id="45" name="Retângulo 25">
            <a:extLst>
              <a:ext uri="{FF2B5EF4-FFF2-40B4-BE49-F238E27FC236}">
                <a16:creationId xmlns:a16="http://schemas.microsoft.com/office/drawing/2014/main" id="{AF69C71F-7C46-4784-A13A-101BBEA368E8}"/>
              </a:ext>
            </a:extLst>
          </p:cNvPr>
          <p:cNvSpPr/>
          <p:nvPr/>
        </p:nvSpPr>
        <p:spPr>
          <a:xfrm>
            <a:off x="8444044" y="3237772"/>
            <a:ext cx="1947349" cy="8732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Autonomia para desenvolver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tângulo 25">
            <a:extLst>
              <a:ext uri="{FF2B5EF4-FFF2-40B4-BE49-F238E27FC236}">
                <a16:creationId xmlns:a16="http://schemas.microsoft.com/office/drawing/2014/main" id="{6EAB9E09-0043-43AD-B4F9-F76A2CE13CD9}"/>
              </a:ext>
            </a:extLst>
          </p:cNvPr>
          <p:cNvSpPr/>
          <p:nvPr/>
        </p:nvSpPr>
        <p:spPr>
          <a:xfrm>
            <a:off x="8472266" y="4432513"/>
            <a:ext cx="1947349" cy="8732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 err="1">
                <a:solidFill>
                  <a:schemeClr val="tx1"/>
                </a:solidFill>
                <a:latin typeface="MV Boli"/>
                <a:cs typeface="MV Boli"/>
              </a:rPr>
              <a:t>Kanban</a:t>
            </a:r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 para atividades e reuniões</a:t>
            </a:r>
          </a:p>
        </p:txBody>
      </p:sp>
    </p:spTree>
    <p:extLst>
      <p:ext uri="{BB962C8B-B14F-4D97-AF65-F5344CB8AC3E}">
        <p14:creationId xmlns:p14="http://schemas.microsoft.com/office/powerpoint/2010/main" val="17316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C5AF4-D07B-47E6-A51B-E0AE42F9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389" y="392293"/>
            <a:ext cx="9130798" cy="571058"/>
          </a:xfrm>
        </p:spPr>
        <p:txBody>
          <a:bodyPr wrap="square" anchor="t">
            <a:norm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  <a:ea typeface="+mj-lt"/>
                <a:cs typeface="+mj-lt"/>
              </a:rPr>
              <a:t>PROJETO </a:t>
            </a:r>
            <a:r>
              <a:rPr lang="pt-BR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  <a:ea typeface="+mj-lt"/>
                <a:cs typeface="MV Boli"/>
              </a:rPr>
              <a:t>TechCare</a:t>
            </a:r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  <a:ea typeface="+mj-lt"/>
                <a:cs typeface="MV Boli"/>
              </a:rPr>
              <a:t>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  <a:ea typeface="+mj-lt"/>
                <a:cs typeface="+mj-lt"/>
              </a:rPr>
              <a:t>– REUNIÃO DE RETROSPECTIVA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venir Next LT Pro"/>
              <a:ea typeface="+mj-lt"/>
              <a:cs typeface="+mj-lt"/>
            </a:endParaRPr>
          </a:p>
          <a:p>
            <a:endParaRPr lang="en-US" sz="2800">
              <a:latin typeface="Avenir Next LT Pro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6A86-A673-4A4B-AEAA-7D0AC437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566" y="1187794"/>
            <a:ext cx="1599365" cy="26372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TRISTE</a:t>
            </a:r>
            <a:endParaRPr lang="en-US" sz="1600" b="1">
              <a:solidFill>
                <a:srgbClr val="FFFFFF">
                  <a:alpha val="60000"/>
                </a:srgb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" name="Conector reto 3">
            <a:extLst>
              <a:ext uri="{FF2B5EF4-FFF2-40B4-BE49-F238E27FC236}">
                <a16:creationId xmlns:a16="http://schemas.microsoft.com/office/drawing/2014/main" id="{E4ADE329-1D1A-4731-BDD3-A02B89470DA2}"/>
              </a:ext>
            </a:extLst>
          </p:cNvPr>
          <p:cNvCxnSpPr/>
          <p:nvPr/>
        </p:nvCxnSpPr>
        <p:spPr>
          <a:xfrm flipH="1">
            <a:off x="3892537" y="1451260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3">
            <a:extLst>
              <a:ext uri="{FF2B5EF4-FFF2-40B4-BE49-F238E27FC236}">
                <a16:creationId xmlns:a16="http://schemas.microsoft.com/office/drawing/2014/main" id="{03468262-BF6E-4E21-9F2C-E23F2BCDF405}"/>
              </a:ext>
            </a:extLst>
          </p:cNvPr>
          <p:cNvCxnSpPr>
            <a:cxnSpLocks/>
          </p:cNvCxnSpPr>
          <p:nvPr/>
        </p:nvCxnSpPr>
        <p:spPr>
          <a:xfrm flipH="1">
            <a:off x="8204107" y="145125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0763C1-9C59-48AA-9EDB-70E0948F2B4F}"/>
              </a:ext>
            </a:extLst>
          </p:cNvPr>
          <p:cNvSpPr txBox="1">
            <a:spLocks/>
          </p:cNvSpPr>
          <p:nvPr/>
        </p:nvSpPr>
        <p:spPr>
          <a:xfrm>
            <a:off x="974130" y="1185866"/>
            <a:ext cx="2013886" cy="30111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LOUCO</a:t>
            </a:r>
            <a:endParaRPr lang="en-US" sz="1600" b="1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678CE1F-5DA1-4A01-B5DD-5187947776C3}"/>
              </a:ext>
            </a:extLst>
          </p:cNvPr>
          <p:cNvSpPr txBox="1">
            <a:spLocks/>
          </p:cNvSpPr>
          <p:nvPr/>
        </p:nvSpPr>
        <p:spPr>
          <a:xfrm>
            <a:off x="9298017" y="1185865"/>
            <a:ext cx="2013886" cy="30111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</a:rPr>
              <a:t>CONTENTE</a:t>
            </a:r>
            <a:endParaRPr lang="en-US" sz="1600" b="1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E7D48E58-731A-44E0-AE49-B5F3443DDF3C}"/>
              </a:ext>
            </a:extLst>
          </p:cNvPr>
          <p:cNvSpPr/>
          <p:nvPr/>
        </p:nvSpPr>
        <p:spPr>
          <a:xfrm>
            <a:off x="117266" y="2460496"/>
            <a:ext cx="1864912" cy="8826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49969"/>
            <a:r>
              <a:rPr lang="pt-BR" sz="1500" dirty="0">
                <a:solidFill>
                  <a:schemeClr val="bg1">
                    <a:lumMod val="85000"/>
                    <a:lumOff val="15000"/>
                  </a:schemeClr>
                </a:solidFill>
                <a:latin typeface="MV Boli"/>
                <a:cs typeface="MV Boli"/>
              </a:rPr>
              <a:t>Falta de comprometimento com as entregas e reuniões</a:t>
            </a:r>
          </a:p>
        </p:txBody>
      </p:sp>
      <p:sp>
        <p:nvSpPr>
          <p:cNvPr id="24" name="Retângulo 15">
            <a:extLst>
              <a:ext uri="{FF2B5EF4-FFF2-40B4-BE49-F238E27FC236}">
                <a16:creationId xmlns:a16="http://schemas.microsoft.com/office/drawing/2014/main" id="{9CDA98EC-C05A-4EF5-98A2-89C8AC82EC46}"/>
              </a:ext>
            </a:extLst>
          </p:cNvPr>
          <p:cNvSpPr/>
          <p:nvPr/>
        </p:nvSpPr>
        <p:spPr>
          <a:xfrm>
            <a:off x="4092927" y="2434892"/>
            <a:ext cx="1667358" cy="8732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Desrespeito</a:t>
            </a:r>
            <a:endParaRPr lang="en-US" dirty="0"/>
          </a:p>
        </p:txBody>
      </p:sp>
      <p:sp>
        <p:nvSpPr>
          <p:cNvPr id="25" name="Retângulo 25">
            <a:extLst>
              <a:ext uri="{FF2B5EF4-FFF2-40B4-BE49-F238E27FC236}">
                <a16:creationId xmlns:a16="http://schemas.microsoft.com/office/drawing/2014/main" id="{FB14F6D5-D9AC-426A-9F17-AB9482F2868F}"/>
              </a:ext>
            </a:extLst>
          </p:cNvPr>
          <p:cNvSpPr/>
          <p:nvPr/>
        </p:nvSpPr>
        <p:spPr>
          <a:xfrm>
            <a:off x="8406414" y="2127699"/>
            <a:ext cx="1947349" cy="8732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Conseguir entregar o projeto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10">
            <a:extLst>
              <a:ext uri="{FF2B5EF4-FFF2-40B4-BE49-F238E27FC236}">
                <a16:creationId xmlns:a16="http://schemas.microsoft.com/office/drawing/2014/main" id="{77793DA8-5BD1-49D7-BDEA-3C6CF1AF7DF4}"/>
              </a:ext>
            </a:extLst>
          </p:cNvPr>
          <p:cNvSpPr/>
          <p:nvPr/>
        </p:nvSpPr>
        <p:spPr>
          <a:xfrm>
            <a:off x="117265" y="3664643"/>
            <a:ext cx="1864913" cy="8826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49969"/>
            <a:r>
              <a:rPr lang="pt-BR" sz="1500" dirty="0">
                <a:solidFill>
                  <a:schemeClr val="bg1">
                    <a:lumMod val="85000"/>
                    <a:lumOff val="15000"/>
                  </a:schemeClr>
                </a:solidFill>
                <a:latin typeface="MV Boli"/>
                <a:cs typeface="MV Boli"/>
              </a:rPr>
              <a:t>Alinhar a API com o projeto</a:t>
            </a:r>
          </a:p>
        </p:txBody>
      </p:sp>
      <p:sp>
        <p:nvSpPr>
          <p:cNvPr id="27" name="Retângulo 10">
            <a:extLst>
              <a:ext uri="{FF2B5EF4-FFF2-40B4-BE49-F238E27FC236}">
                <a16:creationId xmlns:a16="http://schemas.microsoft.com/office/drawing/2014/main" id="{C02748C2-DD75-45ED-B248-ECDBF647960A}"/>
              </a:ext>
            </a:extLst>
          </p:cNvPr>
          <p:cNvSpPr/>
          <p:nvPr/>
        </p:nvSpPr>
        <p:spPr>
          <a:xfrm>
            <a:off x="117266" y="4868791"/>
            <a:ext cx="1864913" cy="8826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49969"/>
            <a:r>
              <a:rPr lang="pt-BR" sz="1500" dirty="0">
                <a:solidFill>
                  <a:schemeClr val="bg1">
                    <a:lumMod val="85000"/>
                    <a:lumOff val="15000"/>
                  </a:schemeClr>
                </a:solidFill>
                <a:latin typeface="MV Boli"/>
                <a:cs typeface="MV Boli"/>
              </a:rPr>
              <a:t>Configurar a Dashboard com o banco</a:t>
            </a:r>
          </a:p>
        </p:txBody>
      </p:sp>
      <p:sp>
        <p:nvSpPr>
          <p:cNvPr id="41" name="Retângulo 15">
            <a:extLst>
              <a:ext uri="{FF2B5EF4-FFF2-40B4-BE49-F238E27FC236}">
                <a16:creationId xmlns:a16="http://schemas.microsoft.com/office/drawing/2014/main" id="{8260DB66-3C56-4CD5-8072-CDA128811682}"/>
              </a:ext>
            </a:extLst>
          </p:cNvPr>
          <p:cNvSpPr/>
          <p:nvPr/>
        </p:nvSpPr>
        <p:spPr>
          <a:xfrm>
            <a:off x="4064705" y="4918447"/>
            <a:ext cx="1667358" cy="8732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Perda de integrante</a:t>
            </a: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97C6B694-CAF3-418C-8FE2-0CC6184B0D94}"/>
              </a:ext>
            </a:extLst>
          </p:cNvPr>
          <p:cNvSpPr/>
          <p:nvPr/>
        </p:nvSpPr>
        <p:spPr>
          <a:xfrm>
            <a:off x="2196302" y="2460495"/>
            <a:ext cx="1545062" cy="88262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49969"/>
            <a:r>
              <a:rPr lang="pt-BR" sz="1500" dirty="0">
                <a:solidFill>
                  <a:schemeClr val="bg1">
                    <a:lumMod val="85000"/>
                    <a:lumOff val="15000"/>
                  </a:schemeClr>
                </a:solidFill>
                <a:latin typeface="MV Boli"/>
                <a:cs typeface="MV Boli"/>
              </a:rPr>
              <a:t>Mudança do escopo do projeto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tângulo 15">
            <a:extLst>
              <a:ext uri="{FF2B5EF4-FFF2-40B4-BE49-F238E27FC236}">
                <a16:creationId xmlns:a16="http://schemas.microsoft.com/office/drawing/2014/main" id="{AF736622-9F23-4708-8793-ADED44C31079}"/>
              </a:ext>
            </a:extLst>
          </p:cNvPr>
          <p:cNvSpPr/>
          <p:nvPr/>
        </p:nvSpPr>
        <p:spPr>
          <a:xfrm>
            <a:off x="4092927" y="3714299"/>
            <a:ext cx="1667358" cy="8732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Falta de comunicação</a:t>
            </a:r>
            <a:endParaRPr lang="en-US" dirty="0"/>
          </a:p>
        </p:txBody>
      </p:sp>
      <p:sp>
        <p:nvSpPr>
          <p:cNvPr id="42" name="Retângulo 18">
            <a:extLst>
              <a:ext uri="{FF2B5EF4-FFF2-40B4-BE49-F238E27FC236}">
                <a16:creationId xmlns:a16="http://schemas.microsoft.com/office/drawing/2014/main" id="{D0491A5F-5347-476A-8051-6D388C8C85B5}"/>
              </a:ext>
            </a:extLst>
          </p:cNvPr>
          <p:cNvSpPr/>
          <p:nvPr/>
        </p:nvSpPr>
        <p:spPr>
          <a:xfrm>
            <a:off x="5514058" y="5049925"/>
            <a:ext cx="2537597" cy="57451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Melhorar o relacionamento entre o grupo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MV Boli"/>
              <a:cs typeface="MV Boli"/>
            </a:endParaRPr>
          </a:p>
        </p:txBody>
      </p:sp>
      <p:sp>
        <p:nvSpPr>
          <p:cNvPr id="43" name="Retângulo 18">
            <a:extLst>
              <a:ext uri="{FF2B5EF4-FFF2-40B4-BE49-F238E27FC236}">
                <a16:creationId xmlns:a16="http://schemas.microsoft.com/office/drawing/2014/main" id="{C3C93D9F-649F-4153-9747-A50303B278F1}"/>
              </a:ext>
            </a:extLst>
          </p:cNvPr>
          <p:cNvSpPr/>
          <p:nvPr/>
        </p:nvSpPr>
        <p:spPr>
          <a:xfrm>
            <a:off x="5438799" y="3431850"/>
            <a:ext cx="1935524" cy="39577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Fazer mais reuniões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MV Boli"/>
              <a:cs typeface="MV Boli"/>
            </a:endParaRPr>
          </a:p>
        </p:txBody>
      </p:sp>
      <p:sp>
        <p:nvSpPr>
          <p:cNvPr id="44" name="Retângulo 18">
            <a:extLst>
              <a:ext uri="{FF2B5EF4-FFF2-40B4-BE49-F238E27FC236}">
                <a16:creationId xmlns:a16="http://schemas.microsoft.com/office/drawing/2014/main" id="{9212ADA6-ACD8-4DBD-B825-3E570E2DA99F}"/>
              </a:ext>
            </a:extLst>
          </p:cNvPr>
          <p:cNvSpPr/>
          <p:nvPr/>
        </p:nvSpPr>
        <p:spPr>
          <a:xfrm>
            <a:off x="5438799" y="2161849"/>
            <a:ext cx="2499968" cy="54629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Estabelecer regras e formar um ambiente profissional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tângulo 25">
            <a:extLst>
              <a:ext uri="{FF2B5EF4-FFF2-40B4-BE49-F238E27FC236}">
                <a16:creationId xmlns:a16="http://schemas.microsoft.com/office/drawing/2014/main" id="{AF69C71F-7C46-4784-A13A-101BBEA368E8}"/>
              </a:ext>
            </a:extLst>
          </p:cNvPr>
          <p:cNvSpPr/>
          <p:nvPr/>
        </p:nvSpPr>
        <p:spPr>
          <a:xfrm>
            <a:off x="8444044" y="3501180"/>
            <a:ext cx="1947349" cy="8732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Autonomia para desenvolver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tângulo 25">
            <a:extLst>
              <a:ext uri="{FF2B5EF4-FFF2-40B4-BE49-F238E27FC236}">
                <a16:creationId xmlns:a16="http://schemas.microsoft.com/office/drawing/2014/main" id="{6EAB9E09-0043-43AD-B4F9-F76A2CE13CD9}"/>
              </a:ext>
            </a:extLst>
          </p:cNvPr>
          <p:cNvSpPr/>
          <p:nvPr/>
        </p:nvSpPr>
        <p:spPr>
          <a:xfrm>
            <a:off x="8472266" y="4912291"/>
            <a:ext cx="1947349" cy="8732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500" dirty="0" err="1">
                <a:solidFill>
                  <a:schemeClr val="tx1"/>
                </a:solidFill>
                <a:latin typeface="MV Boli"/>
                <a:cs typeface="MV Boli"/>
              </a:rPr>
              <a:t>Kanban</a:t>
            </a:r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 para atividades e reuniões</a:t>
            </a:r>
          </a:p>
        </p:txBody>
      </p:sp>
      <p:sp>
        <p:nvSpPr>
          <p:cNvPr id="32" name="Retângulo 18">
            <a:extLst>
              <a:ext uri="{FF2B5EF4-FFF2-40B4-BE49-F238E27FC236}">
                <a16:creationId xmlns:a16="http://schemas.microsoft.com/office/drawing/2014/main" id="{611006C5-431D-4C70-BEC9-BD9D8F187C93}"/>
              </a:ext>
            </a:extLst>
          </p:cNvPr>
          <p:cNvSpPr/>
          <p:nvPr/>
        </p:nvSpPr>
        <p:spPr>
          <a:xfrm>
            <a:off x="10039022" y="3986886"/>
            <a:ext cx="2151893" cy="70622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Desperta a curiosidade e interesse por novas áreas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MV Boli"/>
              <a:cs typeface="MV Boli"/>
            </a:endParaRPr>
          </a:p>
        </p:txBody>
      </p:sp>
      <p:sp>
        <p:nvSpPr>
          <p:cNvPr id="33" name="Retângulo 18">
            <a:extLst>
              <a:ext uri="{FF2B5EF4-FFF2-40B4-BE49-F238E27FC236}">
                <a16:creationId xmlns:a16="http://schemas.microsoft.com/office/drawing/2014/main" id="{9F6735D6-8264-4B53-963A-60421521D9D2}"/>
              </a:ext>
            </a:extLst>
          </p:cNvPr>
          <p:cNvSpPr/>
          <p:nvPr/>
        </p:nvSpPr>
        <p:spPr>
          <a:xfrm>
            <a:off x="9446354" y="5670812"/>
            <a:ext cx="2509375" cy="72503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Desenvolver um quadro de atividades, datas e responsáveis</a:t>
            </a:r>
          </a:p>
        </p:txBody>
      </p:sp>
      <p:sp>
        <p:nvSpPr>
          <p:cNvPr id="34" name="Retângulo 18">
            <a:extLst>
              <a:ext uri="{FF2B5EF4-FFF2-40B4-BE49-F238E27FC236}">
                <a16:creationId xmlns:a16="http://schemas.microsoft.com/office/drawing/2014/main" id="{95276B15-3A3B-491C-9FF3-7504CE00FE97}"/>
              </a:ext>
            </a:extLst>
          </p:cNvPr>
          <p:cNvSpPr/>
          <p:nvPr/>
        </p:nvSpPr>
        <p:spPr>
          <a:xfrm>
            <a:off x="2155614" y="1917258"/>
            <a:ext cx="1907301" cy="54629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Esclarecer bem quais serão as mudanças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MV Boli"/>
              <a:cs typeface="MV Boli"/>
            </a:endParaRPr>
          </a:p>
        </p:txBody>
      </p:sp>
      <p:sp>
        <p:nvSpPr>
          <p:cNvPr id="36" name="Retângulo 18">
            <a:extLst>
              <a:ext uri="{FF2B5EF4-FFF2-40B4-BE49-F238E27FC236}">
                <a16:creationId xmlns:a16="http://schemas.microsoft.com/office/drawing/2014/main" id="{1D3B50B7-0C00-4C01-A4D2-0A7314B936A3}"/>
              </a:ext>
            </a:extLst>
          </p:cNvPr>
          <p:cNvSpPr/>
          <p:nvPr/>
        </p:nvSpPr>
        <p:spPr>
          <a:xfrm>
            <a:off x="76577" y="1917258"/>
            <a:ext cx="1916708" cy="54629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Feedback semanal sobre os atrasos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tângulo 18">
            <a:extLst>
              <a:ext uri="{FF2B5EF4-FFF2-40B4-BE49-F238E27FC236}">
                <a16:creationId xmlns:a16="http://schemas.microsoft.com/office/drawing/2014/main" id="{3EFCD6D9-8105-42B3-B580-12CDD70087DC}"/>
              </a:ext>
            </a:extLst>
          </p:cNvPr>
          <p:cNvSpPr/>
          <p:nvPr/>
        </p:nvSpPr>
        <p:spPr>
          <a:xfrm>
            <a:off x="1657020" y="4146814"/>
            <a:ext cx="1813226" cy="54629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Criar reuniões para estudar a API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MV Boli"/>
              <a:cs typeface="MV Boli"/>
            </a:endParaRPr>
          </a:p>
        </p:txBody>
      </p:sp>
      <p:sp>
        <p:nvSpPr>
          <p:cNvPr id="39" name="Retângulo 18">
            <a:extLst>
              <a:ext uri="{FF2B5EF4-FFF2-40B4-BE49-F238E27FC236}">
                <a16:creationId xmlns:a16="http://schemas.microsoft.com/office/drawing/2014/main" id="{2E998874-440D-4EA0-AAD6-6FDF5430A2C1}"/>
              </a:ext>
            </a:extLst>
          </p:cNvPr>
          <p:cNvSpPr/>
          <p:nvPr/>
        </p:nvSpPr>
        <p:spPr>
          <a:xfrm>
            <a:off x="1205465" y="5623777"/>
            <a:ext cx="2387078" cy="66859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Pesquisar sobre conexão com banco de dados</a:t>
            </a:r>
          </a:p>
        </p:txBody>
      </p:sp>
      <p:sp>
        <p:nvSpPr>
          <p:cNvPr id="48" name="Retângulo 18">
            <a:extLst>
              <a:ext uri="{FF2B5EF4-FFF2-40B4-BE49-F238E27FC236}">
                <a16:creationId xmlns:a16="http://schemas.microsoft.com/office/drawing/2014/main" id="{F2C8F77C-8C0A-46C7-87A6-3B62DBB22994}"/>
              </a:ext>
            </a:extLst>
          </p:cNvPr>
          <p:cNvSpPr/>
          <p:nvPr/>
        </p:nvSpPr>
        <p:spPr>
          <a:xfrm>
            <a:off x="9587465" y="1559774"/>
            <a:ext cx="2509375" cy="72503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Manter boas práticas e fazer reuniões de status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tângulo 18">
            <a:extLst>
              <a:ext uri="{FF2B5EF4-FFF2-40B4-BE49-F238E27FC236}">
                <a16:creationId xmlns:a16="http://schemas.microsoft.com/office/drawing/2014/main" id="{B9D49318-E0A1-4AC6-9463-5C71AD189E29}"/>
              </a:ext>
            </a:extLst>
          </p:cNvPr>
          <p:cNvSpPr/>
          <p:nvPr/>
        </p:nvSpPr>
        <p:spPr>
          <a:xfrm>
            <a:off x="1788725" y="3497702"/>
            <a:ext cx="1182930" cy="3769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Pedir ajuda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tângulo 18">
            <a:extLst>
              <a:ext uri="{FF2B5EF4-FFF2-40B4-BE49-F238E27FC236}">
                <a16:creationId xmlns:a16="http://schemas.microsoft.com/office/drawing/2014/main" id="{9400CE65-CA72-494F-94EE-2AC7D2448643}"/>
              </a:ext>
            </a:extLst>
          </p:cNvPr>
          <p:cNvSpPr/>
          <p:nvPr/>
        </p:nvSpPr>
        <p:spPr>
          <a:xfrm>
            <a:off x="4253466" y="5717851"/>
            <a:ext cx="2086042" cy="574516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Reorganizar as atividades com rapidez</a:t>
            </a: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MV Boli"/>
              <a:cs typeface="MV Boli"/>
            </a:endParaRPr>
          </a:p>
        </p:txBody>
      </p:sp>
      <p:sp>
        <p:nvSpPr>
          <p:cNvPr id="51" name="Retângulo 18">
            <a:extLst>
              <a:ext uri="{FF2B5EF4-FFF2-40B4-BE49-F238E27FC236}">
                <a16:creationId xmlns:a16="http://schemas.microsoft.com/office/drawing/2014/main" id="{27F5DC6E-E492-4799-8F54-14A681EBBB28}"/>
              </a:ext>
            </a:extLst>
          </p:cNvPr>
          <p:cNvSpPr/>
          <p:nvPr/>
        </p:nvSpPr>
        <p:spPr>
          <a:xfrm>
            <a:off x="5570503" y="4024517"/>
            <a:ext cx="2481153" cy="56511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>
                <a:solidFill>
                  <a:schemeClr val="bg1">
                    <a:lumMod val="75000"/>
                    <a:lumOff val="25000"/>
                  </a:schemeClr>
                </a:solidFill>
                <a:latin typeface="MV Boli"/>
                <a:cs typeface="MV Boli"/>
              </a:rPr>
              <a:t>Criar momentos descontraídos de integração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67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3DFloatVTI</vt:lpstr>
      <vt:lpstr>Lições aprendidas</vt:lpstr>
      <vt:lpstr>PROJETO TechCare – REUNIÃO DE RETROSPECTIVA </vt:lpstr>
      <vt:lpstr>PROJETO TechCare – REUNIÃO DE RETROSPECTIVA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348</cp:revision>
  <dcterms:created xsi:type="dcterms:W3CDTF">2020-08-13T23:06:22Z</dcterms:created>
  <dcterms:modified xsi:type="dcterms:W3CDTF">2020-08-14T17:29:56Z</dcterms:modified>
</cp:coreProperties>
</file>