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D8FA"/>
    <a:srgbClr val="FA419D"/>
    <a:srgbClr val="97FA41"/>
    <a:srgbClr val="F4FA41"/>
    <a:srgbClr val="E84F4F"/>
    <a:srgbClr val="D16666"/>
    <a:srgbClr val="EB8028"/>
    <a:srgbClr val="C40003"/>
    <a:srgbClr val="33A69E"/>
    <a:srgbClr val="DDF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78B61-8FF0-494D-9FC1-359795756431}" v="1815" dt="2020-08-21T18:44:19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4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9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7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9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5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7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5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2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5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0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4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8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" name="Picture 2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Lean UX Canvas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4076944"/>
            <a:ext cx="4094017" cy="16796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Guilherme Alves Ferreira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9D55068C-FC21-4A8B-A177-D449C5210E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93" b="9121"/>
          <a:stretch/>
        </p:blipFill>
        <p:spPr>
          <a:xfrm>
            <a:off x="5418668" y="1890719"/>
            <a:ext cx="5469466" cy="307655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D75FD42-C156-41A4-B68A-6C71A47E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704A7BF-21E3-4BDF-9BE8-BEC32066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FFAC1-A690-4F7F-9CE1-1A00460E39F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5"/>
          <a:srcRect r="-1" b="15583"/>
          <a:stretch/>
        </p:blipFill>
        <p:spPr>
          <a:xfrm>
            <a:off x="628034" y="673313"/>
            <a:ext cx="10901284" cy="556746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0180162-DDE5-43C8-B0DC-645F4CA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2" name="Rounded Rectangle 21">
              <a:extLst>
                <a:ext uri="{FF2B5EF4-FFF2-40B4-BE49-F238E27FC236}">
                  <a16:creationId xmlns:a16="http://schemas.microsoft.com/office/drawing/2014/main" id="{16C9EE30-D91E-4DE1-8EEC-6A3AD1DD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8E1E1CD-6653-4129-A465-3CFB3A1C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4" name="Rounded Rectangle 27">
              <a:extLst>
                <a:ext uri="{FF2B5EF4-FFF2-40B4-BE49-F238E27FC236}">
                  <a16:creationId xmlns:a16="http://schemas.microsoft.com/office/drawing/2014/main" id="{5424F715-2587-4418-AB8A-9B4218F34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8A0F16-00E1-4B0A-9B6E-8906A111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7" name="TextBox 2">
            <a:extLst>
              <a:ext uri="{FF2B5EF4-FFF2-40B4-BE49-F238E27FC236}">
                <a16:creationId xmlns:a16="http://schemas.microsoft.com/office/drawing/2014/main" id="{1C473F66-A72E-4DF4-81FC-FB31CC36D3F0}"/>
              </a:ext>
            </a:extLst>
          </p:cNvPr>
          <p:cNvSpPr txBox="1"/>
          <p:nvPr/>
        </p:nvSpPr>
        <p:spPr>
          <a:xfrm>
            <a:off x="1145893" y="1002876"/>
            <a:ext cx="114724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EC19 System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Monitoramento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temperatura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umidade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hospitalares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2F69E4-8A8A-4D7A-9DC5-D43FDB64EC9A}"/>
              </a:ext>
            </a:extLst>
          </p:cNvPr>
          <p:cNvSpPr/>
          <p:nvPr/>
        </p:nvSpPr>
        <p:spPr>
          <a:xfrm>
            <a:off x="2818817" y="2517125"/>
            <a:ext cx="1736201" cy="646253"/>
          </a:xfrm>
          <a:prstGeom prst="rect">
            <a:avLst/>
          </a:prstGeom>
          <a:solidFill>
            <a:srgbClr val="C40003">
              <a:alpha val="68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err="1">
                <a:solidFill>
                  <a:srgbClr val="F2F2F2"/>
                </a:solidFill>
              </a:rPr>
              <a:t>Captar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err="1">
                <a:solidFill>
                  <a:srgbClr val="F2F2F2"/>
                </a:solidFill>
              </a:rPr>
              <a:t>temperatura</a:t>
            </a:r>
            <a:r>
              <a:rPr lang="en-US" sz="1400" b="1" dirty="0">
                <a:solidFill>
                  <a:srgbClr val="F2F2F2"/>
                </a:solidFill>
              </a:rPr>
              <a:t> e </a:t>
            </a:r>
            <a:r>
              <a:rPr lang="en-US" sz="1400" b="1" err="1">
                <a:solidFill>
                  <a:srgbClr val="F2F2F2"/>
                </a:solidFill>
              </a:rPr>
              <a:t>umidade</a:t>
            </a:r>
            <a:endParaRPr lang="en-US" sz="1400" b="1">
              <a:solidFill>
                <a:srgbClr val="F2F2F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9CF61A-7285-405B-A0B7-281327A64AC8}"/>
              </a:ext>
            </a:extLst>
          </p:cNvPr>
          <p:cNvSpPr/>
          <p:nvPr/>
        </p:nvSpPr>
        <p:spPr>
          <a:xfrm>
            <a:off x="2580892" y="3307823"/>
            <a:ext cx="1929114" cy="626962"/>
          </a:xfrm>
          <a:prstGeom prst="rect">
            <a:avLst/>
          </a:prstGeom>
          <a:solidFill>
            <a:srgbClr val="EB802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err="1">
                <a:solidFill>
                  <a:srgbClr val="F2F2F2"/>
                </a:solidFill>
              </a:rPr>
              <a:t>Possuir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err="1">
                <a:solidFill>
                  <a:srgbClr val="F2F2F2"/>
                </a:solidFill>
              </a:rPr>
              <a:t>uma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err="1">
                <a:solidFill>
                  <a:srgbClr val="F2F2F2"/>
                </a:solidFill>
              </a:rPr>
              <a:t>fonte</a:t>
            </a:r>
            <a:r>
              <a:rPr lang="en-US" sz="1400" b="1" dirty="0">
                <a:solidFill>
                  <a:srgbClr val="F2F2F2"/>
                </a:solidFill>
              </a:rPr>
              <a:t> de </a:t>
            </a:r>
            <a:r>
              <a:rPr lang="en-US" sz="1400" b="1" err="1">
                <a:solidFill>
                  <a:srgbClr val="F2F2F2"/>
                </a:solidFill>
              </a:rPr>
              <a:t>energia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err="1">
                <a:solidFill>
                  <a:srgbClr val="F2F2F2"/>
                </a:solidFill>
              </a:rPr>
              <a:t>constante</a:t>
            </a:r>
            <a:endParaRPr lang="en-US" sz="1400" b="1">
              <a:solidFill>
                <a:srgbClr val="F2F2F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648F46-1FF6-4CB6-B7E9-484E16181BF6}"/>
              </a:ext>
            </a:extLst>
          </p:cNvPr>
          <p:cNvSpPr/>
          <p:nvPr/>
        </p:nvSpPr>
        <p:spPr>
          <a:xfrm>
            <a:off x="4751145" y="2689793"/>
            <a:ext cx="1456482" cy="472634"/>
          </a:xfrm>
          <a:prstGeom prst="rect">
            <a:avLst/>
          </a:prstGeom>
          <a:solidFill>
            <a:srgbClr val="C40003">
              <a:alpha val="68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Utilizar</a:t>
            </a:r>
            <a:r>
              <a:rPr lang="en-US" sz="1400" b="1" dirty="0">
                <a:solidFill>
                  <a:srgbClr val="F2F2F2"/>
                </a:solidFill>
              </a:rPr>
              <a:t> o sensor DHT11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CF1A8-F3AB-4DA8-A5D4-3705A6DC4334}"/>
              </a:ext>
            </a:extLst>
          </p:cNvPr>
          <p:cNvSpPr/>
          <p:nvPr/>
        </p:nvSpPr>
        <p:spPr>
          <a:xfrm>
            <a:off x="921855" y="2517125"/>
            <a:ext cx="1813367" cy="646254"/>
          </a:xfrm>
          <a:prstGeom prst="rect">
            <a:avLst/>
          </a:prstGeom>
          <a:solidFill>
            <a:srgbClr val="E84F4F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2F2F2"/>
                </a:solidFill>
              </a:rPr>
              <a:t> </a:t>
            </a:r>
            <a:r>
              <a:rPr lang="en-US" sz="1400" b="1" dirty="0" err="1">
                <a:solidFill>
                  <a:srgbClr val="F2F2F2"/>
                </a:solidFill>
              </a:rPr>
              <a:t>Registro</a:t>
            </a:r>
            <a:r>
              <a:rPr lang="en-US" sz="1400" b="1" dirty="0">
                <a:solidFill>
                  <a:srgbClr val="F2F2F2"/>
                </a:solidFill>
              </a:rPr>
              <a:t> dos dados </a:t>
            </a:r>
            <a:r>
              <a:rPr lang="en-US" sz="1400" b="1" dirty="0" err="1">
                <a:solidFill>
                  <a:srgbClr val="F2F2F2"/>
                </a:solidFill>
              </a:rPr>
              <a:t>capturados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84DAB3-9A69-4BD9-B8BD-FA65943A63AF}"/>
              </a:ext>
            </a:extLst>
          </p:cNvPr>
          <p:cNvSpPr/>
          <p:nvPr/>
        </p:nvSpPr>
        <p:spPr>
          <a:xfrm>
            <a:off x="4751145" y="4599615"/>
            <a:ext cx="1504709" cy="472635"/>
          </a:xfrm>
          <a:prstGeom prst="rect">
            <a:avLst/>
          </a:prstGeom>
          <a:solidFill>
            <a:srgbClr val="E84F4F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1" dirty="0">
              <a:solidFill>
                <a:srgbClr val="F2F2F2"/>
              </a:solidFill>
              <a:ea typeface="+mn-lt"/>
              <a:cs typeface="+mn-lt"/>
            </a:endParaRPr>
          </a:p>
          <a:p>
            <a:pPr algn="ctr"/>
            <a:r>
              <a:rPr lang="en-US" sz="1400" b="1" dirty="0" err="1">
                <a:solidFill>
                  <a:srgbClr val="F2F2F2"/>
                </a:solidFill>
                <a:ea typeface="+mn-lt"/>
                <a:cs typeface="+mn-lt"/>
              </a:rPr>
              <a:t>Utilizar</a:t>
            </a:r>
            <a:r>
              <a:rPr lang="en-US" sz="1400" b="1" dirty="0">
                <a:solidFill>
                  <a:srgbClr val="F2F2F2"/>
                </a:solidFill>
                <a:ea typeface="+mn-lt"/>
                <a:cs typeface="+mn-lt"/>
              </a:rPr>
              <a:t> </a:t>
            </a:r>
            <a:r>
              <a:rPr lang="en-US" sz="1400" b="1" dirty="0" err="1">
                <a:solidFill>
                  <a:srgbClr val="F2F2F2"/>
                </a:solidFill>
                <a:ea typeface="+mn-lt"/>
                <a:cs typeface="+mn-lt"/>
              </a:rPr>
              <a:t>uma</a:t>
            </a:r>
            <a:r>
              <a:rPr lang="en-US" sz="1400" b="1" dirty="0">
                <a:solidFill>
                  <a:srgbClr val="F2F2F2"/>
                </a:solidFill>
                <a:ea typeface="+mn-lt"/>
                <a:cs typeface="+mn-lt"/>
              </a:rPr>
              <a:t> API </a:t>
            </a:r>
            <a:endParaRPr lang="en-US" dirty="0">
              <a:solidFill>
                <a:srgbClr val="F2F2F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948B09-9541-4A0A-A842-41A9A5036F9A}"/>
              </a:ext>
            </a:extLst>
          </p:cNvPr>
          <p:cNvSpPr/>
          <p:nvPr/>
        </p:nvSpPr>
        <p:spPr>
          <a:xfrm>
            <a:off x="6130223" y="2441865"/>
            <a:ext cx="1562582" cy="472635"/>
          </a:xfrm>
          <a:prstGeom prst="rect">
            <a:avLst/>
          </a:prstGeom>
          <a:solidFill>
            <a:srgbClr val="C40003">
              <a:alpha val="68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Utilizar</a:t>
            </a:r>
            <a:r>
              <a:rPr lang="en-US" sz="1400" b="1" dirty="0">
                <a:solidFill>
                  <a:srgbClr val="F2F2F2"/>
                </a:solidFill>
              </a:rPr>
              <a:t> o NodeJS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523FBF-70F3-4319-9216-23C57940D9B2}"/>
              </a:ext>
            </a:extLst>
          </p:cNvPr>
          <p:cNvSpPr/>
          <p:nvPr/>
        </p:nvSpPr>
        <p:spPr>
          <a:xfrm>
            <a:off x="6130222" y="2990947"/>
            <a:ext cx="1562582" cy="453342"/>
          </a:xfrm>
          <a:prstGeom prst="rect">
            <a:avLst/>
          </a:prstGeom>
          <a:solidFill>
            <a:srgbClr val="C40003">
              <a:alpha val="68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Utilizar</a:t>
            </a:r>
            <a:r>
              <a:rPr lang="en-US" sz="1400" b="1" dirty="0">
                <a:solidFill>
                  <a:srgbClr val="F2F2F2"/>
                </a:solidFill>
              </a:rPr>
              <a:t> o Arduino UNO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16A79F-197C-44CE-A4B3-280E248A9D95}"/>
              </a:ext>
            </a:extLst>
          </p:cNvPr>
          <p:cNvSpPr/>
          <p:nvPr/>
        </p:nvSpPr>
        <p:spPr>
          <a:xfrm>
            <a:off x="923402" y="3292582"/>
            <a:ext cx="1553652" cy="638275"/>
          </a:xfrm>
          <a:prstGeom prst="rect">
            <a:avLst/>
          </a:prstGeom>
          <a:solidFill>
            <a:srgbClr val="FA419D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Emitir</a:t>
            </a:r>
            <a:r>
              <a:rPr lang="en-US" sz="1400" b="1" dirty="0">
                <a:solidFill>
                  <a:srgbClr val="F2F2F2"/>
                </a:solidFill>
              </a:rPr>
              <a:t> um </a:t>
            </a:r>
            <a:r>
              <a:rPr lang="en-US" sz="1400" b="1" dirty="0" err="1">
                <a:solidFill>
                  <a:srgbClr val="F2F2F2"/>
                </a:solidFill>
              </a:rPr>
              <a:t>alerta</a:t>
            </a:r>
            <a:r>
              <a:rPr lang="en-US" sz="1400" b="1" dirty="0">
                <a:solidFill>
                  <a:srgbClr val="F2F2F2"/>
                </a:solidFill>
              </a:rPr>
              <a:t> de </a:t>
            </a:r>
            <a:r>
              <a:rPr lang="en-US" sz="1400" b="1" dirty="0" err="1">
                <a:solidFill>
                  <a:srgbClr val="F2F2F2"/>
                </a:solidFill>
              </a:rPr>
              <a:t>emergências</a:t>
            </a:r>
            <a:endParaRPr lang="en-US" sz="1400" b="1" dirty="0">
              <a:solidFill>
                <a:srgbClr val="F2F2F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32265A-0B57-4B98-9071-3529D1303AAA}"/>
              </a:ext>
            </a:extLst>
          </p:cNvPr>
          <p:cNvSpPr/>
          <p:nvPr/>
        </p:nvSpPr>
        <p:spPr>
          <a:xfrm>
            <a:off x="4751145" y="3615766"/>
            <a:ext cx="1929114" cy="626962"/>
          </a:xfrm>
          <a:prstGeom prst="rect">
            <a:avLst/>
          </a:prstGeom>
          <a:solidFill>
            <a:srgbClr val="EB802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2F2F2"/>
                </a:solidFill>
              </a:rPr>
              <a:t>Fazer </a:t>
            </a:r>
            <a:r>
              <a:rPr lang="en-US" sz="1400" b="1" dirty="0" err="1">
                <a:solidFill>
                  <a:srgbClr val="F2F2F2"/>
                </a:solidFill>
              </a:rPr>
              <a:t>uma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conexão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direta</a:t>
            </a:r>
            <a:r>
              <a:rPr lang="en-US" sz="1400" b="1" dirty="0">
                <a:solidFill>
                  <a:srgbClr val="F2F2F2"/>
                </a:solidFill>
              </a:rPr>
              <a:t> de </a:t>
            </a:r>
            <a:r>
              <a:rPr lang="en-US" sz="1400" b="1" dirty="0" err="1">
                <a:solidFill>
                  <a:srgbClr val="F2F2F2"/>
                </a:solidFill>
              </a:rPr>
              <a:t>energia</a:t>
            </a:r>
            <a:r>
              <a:rPr lang="en-US" sz="1400" b="1" dirty="0">
                <a:solidFill>
                  <a:srgbClr val="F2F2F2"/>
                </a:solidFill>
              </a:rPr>
              <a:t>.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0DAB89-85BF-486E-B002-A532A3144B55}"/>
              </a:ext>
            </a:extLst>
          </p:cNvPr>
          <p:cNvSpPr/>
          <p:nvPr/>
        </p:nvSpPr>
        <p:spPr>
          <a:xfrm>
            <a:off x="4751145" y="5284451"/>
            <a:ext cx="2295645" cy="713772"/>
          </a:xfrm>
          <a:prstGeom prst="rect">
            <a:avLst/>
          </a:prstGeom>
          <a:solidFill>
            <a:srgbClr val="FA419D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Alterar</a:t>
            </a:r>
            <a:r>
              <a:rPr lang="en-US" sz="1400" b="1" dirty="0">
                <a:solidFill>
                  <a:srgbClr val="F2F2F2"/>
                </a:solidFill>
              </a:rPr>
              <a:t> a </a:t>
            </a:r>
            <a:r>
              <a:rPr lang="en-US" sz="1400" b="1" dirty="0" err="1">
                <a:solidFill>
                  <a:srgbClr val="F2F2F2"/>
                </a:solidFill>
              </a:rPr>
              <a:t>cor</a:t>
            </a:r>
            <a:r>
              <a:rPr lang="en-US" sz="1400" b="1" dirty="0">
                <a:solidFill>
                  <a:srgbClr val="F2F2F2"/>
                </a:solidFill>
              </a:rPr>
              <a:t> da ala </a:t>
            </a:r>
            <a:r>
              <a:rPr lang="en-US" sz="1400" b="1" dirty="0" err="1">
                <a:solidFill>
                  <a:srgbClr val="F2F2F2"/>
                </a:solidFill>
              </a:rPr>
              <a:t>dependendo</a:t>
            </a:r>
            <a:r>
              <a:rPr lang="en-US" sz="1400" b="1" dirty="0">
                <a:solidFill>
                  <a:srgbClr val="F2F2F2"/>
                </a:solidFill>
              </a:rPr>
              <a:t> da </a:t>
            </a:r>
            <a:r>
              <a:rPr lang="en-US" sz="1400" b="1" dirty="0" err="1">
                <a:solidFill>
                  <a:srgbClr val="F2F2F2"/>
                </a:solidFill>
              </a:rPr>
              <a:t>sua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temperatura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ou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umidade</a:t>
            </a:r>
            <a:endParaRPr lang="en-US" sz="1400" b="1" dirty="0">
              <a:solidFill>
                <a:srgbClr val="F2F2F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397555-E4B7-4AAD-A33C-51E9CED7EBA5}"/>
              </a:ext>
            </a:extLst>
          </p:cNvPr>
          <p:cNvSpPr/>
          <p:nvPr/>
        </p:nvSpPr>
        <p:spPr>
          <a:xfrm>
            <a:off x="2850969" y="4917919"/>
            <a:ext cx="1610810" cy="511216"/>
          </a:xfrm>
          <a:prstGeom prst="rect">
            <a:avLst/>
          </a:prstGeom>
          <a:solidFill>
            <a:srgbClr val="41D8FA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F2F2F2"/>
                </a:solidFill>
              </a:rPr>
              <a:t>Médicos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87A2A9-5A72-4181-AA1A-621BFBEBDDA6}"/>
              </a:ext>
            </a:extLst>
          </p:cNvPr>
          <p:cNvSpPr/>
          <p:nvPr/>
        </p:nvSpPr>
        <p:spPr>
          <a:xfrm>
            <a:off x="6159397" y="4348830"/>
            <a:ext cx="1659038" cy="569090"/>
          </a:xfrm>
          <a:prstGeom prst="rect">
            <a:avLst/>
          </a:prstGeom>
          <a:solidFill>
            <a:srgbClr val="E84F4F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  <a:ea typeface="+mn-lt"/>
                <a:cs typeface="+mn-lt"/>
              </a:rPr>
              <a:t>Configurar</a:t>
            </a:r>
            <a:r>
              <a:rPr lang="en-US" sz="1400" b="1" dirty="0">
                <a:solidFill>
                  <a:srgbClr val="F2F2F2"/>
                </a:solidFill>
                <a:ea typeface="+mn-lt"/>
                <a:cs typeface="+mn-lt"/>
              </a:rPr>
              <a:t> o banco de dados </a:t>
            </a:r>
            <a:r>
              <a:rPr lang="en-US" sz="1400" b="1" dirty="0" err="1">
                <a:solidFill>
                  <a:srgbClr val="F2F2F2"/>
                </a:solidFill>
                <a:ea typeface="+mn-lt"/>
                <a:cs typeface="+mn-lt"/>
              </a:rPr>
              <a:t>na</a:t>
            </a:r>
            <a:r>
              <a:rPr lang="en-US" sz="1400" b="1" dirty="0">
                <a:solidFill>
                  <a:srgbClr val="F2F2F2"/>
                </a:solidFill>
                <a:ea typeface="+mn-lt"/>
                <a:cs typeface="+mn-lt"/>
              </a:rPr>
              <a:t> </a:t>
            </a:r>
            <a:r>
              <a:rPr lang="en-US" sz="1400" b="1" dirty="0" err="1">
                <a:solidFill>
                  <a:srgbClr val="F2F2F2"/>
                </a:solidFill>
                <a:ea typeface="+mn-lt"/>
                <a:cs typeface="+mn-lt"/>
              </a:rPr>
              <a:t>nuvem</a:t>
            </a:r>
            <a:endParaRPr lang="en-US" dirty="0" err="1">
              <a:solidFill>
                <a:srgbClr val="F2F2F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47A9AF-5A14-4827-B58E-3A8DCEB00816}"/>
              </a:ext>
            </a:extLst>
          </p:cNvPr>
          <p:cNvSpPr/>
          <p:nvPr/>
        </p:nvSpPr>
        <p:spPr>
          <a:xfrm>
            <a:off x="989374" y="5641337"/>
            <a:ext cx="1610810" cy="511216"/>
          </a:xfrm>
          <a:prstGeom prst="rect">
            <a:avLst/>
          </a:prstGeom>
          <a:solidFill>
            <a:srgbClr val="41D8FA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F2F2F2"/>
                </a:solidFill>
              </a:rPr>
              <a:t>Equipe</a:t>
            </a:r>
            <a:r>
              <a:rPr lang="en-US" b="1" dirty="0">
                <a:solidFill>
                  <a:srgbClr val="F2F2F2"/>
                </a:solidFill>
              </a:rPr>
              <a:t> de T.I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E808E3-77B7-4DAF-B817-B876B0F8B296}"/>
              </a:ext>
            </a:extLst>
          </p:cNvPr>
          <p:cNvSpPr/>
          <p:nvPr/>
        </p:nvSpPr>
        <p:spPr>
          <a:xfrm>
            <a:off x="989374" y="4917919"/>
            <a:ext cx="1610810" cy="511216"/>
          </a:xfrm>
          <a:prstGeom prst="rect">
            <a:avLst/>
          </a:prstGeom>
          <a:solidFill>
            <a:srgbClr val="41D8FA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F2F2F2"/>
                </a:solidFill>
              </a:rPr>
              <a:t>Enfermeiros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C223005-F1FB-47B0-9BF3-A437C4DFAFD6}"/>
              </a:ext>
            </a:extLst>
          </p:cNvPr>
          <p:cNvSpPr/>
          <p:nvPr/>
        </p:nvSpPr>
        <p:spPr>
          <a:xfrm>
            <a:off x="8156033" y="2487236"/>
            <a:ext cx="2980478" cy="501570"/>
          </a:xfrm>
          <a:prstGeom prst="rect">
            <a:avLst/>
          </a:prstGeom>
          <a:solidFill>
            <a:srgbClr val="C40003">
              <a:alpha val="68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2F2F2"/>
                </a:solidFill>
              </a:rPr>
              <a:t>Poder </a:t>
            </a:r>
            <a:r>
              <a:rPr lang="en-US" sz="1400" b="1" dirty="0" err="1">
                <a:solidFill>
                  <a:srgbClr val="F2F2F2"/>
                </a:solidFill>
              </a:rPr>
              <a:t>monitorar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em</a:t>
            </a:r>
            <a:r>
              <a:rPr lang="en-US" sz="1400" b="1" dirty="0">
                <a:solidFill>
                  <a:srgbClr val="F2F2F2"/>
                </a:solidFill>
              </a:rPr>
              <a:t> tempo real </a:t>
            </a:r>
            <a:r>
              <a:rPr lang="en-US" sz="1400" b="1" dirty="0" err="1">
                <a:solidFill>
                  <a:srgbClr val="F2F2F2"/>
                </a:solidFill>
              </a:rPr>
              <a:t>todas</a:t>
            </a:r>
            <a:r>
              <a:rPr lang="en-US" sz="1400" b="1" dirty="0">
                <a:solidFill>
                  <a:srgbClr val="F2F2F2"/>
                </a:solidFill>
              </a:rPr>
              <a:t> as alas com </a:t>
            </a:r>
            <a:r>
              <a:rPr lang="en-US" sz="1400" b="1" dirty="0" err="1">
                <a:solidFill>
                  <a:srgbClr val="F2F2F2"/>
                </a:solidFill>
              </a:rPr>
              <a:t>detalhamento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035D7F-E7AA-4348-9934-700345C68586}"/>
              </a:ext>
            </a:extLst>
          </p:cNvPr>
          <p:cNvSpPr/>
          <p:nvPr/>
        </p:nvSpPr>
        <p:spPr>
          <a:xfrm>
            <a:off x="8156033" y="3731514"/>
            <a:ext cx="2980479" cy="925976"/>
          </a:xfrm>
          <a:prstGeom prst="rect">
            <a:avLst/>
          </a:prstGeom>
          <a:solidFill>
            <a:srgbClr val="E84F4F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2F2F2"/>
                </a:solidFill>
              </a:rPr>
              <a:t>Ter um </a:t>
            </a:r>
            <a:r>
              <a:rPr lang="en-US" sz="1400" b="1" dirty="0" err="1">
                <a:solidFill>
                  <a:srgbClr val="F2F2F2"/>
                </a:solidFill>
              </a:rPr>
              <a:t>histórico</a:t>
            </a:r>
            <a:r>
              <a:rPr lang="en-US" sz="1400" b="1" dirty="0">
                <a:solidFill>
                  <a:srgbClr val="F2F2F2"/>
                </a:solidFill>
              </a:rPr>
              <a:t> dos dados </a:t>
            </a:r>
            <a:r>
              <a:rPr lang="en-US" sz="1400" b="1" dirty="0" err="1">
                <a:solidFill>
                  <a:srgbClr val="F2F2F2"/>
                </a:solidFill>
              </a:rPr>
              <a:t>registrados</a:t>
            </a:r>
            <a:r>
              <a:rPr lang="en-US" sz="1400" b="1" dirty="0">
                <a:solidFill>
                  <a:srgbClr val="F2F2F2"/>
                </a:solidFill>
              </a:rPr>
              <a:t> para </a:t>
            </a:r>
            <a:r>
              <a:rPr lang="en-US" sz="1400" b="1" dirty="0" err="1">
                <a:solidFill>
                  <a:srgbClr val="F2F2F2"/>
                </a:solidFill>
              </a:rPr>
              <a:t>exibir</a:t>
            </a:r>
            <a:r>
              <a:rPr lang="en-US" sz="1400" b="1" dirty="0">
                <a:solidFill>
                  <a:srgbClr val="F2F2F2"/>
                </a:solidFill>
              </a:rPr>
              <a:t> </a:t>
            </a:r>
            <a:r>
              <a:rPr lang="en-US" sz="1400" b="1" dirty="0" err="1">
                <a:solidFill>
                  <a:srgbClr val="F2F2F2"/>
                </a:solidFill>
              </a:rPr>
              <a:t>mais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informações</a:t>
            </a:r>
            <a:r>
              <a:rPr lang="en-US" sz="1400" b="1" dirty="0">
                <a:solidFill>
                  <a:srgbClr val="F2F2F2"/>
                </a:solidFill>
              </a:rPr>
              <a:t>, </a:t>
            </a:r>
            <a:r>
              <a:rPr lang="en-US" sz="1400" b="1" dirty="0" err="1">
                <a:solidFill>
                  <a:srgbClr val="F2F2F2"/>
                </a:solidFill>
              </a:rPr>
              <a:t>como</a:t>
            </a:r>
            <a:r>
              <a:rPr lang="en-US" sz="1400" b="1" dirty="0">
                <a:solidFill>
                  <a:srgbClr val="F2F2F2"/>
                </a:solidFill>
              </a:rPr>
              <a:t>: </a:t>
            </a:r>
            <a:r>
              <a:rPr lang="en-US" sz="1400" b="1" dirty="0" err="1">
                <a:solidFill>
                  <a:srgbClr val="F2F2F2"/>
                </a:solidFill>
              </a:rPr>
              <a:t>temperatura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máxima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ou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mínima</a:t>
            </a:r>
            <a:endParaRPr lang="en-US" sz="1400" b="1" dirty="0">
              <a:solidFill>
                <a:srgbClr val="F2F2F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11318F-E4E9-42CD-B4F3-E0D4DDE162F0}"/>
              </a:ext>
            </a:extLst>
          </p:cNvPr>
          <p:cNvSpPr/>
          <p:nvPr/>
        </p:nvSpPr>
        <p:spPr>
          <a:xfrm>
            <a:off x="8156033" y="4782881"/>
            <a:ext cx="2980480" cy="520861"/>
          </a:xfrm>
          <a:prstGeom prst="rect">
            <a:avLst/>
          </a:prstGeom>
          <a:solidFill>
            <a:srgbClr val="EB802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Captação</a:t>
            </a:r>
            <a:r>
              <a:rPr lang="en-US" sz="1400" b="1" dirty="0">
                <a:solidFill>
                  <a:srgbClr val="F2F2F2"/>
                </a:solidFill>
              </a:rPr>
              <a:t> de dados </a:t>
            </a:r>
            <a:r>
              <a:rPr lang="en-US" sz="1400" b="1" dirty="0" err="1">
                <a:solidFill>
                  <a:srgbClr val="F2F2F2"/>
                </a:solidFill>
              </a:rPr>
              <a:t>em</a:t>
            </a:r>
            <a:r>
              <a:rPr lang="en-US" sz="1400" b="1" dirty="0">
                <a:solidFill>
                  <a:srgbClr val="F2F2F2"/>
                </a:solidFill>
              </a:rPr>
              <a:t> tempo real 24/7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8395FA-EBE2-44D7-A6A2-ACF98F3F805A}"/>
              </a:ext>
            </a:extLst>
          </p:cNvPr>
          <p:cNvSpPr/>
          <p:nvPr/>
        </p:nvSpPr>
        <p:spPr>
          <a:xfrm>
            <a:off x="8156033" y="5429134"/>
            <a:ext cx="2980480" cy="530507"/>
          </a:xfrm>
          <a:prstGeom prst="rect">
            <a:avLst/>
          </a:prstGeom>
          <a:solidFill>
            <a:srgbClr val="FA419D">
              <a:alpha val="8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Possibilitar</a:t>
            </a:r>
            <a:r>
              <a:rPr lang="en-US" sz="1400" b="1" dirty="0">
                <a:solidFill>
                  <a:srgbClr val="F2F2F2"/>
                </a:solidFill>
              </a:rPr>
              <a:t> um tempo de </a:t>
            </a:r>
            <a:r>
              <a:rPr lang="en-US" sz="1400" b="1" dirty="0" err="1">
                <a:solidFill>
                  <a:srgbClr val="F2F2F2"/>
                </a:solidFill>
              </a:rPr>
              <a:t>resposta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menor</a:t>
            </a:r>
            <a:r>
              <a:rPr lang="en-US" sz="1400" b="1" dirty="0">
                <a:solidFill>
                  <a:srgbClr val="F2F2F2"/>
                </a:solidFill>
              </a:rPr>
              <a:t> para a </a:t>
            </a:r>
            <a:r>
              <a:rPr lang="en-US" sz="1400" b="1" dirty="0" err="1">
                <a:solidFill>
                  <a:srgbClr val="F2F2F2"/>
                </a:solidFill>
              </a:rPr>
              <a:t>equipe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médica</a:t>
            </a:r>
            <a:endParaRPr lang="en-US" sz="1400" b="1" dirty="0">
              <a:solidFill>
                <a:srgbClr val="F2F2F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BC1277-D1BF-4271-B99C-E9FDD4717557}"/>
              </a:ext>
            </a:extLst>
          </p:cNvPr>
          <p:cNvSpPr/>
          <p:nvPr/>
        </p:nvSpPr>
        <p:spPr>
          <a:xfrm>
            <a:off x="8156033" y="3094907"/>
            <a:ext cx="2980478" cy="501570"/>
          </a:xfrm>
          <a:prstGeom prst="rect">
            <a:avLst/>
          </a:prstGeom>
          <a:solidFill>
            <a:srgbClr val="C40003">
              <a:alpha val="68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F2F2F2"/>
                </a:solidFill>
              </a:rPr>
              <a:t>Diminuir</a:t>
            </a:r>
            <a:r>
              <a:rPr lang="en-US" sz="1400" b="1" dirty="0">
                <a:solidFill>
                  <a:srgbClr val="F2F2F2"/>
                </a:solidFill>
              </a:rPr>
              <a:t> o </a:t>
            </a:r>
            <a:r>
              <a:rPr lang="en-US" sz="1400" b="1" dirty="0" err="1">
                <a:solidFill>
                  <a:srgbClr val="F2F2F2"/>
                </a:solidFill>
              </a:rPr>
              <a:t>contato</a:t>
            </a:r>
            <a:r>
              <a:rPr lang="en-US" sz="1400" b="1" dirty="0">
                <a:solidFill>
                  <a:srgbClr val="F2F2F2"/>
                </a:solidFill>
              </a:rPr>
              <a:t> entre a </a:t>
            </a:r>
            <a:r>
              <a:rPr lang="en-US" sz="1400" b="1" dirty="0" err="1">
                <a:solidFill>
                  <a:srgbClr val="F2F2F2"/>
                </a:solidFill>
              </a:rPr>
              <a:t>equipe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médica</a:t>
            </a:r>
            <a:r>
              <a:rPr lang="en-US" sz="1400" b="1" dirty="0">
                <a:solidFill>
                  <a:srgbClr val="F2F2F2"/>
                </a:solidFill>
              </a:rPr>
              <a:t> e </a:t>
            </a:r>
            <a:r>
              <a:rPr lang="en-US" sz="1400" b="1" dirty="0" err="1">
                <a:solidFill>
                  <a:srgbClr val="F2F2F2"/>
                </a:solidFill>
              </a:rPr>
              <a:t>os</a:t>
            </a:r>
            <a:r>
              <a:rPr lang="en-US" sz="1400" b="1" dirty="0">
                <a:solidFill>
                  <a:srgbClr val="F2F2F2"/>
                </a:solidFill>
              </a:rPr>
              <a:t> </a:t>
            </a:r>
            <a:r>
              <a:rPr lang="en-US" sz="1400" b="1" dirty="0" err="1">
                <a:solidFill>
                  <a:srgbClr val="F2F2F2"/>
                </a:solidFill>
              </a:rPr>
              <a:t>infectados</a:t>
            </a:r>
            <a:endParaRPr lang="en-US" dirty="0" err="1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Organic</vt:lpstr>
      <vt:lpstr>Lean UX Canvas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419</cp:revision>
  <dcterms:created xsi:type="dcterms:W3CDTF">2020-08-21T17:44:21Z</dcterms:created>
  <dcterms:modified xsi:type="dcterms:W3CDTF">2020-08-21T18:44:23Z</dcterms:modified>
</cp:coreProperties>
</file>