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270" r:id="rId13"/>
    <p:sldId id="439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5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11/09/2018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11/09/2018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11/09/2018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11/09/2018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11/09/2018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11/09/2018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11/09/2018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com Único Canto Aparado e Arredondad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ângulo retângu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BF82-F6BF-43E4-973C-39A6E0E8EEAD}" type="datetimeFigureOut">
              <a:rPr lang="pt-BR" smtClean="0"/>
              <a:pPr/>
              <a:t>11/09/2018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10" name="Forma liv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a liv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B0BF82-F6BF-43E4-973C-39A6E0E8EEAD}" type="datetimeFigureOut">
              <a:rPr lang="pt-BR" smtClean="0"/>
              <a:pPr/>
              <a:t>11/09/2018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21B6A2D-262C-486C-8DA6-51CE65F458C5}" type="slidenum">
              <a:rPr lang="pt-BR" smtClean="0"/>
              <a:pPr/>
              <a:t>‹nº›</a:t>
            </a:fld>
            <a:endParaRPr lang="pt-BR"/>
          </a:p>
        </p:txBody>
      </p:sp>
      <p:grpSp>
        <p:nvGrpSpPr>
          <p:cNvPr id="2" name="Gru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a liv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orma liv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3024336"/>
          </a:xfrm>
        </p:spPr>
        <p:txBody>
          <a:bodyPr>
            <a:normAutofit/>
          </a:bodyPr>
          <a:lstStyle/>
          <a:p>
            <a:pPr algn="ctr"/>
            <a:r>
              <a:rPr lang="pt-B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APS</a:t>
            </a:r>
            <a:br>
              <a:rPr lang="pt-BR" dirty="0"/>
            </a:br>
            <a:r>
              <a:rPr lang="pt-BR" dirty="0"/>
              <a:t>Análise e projetos de Sistemas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475656" y="4797152"/>
            <a:ext cx="6400800" cy="1752600"/>
          </a:xfrm>
        </p:spPr>
        <p:txBody>
          <a:bodyPr/>
          <a:lstStyle/>
          <a:p>
            <a:r>
              <a:rPr lang="pt-BR" u="sng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Professores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Eduardo</a:t>
            </a:r>
          </a:p>
          <a:p>
            <a:pPr>
              <a:spcBef>
                <a:spcPts val="0"/>
              </a:spcBef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Francisco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1A7E7BEA-A7AD-4CE6-B9DF-20238D3EE9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/>
              <a:t>O que é modelagem?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122777B-B473-4D1E-8B04-A4FFEBA1C8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/>
              <a:t>Atividade de construir modelos que expliquem as características ou comportamentos de um sistema.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A UML pode ser usada com todos os processos durante o ciclo de desenvolvimento do projeto 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Análise de requisitos;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Análise de sistema;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Design;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Programação e 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Testes.</a:t>
            </a:r>
          </a:p>
        </p:txBody>
      </p:sp>
    </p:spTree>
    <p:extLst>
      <p:ext uri="{BB962C8B-B14F-4D97-AF65-F5344CB8AC3E}">
        <p14:creationId xmlns:p14="http://schemas.microsoft.com/office/powerpoint/2010/main" val="999436236"/>
      </p:ext>
    </p:extLst>
  </p:cSld>
  <p:clrMapOvr>
    <a:masterClrMapping/>
  </p:clrMapOvr>
  <p:transition spd="slow">
    <p:randomBa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0CE9A156-EAA9-4F73-93EE-85444D2D71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b="1">
                <a:ea typeface="+mj-ea"/>
                <a:cs typeface="+mj-cs"/>
              </a:rPr>
              <a:t>Por que usar UML?</a:t>
            </a:r>
            <a:endParaRPr lang="pt-BR">
              <a:ea typeface="+mj-ea"/>
              <a:cs typeface="+mj-cs"/>
            </a:endParaRP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DF80A859-CAC9-4FCB-A4D3-0BA4CD28A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Desenvolver o modelo de uma aplicação antes de construí-la, é tão essencial quanto ter uma planta para a construção de uma casa.</a:t>
            </a:r>
          </a:p>
          <a:p>
            <a:pPr lvl="1" eaLnBrk="1" hangingPunct="1"/>
            <a:r>
              <a:rPr lang="pt-BR" altLang="pt-BR"/>
              <a:t>Analisar o projeto sobre vários aspectos;</a:t>
            </a:r>
          </a:p>
          <a:p>
            <a:pPr lvl="1" eaLnBrk="1" hangingPunct="1"/>
            <a:r>
              <a:rPr lang="pt-BR" altLang="pt-BR"/>
              <a:t>Diminui a possibilidade de erros.</a:t>
            </a:r>
          </a:p>
        </p:txBody>
      </p:sp>
    </p:spTree>
    <p:extLst>
      <p:ext uri="{BB962C8B-B14F-4D97-AF65-F5344CB8AC3E}">
        <p14:creationId xmlns:p14="http://schemas.microsoft.com/office/powerpoint/2010/main" val="3880782802"/>
      </p:ext>
    </p:extLst>
  </p:cSld>
  <p:clrMapOvr>
    <a:masterClrMapping/>
  </p:clrMapOvr>
  <p:transition spd="slow">
    <p:randomBa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1ADF51F5-6F16-4464-85F4-3DAD1D5541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ea typeface="+mj-ea"/>
                <a:cs typeface="+mj-cs"/>
              </a:rPr>
              <a:t>Por que usar UML?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DDC76B56-47FD-4CEC-8CC9-1E6E85C522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Bons modelos são essenciais para a comunicação entre os times de projetos e para assegurar a beleza arquitetural.</a:t>
            </a:r>
          </a:p>
          <a:p>
            <a:pPr lvl="1" eaLnBrk="1" hangingPunct="1"/>
            <a:r>
              <a:rPr lang="pt-BR" altLang="pt-BR"/>
              <a:t>Facilita a programação;</a:t>
            </a:r>
          </a:p>
          <a:p>
            <a:pPr lvl="1" eaLnBrk="1" hangingPunct="1"/>
            <a:r>
              <a:rPr lang="pt-BR" altLang="pt-BR"/>
              <a:t>Todo o time entende a modelagem, facilitando assim a manutenção.</a:t>
            </a:r>
          </a:p>
        </p:txBody>
      </p:sp>
    </p:spTree>
    <p:extLst>
      <p:ext uri="{BB962C8B-B14F-4D97-AF65-F5344CB8AC3E}">
        <p14:creationId xmlns:p14="http://schemas.microsoft.com/office/powerpoint/2010/main" val="4211614573"/>
      </p:ext>
    </p:extLst>
  </p:cSld>
  <p:clrMapOvr>
    <a:masterClrMapping/>
  </p:clrMapOvr>
  <p:transition spd="slow">
    <p:randomBa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8A8EB4E6-77BE-443B-8299-371BCD4F7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ea typeface="+mj-ea"/>
                <a:cs typeface="+mj-cs"/>
              </a:rPr>
              <a:t>Por que usar UML?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F2AA241D-99B2-4146-B51B-3EF0A7BEEE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Ter um rigoroso padrão de linguagem de modelagem é um fator essencial para o sucesso de um projeto.</a:t>
            </a:r>
          </a:p>
          <a:p>
            <a:pPr lvl="1" eaLnBrk="1" hangingPunct="1"/>
            <a:r>
              <a:rPr lang="pt-BR" altLang="pt-BR"/>
              <a:t>Sistemas são dinâmicos;</a:t>
            </a:r>
          </a:p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86326215"/>
      </p:ext>
    </p:extLst>
  </p:cSld>
  <p:clrMapOvr>
    <a:masterClrMapping/>
  </p:clrMapOvr>
  <p:transition spd="slow">
    <p:randomBa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B2CBFF4-28BE-4FAF-A382-345474949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198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ea typeface="+mj-ea"/>
                <a:cs typeface="+mj-cs"/>
              </a:rPr>
              <a:t>E onde fica a modelagem?</a:t>
            </a:r>
          </a:p>
        </p:txBody>
      </p:sp>
      <p:pic>
        <p:nvPicPr>
          <p:cNvPr id="47106" name="Picture 13" descr="LogoUML">
            <a:extLst>
              <a:ext uri="{FF2B5EF4-FFF2-40B4-BE49-F238E27FC236}">
                <a16:creationId xmlns:a16="http://schemas.microsoft.com/office/drawing/2014/main" id="{8A4CA43B-1DE4-4A07-8977-C38331EC01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5113" y="1412875"/>
            <a:ext cx="442912" cy="538163"/>
          </a:xfrm>
          <a:noFill/>
        </p:spPr>
      </p:pic>
      <p:sp>
        <p:nvSpPr>
          <p:cNvPr id="47107" name="Rectangle 3">
            <a:extLst>
              <a:ext uri="{FF2B5EF4-FFF2-40B4-BE49-F238E27FC236}">
                <a16:creationId xmlns:a16="http://schemas.microsoft.com/office/drawing/2014/main" id="{11B7B299-80E5-4A58-8455-ACC811DC2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412875"/>
            <a:ext cx="2881313" cy="576263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Análise de requisitos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235C2C59-9275-4836-A838-061C67A27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412875"/>
            <a:ext cx="2881312" cy="576263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Modelagem</a:t>
            </a:r>
          </a:p>
        </p:txBody>
      </p:sp>
      <p:sp>
        <p:nvSpPr>
          <p:cNvPr id="47109" name="Rectangle 5">
            <a:extLst>
              <a:ext uri="{FF2B5EF4-FFF2-40B4-BE49-F238E27FC236}">
                <a16:creationId xmlns:a16="http://schemas.microsoft.com/office/drawing/2014/main" id="{93745C8C-D71E-4BCC-8C12-499738E9C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708275"/>
            <a:ext cx="2881312" cy="5762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Implementação</a:t>
            </a:r>
          </a:p>
        </p:txBody>
      </p:sp>
      <p:sp>
        <p:nvSpPr>
          <p:cNvPr id="47110" name="Rectangle 6">
            <a:extLst>
              <a:ext uri="{FF2B5EF4-FFF2-40B4-BE49-F238E27FC236}">
                <a16:creationId xmlns:a16="http://schemas.microsoft.com/office/drawing/2014/main" id="{5039AD4C-75A3-42D5-9007-DA9CD22D4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708275"/>
            <a:ext cx="2881313" cy="576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Testes </a:t>
            </a:r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EA53864D-D359-48C0-A2F0-10E51BF7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149725"/>
            <a:ext cx="288131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Manutenção</a:t>
            </a:r>
          </a:p>
        </p:txBody>
      </p:sp>
      <p:sp>
        <p:nvSpPr>
          <p:cNvPr id="47112" name="Text Box 8">
            <a:extLst>
              <a:ext uri="{FF2B5EF4-FFF2-40B4-BE49-F238E27FC236}">
                <a16:creationId xmlns:a16="http://schemas.microsoft.com/office/drawing/2014/main" id="{BA276615-4EEF-4039-BC84-B527768E9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3838" y="5248275"/>
            <a:ext cx="564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2000" b="1">
                <a:solidFill>
                  <a:srgbClr val="0066CC"/>
                </a:solidFill>
              </a:rPr>
              <a:t>Modelo de desenvolvimento mais comum. </a:t>
            </a:r>
          </a:p>
          <a:p>
            <a:pPr algn="ctr" eaLnBrk="1" hangingPunct="1"/>
            <a:r>
              <a:rPr lang="pt-BR" altLang="pt-BR" sz="2000" b="1">
                <a:solidFill>
                  <a:srgbClr val="0066CC"/>
                </a:solidFill>
              </a:rPr>
              <a:t>Todos os modelos são derivados dessa idéia</a:t>
            </a:r>
          </a:p>
        </p:txBody>
      </p:sp>
      <p:sp>
        <p:nvSpPr>
          <p:cNvPr id="47113" name="AutoShape 9">
            <a:extLst>
              <a:ext uri="{FF2B5EF4-FFF2-40B4-BE49-F238E27FC236}">
                <a16:creationId xmlns:a16="http://schemas.microsoft.com/office/drawing/2014/main" id="{C28D2FF1-1488-49CA-A32E-7D6CA6E47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48431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47114" name="AutoShape 10">
            <a:extLst>
              <a:ext uri="{FF2B5EF4-FFF2-40B4-BE49-F238E27FC236}">
                <a16:creationId xmlns:a16="http://schemas.microsoft.com/office/drawing/2014/main" id="{2C0CD4DB-EBE9-4F1D-A8D1-A25942B2B1A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779838" y="270827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47115" name="AutoShape 11">
            <a:extLst>
              <a:ext uri="{FF2B5EF4-FFF2-40B4-BE49-F238E27FC236}">
                <a16:creationId xmlns:a16="http://schemas.microsoft.com/office/drawing/2014/main" id="{164E895D-FD7E-4F9F-AD17-9462B605F71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42038" y="2147887"/>
            <a:ext cx="514350" cy="485775"/>
          </a:xfrm>
          <a:prstGeom prst="rightArrow">
            <a:avLst>
              <a:gd name="adj1" fmla="val 50000"/>
              <a:gd name="adj2" fmla="val 264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47116" name="AutoShape 12">
            <a:extLst>
              <a:ext uri="{FF2B5EF4-FFF2-40B4-BE49-F238E27FC236}">
                <a16:creationId xmlns:a16="http://schemas.microsoft.com/office/drawing/2014/main" id="{DB10FB63-414B-4EE0-B781-6010B5CF684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49426" y="3514725"/>
            <a:ext cx="514350" cy="485775"/>
          </a:xfrm>
          <a:prstGeom prst="rightArrow">
            <a:avLst>
              <a:gd name="adj1" fmla="val 50000"/>
              <a:gd name="adj2" fmla="val 264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</p:spTree>
    <p:extLst>
      <p:ext uri="{BB962C8B-B14F-4D97-AF65-F5344CB8AC3E}">
        <p14:creationId xmlns:p14="http://schemas.microsoft.com/office/powerpoint/2010/main" val="2076582383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108300FE-316D-4520-BFCA-FF1DA9909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159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ea typeface="+mj-ea"/>
                <a:cs typeface="+mj-cs"/>
              </a:rPr>
              <a:t>Fases do modelo</a:t>
            </a:r>
          </a:p>
        </p:txBody>
      </p:sp>
      <p:pic>
        <p:nvPicPr>
          <p:cNvPr id="48130" name="Picture 12" descr="LogoUML">
            <a:extLst>
              <a:ext uri="{FF2B5EF4-FFF2-40B4-BE49-F238E27FC236}">
                <a16:creationId xmlns:a16="http://schemas.microsoft.com/office/drawing/2014/main" id="{990B83BC-C783-4EF8-A881-29BC7FFC51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5113" y="1412875"/>
            <a:ext cx="442912" cy="538163"/>
          </a:xfrm>
          <a:noFill/>
        </p:spPr>
      </p:pic>
      <p:sp>
        <p:nvSpPr>
          <p:cNvPr id="48131" name="Rectangle 3">
            <a:extLst>
              <a:ext uri="{FF2B5EF4-FFF2-40B4-BE49-F238E27FC236}">
                <a16:creationId xmlns:a16="http://schemas.microsoft.com/office/drawing/2014/main" id="{BED72B8E-EDA8-496C-AC58-4CA924A5D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412875"/>
            <a:ext cx="2881313" cy="576263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2000" b="1" u="sng"/>
              <a:t>Análise de requisitos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2A6CB86E-D5A8-4D46-96A6-3BD281F85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412875"/>
            <a:ext cx="2881312" cy="576263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Modelagem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0B9F25FF-AAB2-4BF8-9D45-9FC19F932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708275"/>
            <a:ext cx="2881312" cy="5762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Implementação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0C920B1-97D0-4775-B124-F3CB40D40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708275"/>
            <a:ext cx="2881313" cy="576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Testes 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8F2E7D56-EB46-4B94-9C72-979B4DAB6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149725"/>
            <a:ext cx="288131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Manutenção</a:t>
            </a:r>
          </a:p>
        </p:txBody>
      </p:sp>
      <p:sp>
        <p:nvSpPr>
          <p:cNvPr id="48136" name="AutoShape 8">
            <a:extLst>
              <a:ext uri="{FF2B5EF4-FFF2-40B4-BE49-F238E27FC236}">
                <a16:creationId xmlns:a16="http://schemas.microsoft.com/office/drawing/2014/main" id="{17480596-A274-4BC8-90BC-55E9FA5CD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48431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48137" name="AutoShape 9">
            <a:extLst>
              <a:ext uri="{FF2B5EF4-FFF2-40B4-BE49-F238E27FC236}">
                <a16:creationId xmlns:a16="http://schemas.microsoft.com/office/drawing/2014/main" id="{059BBB57-DBD7-457D-9652-54840A593D41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779838" y="270827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48138" name="AutoShape 10">
            <a:extLst>
              <a:ext uri="{FF2B5EF4-FFF2-40B4-BE49-F238E27FC236}">
                <a16:creationId xmlns:a16="http://schemas.microsoft.com/office/drawing/2014/main" id="{7602C761-CAB9-4EF6-9AB1-EFB68555A54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42038" y="2147887"/>
            <a:ext cx="514350" cy="485775"/>
          </a:xfrm>
          <a:prstGeom prst="rightArrow">
            <a:avLst>
              <a:gd name="adj1" fmla="val 50000"/>
              <a:gd name="adj2" fmla="val 264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48139" name="AutoShape 11">
            <a:extLst>
              <a:ext uri="{FF2B5EF4-FFF2-40B4-BE49-F238E27FC236}">
                <a16:creationId xmlns:a16="http://schemas.microsoft.com/office/drawing/2014/main" id="{8110BA3B-D49F-4E67-A810-BD0BB70D852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49426" y="3514725"/>
            <a:ext cx="514350" cy="485775"/>
          </a:xfrm>
          <a:prstGeom prst="rightArrow">
            <a:avLst>
              <a:gd name="adj1" fmla="val 50000"/>
              <a:gd name="adj2" fmla="val 264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</p:spTree>
    <p:extLst>
      <p:ext uri="{BB962C8B-B14F-4D97-AF65-F5344CB8AC3E}">
        <p14:creationId xmlns:p14="http://schemas.microsoft.com/office/powerpoint/2010/main" val="3764573788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EAC838F4-218E-4804-A0D2-D1F6FA8BE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6991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ea typeface="+mj-ea"/>
                <a:cs typeface="+mj-cs"/>
              </a:rPr>
              <a:t>Fases do modelo</a:t>
            </a:r>
          </a:p>
        </p:txBody>
      </p:sp>
      <p:pic>
        <p:nvPicPr>
          <p:cNvPr id="49154" name="Picture 12" descr="LogoUML">
            <a:extLst>
              <a:ext uri="{FF2B5EF4-FFF2-40B4-BE49-F238E27FC236}">
                <a16:creationId xmlns:a16="http://schemas.microsoft.com/office/drawing/2014/main" id="{A69219C7-CBAC-4B3B-99A1-E6BC30AFED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5113" y="1412875"/>
            <a:ext cx="442912" cy="538163"/>
          </a:xfrm>
          <a:noFill/>
        </p:spPr>
      </p:pic>
      <p:sp>
        <p:nvSpPr>
          <p:cNvPr id="49155" name="Rectangle 3">
            <a:extLst>
              <a:ext uri="{FF2B5EF4-FFF2-40B4-BE49-F238E27FC236}">
                <a16:creationId xmlns:a16="http://schemas.microsoft.com/office/drawing/2014/main" id="{3773B051-12DC-4E94-A617-A9492F598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412875"/>
            <a:ext cx="2881313" cy="576263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Análise de requisitos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BC729CEA-C01F-4B68-9EE4-6E940D3DA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412875"/>
            <a:ext cx="2881312" cy="576263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2000" b="1" u="sng"/>
              <a:t>Modelagem</a:t>
            </a:r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DD801D3B-BDC2-4EB2-A050-DE4CD2D5F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708275"/>
            <a:ext cx="2881312" cy="5762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Implementação</a:t>
            </a:r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369D1ADD-07ED-4559-A173-308EB3D14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708275"/>
            <a:ext cx="2881313" cy="576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Testes </a:t>
            </a:r>
          </a:p>
        </p:txBody>
      </p:sp>
      <p:sp>
        <p:nvSpPr>
          <p:cNvPr id="49159" name="Rectangle 7">
            <a:extLst>
              <a:ext uri="{FF2B5EF4-FFF2-40B4-BE49-F238E27FC236}">
                <a16:creationId xmlns:a16="http://schemas.microsoft.com/office/drawing/2014/main" id="{FC6A1B1D-F112-4EA2-9422-428ADB627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149725"/>
            <a:ext cx="288131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Manutenção</a:t>
            </a:r>
          </a:p>
        </p:txBody>
      </p:sp>
      <p:sp>
        <p:nvSpPr>
          <p:cNvPr id="49160" name="AutoShape 8">
            <a:extLst>
              <a:ext uri="{FF2B5EF4-FFF2-40B4-BE49-F238E27FC236}">
                <a16:creationId xmlns:a16="http://schemas.microsoft.com/office/drawing/2014/main" id="{FBE49156-76A8-4C34-B882-AD3FAA38B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48431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49161" name="AutoShape 9">
            <a:extLst>
              <a:ext uri="{FF2B5EF4-FFF2-40B4-BE49-F238E27FC236}">
                <a16:creationId xmlns:a16="http://schemas.microsoft.com/office/drawing/2014/main" id="{6A5037D7-5420-4AA8-9314-C951F9C38C85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779838" y="270827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49162" name="AutoShape 10">
            <a:extLst>
              <a:ext uri="{FF2B5EF4-FFF2-40B4-BE49-F238E27FC236}">
                <a16:creationId xmlns:a16="http://schemas.microsoft.com/office/drawing/2014/main" id="{03211AD7-9474-4C49-A3C1-C7BF77AB202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42038" y="2147887"/>
            <a:ext cx="514350" cy="485775"/>
          </a:xfrm>
          <a:prstGeom prst="rightArrow">
            <a:avLst>
              <a:gd name="adj1" fmla="val 50000"/>
              <a:gd name="adj2" fmla="val 264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49163" name="AutoShape 11">
            <a:extLst>
              <a:ext uri="{FF2B5EF4-FFF2-40B4-BE49-F238E27FC236}">
                <a16:creationId xmlns:a16="http://schemas.microsoft.com/office/drawing/2014/main" id="{731F40A3-A63F-4B4D-AA51-E7E0F5CCC39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49426" y="3514725"/>
            <a:ext cx="514350" cy="485775"/>
          </a:xfrm>
          <a:prstGeom prst="rightArrow">
            <a:avLst>
              <a:gd name="adj1" fmla="val 50000"/>
              <a:gd name="adj2" fmla="val 264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</p:spTree>
    <p:extLst>
      <p:ext uri="{BB962C8B-B14F-4D97-AF65-F5344CB8AC3E}">
        <p14:creationId xmlns:p14="http://schemas.microsoft.com/office/powerpoint/2010/main" val="4197467284"/>
      </p:ext>
    </p:extLst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C447BD7-D098-41E4-94AC-07FACF5014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159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ea typeface="+mj-ea"/>
                <a:cs typeface="+mj-cs"/>
              </a:rPr>
              <a:t>Fases do modelo</a:t>
            </a:r>
          </a:p>
        </p:txBody>
      </p:sp>
      <p:pic>
        <p:nvPicPr>
          <p:cNvPr id="50178" name="Picture 12" descr="LogoUML">
            <a:extLst>
              <a:ext uri="{FF2B5EF4-FFF2-40B4-BE49-F238E27FC236}">
                <a16:creationId xmlns:a16="http://schemas.microsoft.com/office/drawing/2014/main" id="{DDEED61D-4719-478F-80A2-ECA8D2EDD55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5113" y="1412875"/>
            <a:ext cx="442912" cy="538163"/>
          </a:xfrm>
          <a:noFill/>
        </p:spPr>
      </p:pic>
      <p:sp>
        <p:nvSpPr>
          <p:cNvPr id="50179" name="Rectangle 3">
            <a:extLst>
              <a:ext uri="{FF2B5EF4-FFF2-40B4-BE49-F238E27FC236}">
                <a16:creationId xmlns:a16="http://schemas.microsoft.com/office/drawing/2014/main" id="{A1A66E8F-7561-49D4-A191-637E16C4C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412875"/>
            <a:ext cx="2881313" cy="576263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Análise de requisitos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5BA5A153-BDCB-4C4E-87C8-4AB09F8A0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412875"/>
            <a:ext cx="2881312" cy="576263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Modelagem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2C3ECCD1-4A7A-4E56-B148-BF81FCBDE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708275"/>
            <a:ext cx="2881312" cy="5762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2000" b="1" u="sng"/>
              <a:t>Implementação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531E7355-CB99-4CD0-AE98-8903FF8C4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708275"/>
            <a:ext cx="2881313" cy="576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Testes </a:t>
            </a:r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F8A0DED9-C706-4548-80C2-DB456B9C1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149725"/>
            <a:ext cx="288131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Manutenção</a:t>
            </a:r>
          </a:p>
        </p:txBody>
      </p:sp>
      <p:sp>
        <p:nvSpPr>
          <p:cNvPr id="50184" name="AutoShape 8">
            <a:extLst>
              <a:ext uri="{FF2B5EF4-FFF2-40B4-BE49-F238E27FC236}">
                <a16:creationId xmlns:a16="http://schemas.microsoft.com/office/drawing/2014/main" id="{3127D30E-426A-4033-B636-9F4D67B68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48431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50185" name="AutoShape 9">
            <a:extLst>
              <a:ext uri="{FF2B5EF4-FFF2-40B4-BE49-F238E27FC236}">
                <a16:creationId xmlns:a16="http://schemas.microsoft.com/office/drawing/2014/main" id="{E9FA5CA0-0F1C-4A4E-B701-382E8CB294D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779838" y="270827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50186" name="AutoShape 10">
            <a:extLst>
              <a:ext uri="{FF2B5EF4-FFF2-40B4-BE49-F238E27FC236}">
                <a16:creationId xmlns:a16="http://schemas.microsoft.com/office/drawing/2014/main" id="{4E00C993-12EC-4757-AF45-6AF82773DFA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42038" y="2147887"/>
            <a:ext cx="514350" cy="485775"/>
          </a:xfrm>
          <a:prstGeom prst="rightArrow">
            <a:avLst>
              <a:gd name="adj1" fmla="val 50000"/>
              <a:gd name="adj2" fmla="val 264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50187" name="AutoShape 11">
            <a:extLst>
              <a:ext uri="{FF2B5EF4-FFF2-40B4-BE49-F238E27FC236}">
                <a16:creationId xmlns:a16="http://schemas.microsoft.com/office/drawing/2014/main" id="{AD341835-489A-43C2-B389-A32897956E3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49426" y="3514725"/>
            <a:ext cx="514350" cy="485775"/>
          </a:xfrm>
          <a:prstGeom prst="rightArrow">
            <a:avLst>
              <a:gd name="adj1" fmla="val 50000"/>
              <a:gd name="adj2" fmla="val 264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</p:spTree>
    <p:extLst>
      <p:ext uri="{BB962C8B-B14F-4D97-AF65-F5344CB8AC3E}">
        <p14:creationId xmlns:p14="http://schemas.microsoft.com/office/powerpoint/2010/main" val="4291430340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DC3F1323-DDBE-45DD-B94C-BBFDCA3AD1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198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ea typeface="+mj-ea"/>
                <a:cs typeface="+mj-cs"/>
              </a:rPr>
              <a:t>Fases do modelo</a:t>
            </a:r>
          </a:p>
        </p:txBody>
      </p:sp>
      <p:pic>
        <p:nvPicPr>
          <p:cNvPr id="51202" name="Picture 12" descr="LogoUML">
            <a:extLst>
              <a:ext uri="{FF2B5EF4-FFF2-40B4-BE49-F238E27FC236}">
                <a16:creationId xmlns:a16="http://schemas.microsoft.com/office/drawing/2014/main" id="{B7DA782E-E42F-4F99-BC80-F3EE6A401C0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5113" y="1412875"/>
            <a:ext cx="442912" cy="538163"/>
          </a:xfrm>
          <a:noFill/>
        </p:spPr>
      </p:pic>
      <p:sp>
        <p:nvSpPr>
          <p:cNvPr id="51203" name="Rectangle 3">
            <a:extLst>
              <a:ext uri="{FF2B5EF4-FFF2-40B4-BE49-F238E27FC236}">
                <a16:creationId xmlns:a16="http://schemas.microsoft.com/office/drawing/2014/main" id="{5BACECAB-D784-4843-8DD0-50D4DDA7C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412875"/>
            <a:ext cx="2881313" cy="576263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Análise de requisitos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03EB20AC-A1ED-42CD-8897-2A5011390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412875"/>
            <a:ext cx="2881312" cy="576263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Modelagem</a:t>
            </a:r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7B6F164B-DE4D-42AF-9782-3CDD4D07C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708275"/>
            <a:ext cx="2881312" cy="5762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Implementação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A794A92E-0B22-4B0D-AE18-3D4559405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708275"/>
            <a:ext cx="2881313" cy="576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2000" b="1" u="sng"/>
              <a:t>Testes</a:t>
            </a:r>
            <a:r>
              <a:rPr lang="pt-BR" altLang="pt-BR" sz="1800" u="sng"/>
              <a:t> </a:t>
            </a:r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4626B45B-C7F6-49A1-9635-B5C5448D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149725"/>
            <a:ext cx="288131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Manutenção</a:t>
            </a:r>
          </a:p>
        </p:txBody>
      </p:sp>
      <p:sp>
        <p:nvSpPr>
          <p:cNvPr id="51208" name="AutoShape 8">
            <a:extLst>
              <a:ext uri="{FF2B5EF4-FFF2-40B4-BE49-F238E27FC236}">
                <a16:creationId xmlns:a16="http://schemas.microsoft.com/office/drawing/2014/main" id="{4974C1F4-CAC1-4648-811E-351661C7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48431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51209" name="AutoShape 9">
            <a:extLst>
              <a:ext uri="{FF2B5EF4-FFF2-40B4-BE49-F238E27FC236}">
                <a16:creationId xmlns:a16="http://schemas.microsoft.com/office/drawing/2014/main" id="{E2B8F2EA-BBDE-4F0B-B162-F90BE7EF4B5C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779838" y="270827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51210" name="AutoShape 10">
            <a:extLst>
              <a:ext uri="{FF2B5EF4-FFF2-40B4-BE49-F238E27FC236}">
                <a16:creationId xmlns:a16="http://schemas.microsoft.com/office/drawing/2014/main" id="{AED1FCD7-BE7E-4484-BA53-5D88506229C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42038" y="2147887"/>
            <a:ext cx="514350" cy="485775"/>
          </a:xfrm>
          <a:prstGeom prst="rightArrow">
            <a:avLst>
              <a:gd name="adj1" fmla="val 50000"/>
              <a:gd name="adj2" fmla="val 264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51211" name="AutoShape 11">
            <a:extLst>
              <a:ext uri="{FF2B5EF4-FFF2-40B4-BE49-F238E27FC236}">
                <a16:creationId xmlns:a16="http://schemas.microsoft.com/office/drawing/2014/main" id="{39A61D51-B839-462C-A268-54E74F9EB1F7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49426" y="3514725"/>
            <a:ext cx="514350" cy="485775"/>
          </a:xfrm>
          <a:prstGeom prst="rightArrow">
            <a:avLst>
              <a:gd name="adj1" fmla="val 50000"/>
              <a:gd name="adj2" fmla="val 264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</p:spTree>
    <p:extLst>
      <p:ext uri="{BB962C8B-B14F-4D97-AF65-F5344CB8AC3E}">
        <p14:creationId xmlns:p14="http://schemas.microsoft.com/office/powerpoint/2010/main" val="1570845319"/>
      </p:ext>
    </p:extLst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BAFDF1D-570A-4506-95F8-D84D4F9EA1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198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ea typeface="+mj-ea"/>
                <a:cs typeface="+mj-cs"/>
              </a:rPr>
              <a:t>Fases do modelo</a:t>
            </a:r>
          </a:p>
        </p:txBody>
      </p:sp>
      <p:pic>
        <p:nvPicPr>
          <p:cNvPr id="52226" name="Picture 12" descr="LogoUML">
            <a:extLst>
              <a:ext uri="{FF2B5EF4-FFF2-40B4-BE49-F238E27FC236}">
                <a16:creationId xmlns:a16="http://schemas.microsoft.com/office/drawing/2014/main" id="{83B42437-6538-4AE8-8894-A0A6ABA629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5113" y="1412875"/>
            <a:ext cx="442912" cy="538163"/>
          </a:xfrm>
          <a:noFill/>
        </p:spPr>
      </p:pic>
      <p:sp>
        <p:nvSpPr>
          <p:cNvPr id="52227" name="Rectangle 3">
            <a:extLst>
              <a:ext uri="{FF2B5EF4-FFF2-40B4-BE49-F238E27FC236}">
                <a16:creationId xmlns:a16="http://schemas.microsoft.com/office/drawing/2014/main" id="{F1438424-0E8F-4C31-AEE8-DF08684D8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412875"/>
            <a:ext cx="2881313" cy="576263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Análise de requisitos</a:t>
            </a:r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5B24F595-4EAD-458C-8F47-73CC28C82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412875"/>
            <a:ext cx="2881312" cy="576263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Modelagem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9832E623-AEC0-493A-8299-47B21DA1A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708275"/>
            <a:ext cx="2881312" cy="5762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Implementação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id="{F5148B36-58E3-4B7D-8EC3-CDF72E3DB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708275"/>
            <a:ext cx="2881313" cy="576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Testes </a:t>
            </a:r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id="{D5938EEA-83CE-46B8-A546-6063FAB0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149725"/>
            <a:ext cx="288131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2000" b="1" u="sng"/>
              <a:t>Manutenção</a:t>
            </a:r>
          </a:p>
        </p:txBody>
      </p:sp>
      <p:sp>
        <p:nvSpPr>
          <p:cNvPr id="52232" name="AutoShape 8">
            <a:extLst>
              <a:ext uri="{FF2B5EF4-FFF2-40B4-BE49-F238E27FC236}">
                <a16:creationId xmlns:a16="http://schemas.microsoft.com/office/drawing/2014/main" id="{9BF7F8FD-6CE2-4B0D-A206-3CEC6602C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48431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52233" name="AutoShape 9">
            <a:extLst>
              <a:ext uri="{FF2B5EF4-FFF2-40B4-BE49-F238E27FC236}">
                <a16:creationId xmlns:a16="http://schemas.microsoft.com/office/drawing/2014/main" id="{E02C957D-4DFA-40FA-B1D3-E7644858AC2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779838" y="270827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52234" name="AutoShape 10">
            <a:extLst>
              <a:ext uri="{FF2B5EF4-FFF2-40B4-BE49-F238E27FC236}">
                <a16:creationId xmlns:a16="http://schemas.microsoft.com/office/drawing/2014/main" id="{07317928-FA21-4217-9445-C84B3D6AE1F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42038" y="2147887"/>
            <a:ext cx="514350" cy="485775"/>
          </a:xfrm>
          <a:prstGeom prst="rightArrow">
            <a:avLst>
              <a:gd name="adj1" fmla="val 50000"/>
              <a:gd name="adj2" fmla="val 264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52235" name="AutoShape 11">
            <a:extLst>
              <a:ext uri="{FF2B5EF4-FFF2-40B4-BE49-F238E27FC236}">
                <a16:creationId xmlns:a16="http://schemas.microsoft.com/office/drawing/2014/main" id="{A4AF7C04-7A44-4F65-971C-2DE9FA6D89F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49426" y="3514725"/>
            <a:ext cx="514350" cy="485775"/>
          </a:xfrm>
          <a:prstGeom prst="rightArrow">
            <a:avLst>
              <a:gd name="adj1" fmla="val 50000"/>
              <a:gd name="adj2" fmla="val 264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</p:spTree>
    <p:extLst>
      <p:ext uri="{BB962C8B-B14F-4D97-AF65-F5344CB8AC3E}">
        <p14:creationId xmlns:p14="http://schemas.microsoft.com/office/powerpoint/2010/main" val="108856387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F426B09-F949-4467-B321-33907DEE53A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843213" y="1828800"/>
            <a:ext cx="6148387" cy="2209800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4000" cap="none"/>
              <a:t>UML</a:t>
            </a:r>
            <a:br>
              <a:rPr lang="pt-BR" altLang="pt-BR" sz="2800" cap="none"/>
            </a:br>
            <a:r>
              <a:rPr lang="pt-BR" altLang="pt-BR" sz="2800" cap="none"/>
              <a:t>Unified Modeling Language</a:t>
            </a:r>
            <a:br>
              <a:rPr lang="pt-BR" altLang="pt-BR" sz="2800" cap="none"/>
            </a:br>
            <a:r>
              <a:rPr lang="pt-BR" altLang="pt-BR" sz="2800" cap="none"/>
              <a:t>Linguagem de Modelagem Unificada</a:t>
            </a:r>
          </a:p>
        </p:txBody>
      </p:sp>
    </p:spTree>
    <p:extLst>
      <p:ext uri="{BB962C8B-B14F-4D97-AF65-F5344CB8AC3E}">
        <p14:creationId xmlns:p14="http://schemas.microsoft.com/office/powerpoint/2010/main" val="2079232208"/>
      </p:ext>
    </p:extLst>
  </p:cSld>
  <p:clrMapOvr>
    <a:masterClrMapping/>
  </p:clrMapOvr>
  <p:transition spd="slow">
    <p:randomBa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A9A0939-D720-4E2F-B881-5DB55AFA1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1988"/>
          </a:xfrm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pt-BR" altLang="pt-BR" sz="3600"/>
              <a:t>Recomeçando o ciclo</a:t>
            </a:r>
          </a:p>
        </p:txBody>
      </p:sp>
      <p:pic>
        <p:nvPicPr>
          <p:cNvPr id="53250" name="Picture 16" descr="LogoUML">
            <a:extLst>
              <a:ext uri="{FF2B5EF4-FFF2-40B4-BE49-F238E27FC236}">
                <a16:creationId xmlns:a16="http://schemas.microsoft.com/office/drawing/2014/main" id="{D3557000-0E90-4218-BB2B-CE9105239B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5113" y="1412875"/>
            <a:ext cx="442912" cy="538163"/>
          </a:xfrm>
          <a:noFill/>
        </p:spPr>
      </p:pic>
      <p:sp>
        <p:nvSpPr>
          <p:cNvPr id="53251" name="Rectangle 3">
            <a:extLst>
              <a:ext uri="{FF2B5EF4-FFF2-40B4-BE49-F238E27FC236}">
                <a16:creationId xmlns:a16="http://schemas.microsoft.com/office/drawing/2014/main" id="{93AA9C83-4805-4B7C-A6BD-6A08BA57E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25" y="1412875"/>
            <a:ext cx="2881313" cy="576263"/>
          </a:xfrm>
          <a:prstGeom prst="rect">
            <a:avLst/>
          </a:prstGeom>
          <a:solidFill>
            <a:srgbClr val="33CC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Análise de requisitos</a:t>
            </a:r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54701B33-7C06-4CE2-B22B-89BAC436B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1412875"/>
            <a:ext cx="2881312" cy="576263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Modelagem</a:t>
            </a:r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36C7E6CC-82DF-442E-96AD-BA9F82BC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2708275"/>
            <a:ext cx="2881312" cy="576263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Implementação</a:t>
            </a:r>
          </a:p>
        </p:txBody>
      </p:sp>
      <p:sp>
        <p:nvSpPr>
          <p:cNvPr id="53254" name="Rectangle 6">
            <a:extLst>
              <a:ext uri="{FF2B5EF4-FFF2-40B4-BE49-F238E27FC236}">
                <a16:creationId xmlns:a16="http://schemas.microsoft.com/office/drawing/2014/main" id="{6DC071F6-EB47-40CE-81FF-2BBD9A2AB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" y="2708275"/>
            <a:ext cx="2881313" cy="5762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Testes </a:t>
            </a:r>
          </a:p>
        </p:txBody>
      </p:sp>
      <p:sp>
        <p:nvSpPr>
          <p:cNvPr id="53255" name="Rectangle 7">
            <a:extLst>
              <a:ext uri="{FF2B5EF4-FFF2-40B4-BE49-F238E27FC236}">
                <a16:creationId xmlns:a16="http://schemas.microsoft.com/office/drawing/2014/main" id="{EF07E2EE-E50B-4FDD-BC19-ED6EAC353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149725"/>
            <a:ext cx="2881313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pt-BR" altLang="pt-BR" sz="1800"/>
              <a:t>Manutenção</a:t>
            </a:r>
          </a:p>
        </p:txBody>
      </p:sp>
      <p:sp>
        <p:nvSpPr>
          <p:cNvPr id="53256" name="AutoShape 8">
            <a:extLst>
              <a:ext uri="{FF2B5EF4-FFF2-40B4-BE49-F238E27FC236}">
                <a16:creationId xmlns:a16="http://schemas.microsoft.com/office/drawing/2014/main" id="{E3FBAA56-A1FE-4E51-BF38-F8DFEA157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484313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53257" name="AutoShape 9">
            <a:extLst>
              <a:ext uri="{FF2B5EF4-FFF2-40B4-BE49-F238E27FC236}">
                <a16:creationId xmlns:a16="http://schemas.microsoft.com/office/drawing/2014/main" id="{870C030D-05B5-4EB0-AD58-0B32057B7BC4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3779838" y="2708275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53258" name="AutoShape 10">
            <a:extLst>
              <a:ext uri="{FF2B5EF4-FFF2-40B4-BE49-F238E27FC236}">
                <a16:creationId xmlns:a16="http://schemas.microsoft.com/office/drawing/2014/main" id="{FA425EFC-9329-409E-A31C-B94E85B96B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42038" y="2147887"/>
            <a:ext cx="514350" cy="485775"/>
          </a:xfrm>
          <a:prstGeom prst="rightArrow">
            <a:avLst>
              <a:gd name="adj1" fmla="val 50000"/>
              <a:gd name="adj2" fmla="val 264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sp>
        <p:nvSpPr>
          <p:cNvPr id="53259" name="AutoShape 11">
            <a:extLst>
              <a:ext uri="{FF2B5EF4-FFF2-40B4-BE49-F238E27FC236}">
                <a16:creationId xmlns:a16="http://schemas.microsoft.com/office/drawing/2014/main" id="{D54CC4B7-99A3-4DAA-9A11-CA5745711BB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49426" y="3514725"/>
            <a:ext cx="514350" cy="485775"/>
          </a:xfrm>
          <a:prstGeom prst="rightArrow">
            <a:avLst>
              <a:gd name="adj1" fmla="val 50000"/>
              <a:gd name="adj2" fmla="val 2647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pt-BR" sz="1800"/>
          </a:p>
        </p:txBody>
      </p:sp>
      <p:grpSp>
        <p:nvGrpSpPr>
          <p:cNvPr id="53260" name="Group 12">
            <a:extLst>
              <a:ext uri="{FF2B5EF4-FFF2-40B4-BE49-F238E27FC236}">
                <a16:creationId xmlns:a16="http://schemas.microsoft.com/office/drawing/2014/main" id="{D0B259ED-6548-4005-B668-CE03692E535A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700213"/>
            <a:ext cx="287338" cy="2736850"/>
            <a:chOff x="204" y="1071"/>
            <a:chExt cx="181" cy="1724"/>
          </a:xfrm>
        </p:grpSpPr>
        <p:sp>
          <p:nvSpPr>
            <p:cNvPr id="53261" name="Line 13">
              <a:extLst>
                <a:ext uri="{FF2B5EF4-FFF2-40B4-BE49-F238E27FC236}">
                  <a16:creationId xmlns:a16="http://schemas.microsoft.com/office/drawing/2014/main" id="{4A71D2E9-820E-40B3-A249-EC84E25592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" y="279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262" name="Line 14">
              <a:extLst>
                <a:ext uri="{FF2B5EF4-FFF2-40B4-BE49-F238E27FC236}">
                  <a16:creationId xmlns:a16="http://schemas.microsoft.com/office/drawing/2014/main" id="{E3F6B168-6F95-4E5A-BB4F-3DF03C46E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" y="1071"/>
              <a:ext cx="0" cy="1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53263" name="Line 15">
              <a:extLst>
                <a:ext uri="{FF2B5EF4-FFF2-40B4-BE49-F238E27FC236}">
                  <a16:creationId xmlns:a16="http://schemas.microsoft.com/office/drawing/2014/main" id="{66C6DAB1-6847-4402-B749-7AEFC7452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" y="1071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92724673"/>
      </p:ext>
    </p:extLst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001489A9-941D-4D9C-AE84-97C15C7F35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ea typeface="+mj-ea"/>
                <a:cs typeface="+mj-cs"/>
              </a:rPr>
              <a:t>Modelos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B4B8A6D5-5138-4212-8E35-1094835A44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28775"/>
            <a:ext cx="8229600" cy="1728788"/>
          </a:xfrm>
        </p:spPr>
        <p:txBody>
          <a:bodyPr/>
          <a:lstStyle/>
          <a:p>
            <a:pPr eaLnBrk="1" hangingPunct="1"/>
            <a:r>
              <a:rPr lang="pt-BR" altLang="pt-BR"/>
              <a:t>Tipos de Modelagens</a:t>
            </a:r>
          </a:p>
          <a:p>
            <a:pPr lvl="1" eaLnBrk="1" hangingPunct="1"/>
            <a:r>
              <a:rPr lang="pt-BR" altLang="pt-BR"/>
              <a:t>Estrutural;</a:t>
            </a:r>
          </a:p>
          <a:p>
            <a:pPr lvl="1" eaLnBrk="1" hangingPunct="1"/>
            <a:r>
              <a:rPr lang="pt-BR" altLang="pt-BR"/>
              <a:t>Comportamental.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E9666405-1547-4C3B-B0C9-FD593DE87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84538"/>
            <a:ext cx="8229600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pt-BR" altLang="pt-BR" sz="3000"/>
              <a:t>Modelos Proporcionam: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pt-BR" altLang="pt-BR" sz="2800"/>
              <a:t>Visualização do sistema;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pt-BR" altLang="pt-BR" sz="2800"/>
              <a:t>Especificação da estrutura ou comportamento do sistema;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pt-BR" altLang="pt-BR" sz="2800"/>
              <a:t>Guia para a construção do sistema;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pt-BR" altLang="pt-BR" sz="2800"/>
              <a:t>Documentação das decisões tomadas.</a:t>
            </a:r>
          </a:p>
        </p:txBody>
      </p:sp>
    </p:spTree>
    <p:extLst>
      <p:ext uri="{BB962C8B-B14F-4D97-AF65-F5344CB8AC3E}">
        <p14:creationId xmlns:p14="http://schemas.microsoft.com/office/powerpoint/2010/main" val="741839854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A5C8F85-F6FC-4110-99D8-8F0CB0839C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1988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ea typeface="+mj-ea"/>
                <a:cs typeface="+mj-cs"/>
              </a:rPr>
              <a:t>Diagramas UML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1CCBA2F9-EA7E-4630-80CC-4E4523B692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5763" y="2349500"/>
            <a:ext cx="4691062" cy="208756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500"/>
              <a:t>Estrutural (Estática)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200"/>
              <a:t>Diagrama de Classes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200"/>
              <a:t>Diagramas de Objetos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200"/>
              <a:t>Diagrama de Caso de Uso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200"/>
              <a:t>Diagrama de Componentes</a:t>
            </a:r>
          </a:p>
        </p:txBody>
      </p:sp>
      <p:sp>
        <p:nvSpPr>
          <p:cNvPr id="55299" name="Rectangle 5">
            <a:extLst>
              <a:ext uri="{FF2B5EF4-FFF2-40B4-BE49-F238E27FC236}">
                <a16:creationId xmlns:a16="http://schemas.microsoft.com/office/drawing/2014/main" id="{B55EACFB-0A59-481C-8A78-8D710218F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4581525"/>
            <a:ext cx="4321175" cy="187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pt-BR" altLang="pt-BR" sz="2500"/>
              <a:t>Dinâmica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pt-BR" altLang="pt-BR" sz="2200"/>
              <a:t>Diagrama de Estados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pt-BR" altLang="pt-BR" sz="2200"/>
              <a:t>Diagrama de Atividades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pt-BR" altLang="pt-BR" sz="2200"/>
              <a:t>Diagrama de Colaboração</a:t>
            </a: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</a:pPr>
            <a:r>
              <a:rPr lang="pt-BR" altLang="pt-BR" sz="2200"/>
              <a:t>Diagrama de Seqüência</a:t>
            </a:r>
            <a:endParaRPr lang="pt-BR" altLang="pt-BR" sz="2100"/>
          </a:p>
        </p:txBody>
      </p:sp>
      <p:sp>
        <p:nvSpPr>
          <p:cNvPr id="55300" name="Rectangle 6">
            <a:extLst>
              <a:ext uri="{FF2B5EF4-FFF2-40B4-BE49-F238E27FC236}">
                <a16:creationId xmlns:a16="http://schemas.microsoft.com/office/drawing/2014/main" id="{021A2264-4124-496E-A39F-0283EA3A7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12875"/>
            <a:ext cx="822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pt-BR" altLang="pt-BR" sz="2600"/>
              <a:t>Representação Gráfica de um Conjunto de Elementos.</a:t>
            </a:r>
          </a:p>
        </p:txBody>
      </p:sp>
    </p:spTree>
    <p:extLst>
      <p:ext uri="{BB962C8B-B14F-4D97-AF65-F5344CB8AC3E}">
        <p14:creationId xmlns:p14="http://schemas.microsoft.com/office/powerpoint/2010/main" val="3484463503"/>
      </p:ext>
    </p:extLst>
  </p:cSld>
  <p:clrMapOvr>
    <a:masterClrMapping/>
  </p:clrMapOvr>
  <p:transition spd="slow">
    <p:randomBa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8C35D3F8-E56F-4328-AFA7-6225241A8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5750"/>
            <a:ext cx="8229600" cy="1371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ea typeface="+mj-ea"/>
                <a:cs typeface="+mj-cs"/>
              </a:rPr>
              <a:t>Ferramentas CASE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8FE0A46F-449C-4135-BC3D-7C1A4DB312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628775"/>
            <a:ext cx="8229600" cy="3886200"/>
          </a:xfrm>
        </p:spPr>
        <p:txBody>
          <a:bodyPr/>
          <a:lstStyle/>
          <a:p>
            <a:pPr eaLnBrk="1" hangingPunct="1"/>
            <a:r>
              <a:rPr lang="pt-BR" altLang="pt-BR"/>
              <a:t>Auxiliam na construção e gerenciamento de diagramas UML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pt-BR" altLang="pt-BR"/>
              <a:t>Rational Rose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pt-BR" altLang="pt-BR"/>
              <a:t>MS Visio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pt-BR" altLang="pt-BR"/>
              <a:t>PowerDesign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pt-BR" altLang="pt-BR"/>
              <a:t>ArgoUML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pt-BR" altLang="pt-BR"/>
              <a:t>Jude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pt-BR" altLang="pt-BR"/>
              <a:t>Poseidon</a:t>
            </a:r>
          </a:p>
        </p:txBody>
      </p:sp>
    </p:spTree>
    <p:extLst>
      <p:ext uri="{BB962C8B-B14F-4D97-AF65-F5344CB8AC3E}">
        <p14:creationId xmlns:p14="http://schemas.microsoft.com/office/powerpoint/2010/main" val="4084275313"/>
      </p:ext>
    </p:extLst>
  </p:cSld>
  <p:clrMapOvr>
    <a:masterClrMapping/>
  </p:clrMapOvr>
  <p:transition spd="slow">
    <p:randomBa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D11A9321-B110-4EEA-930F-525AE86B2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+mj-ea"/>
                <a:cs typeface="+mj-cs"/>
              </a:rPr>
              <a:t>Conteúdo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57000364-6C17-49BA-B26B-7D0C74419B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Introdução a linguagem UML e Diagrama de Caso de Uso</a:t>
            </a:r>
          </a:p>
          <a:p>
            <a:pPr eaLnBrk="1" hangingPunct="1"/>
            <a:r>
              <a:rPr lang="pt-BR" altLang="pt-BR" dirty="0"/>
              <a:t>Diagrama de Classes/Objetos</a:t>
            </a:r>
          </a:p>
          <a:p>
            <a:pPr eaLnBrk="1" hangingPunct="1"/>
            <a:r>
              <a:rPr lang="pt-BR" altLang="pt-BR" dirty="0"/>
              <a:t>Diagrama de </a:t>
            </a:r>
            <a:r>
              <a:rPr lang="pt-BR" altLang="pt-BR" dirty="0" err="1"/>
              <a:t>Seqüência</a:t>
            </a:r>
            <a:r>
              <a:rPr lang="pt-BR" altLang="pt-BR" dirty="0"/>
              <a:t> </a:t>
            </a:r>
          </a:p>
          <a:p>
            <a:r>
              <a:rPr lang="pt-BR" altLang="pt-BR" dirty="0"/>
              <a:t>Diagrama de Colaboração / Estados / Atividades</a:t>
            </a:r>
          </a:p>
          <a:p>
            <a:r>
              <a:rPr lang="pt-BR" altLang="pt-BR" dirty="0"/>
              <a:t>Outros diagramas</a:t>
            </a:r>
          </a:p>
          <a:p>
            <a:pPr marL="0" indent="0" eaLnBrk="1" hangingPunct="1">
              <a:buNone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65684025"/>
      </p:ext>
    </p:extLst>
  </p:cSld>
  <p:clrMapOvr>
    <a:masterClrMapping/>
  </p:clrMapOvr>
  <p:transition spd="slow">
    <p:randomBa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AAA23B9-7C80-4E3B-8FF0-7A858E43D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6250"/>
            <a:ext cx="8229600" cy="720502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>
                <a:ea typeface="+mj-ea"/>
                <a:cs typeface="+mj-cs"/>
              </a:rPr>
              <a:t>Livros</a:t>
            </a:r>
          </a:p>
        </p:txBody>
      </p:sp>
      <p:pic>
        <p:nvPicPr>
          <p:cNvPr id="35842" name="Picture 4">
            <a:extLst>
              <a:ext uri="{FF2B5EF4-FFF2-40B4-BE49-F238E27FC236}">
                <a16:creationId xmlns:a16="http://schemas.microsoft.com/office/drawing/2014/main" id="{E8BA1A7D-F687-4F81-986B-5B67502C9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005263"/>
            <a:ext cx="1687512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5">
            <a:extLst>
              <a:ext uri="{FF2B5EF4-FFF2-40B4-BE49-F238E27FC236}">
                <a16:creationId xmlns:a16="http://schemas.microsoft.com/office/drawing/2014/main" id="{0D263EAA-7E6E-47A2-80F6-8F6C9B82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1438"/>
            <a:ext cx="1635125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4" name="Picture 6">
            <a:extLst>
              <a:ext uri="{FF2B5EF4-FFF2-40B4-BE49-F238E27FC236}">
                <a16:creationId xmlns:a16="http://schemas.microsoft.com/office/drawing/2014/main" id="{FF6E9096-771C-4CDE-B368-5913FFE88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981075"/>
            <a:ext cx="1119188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7">
            <a:extLst>
              <a:ext uri="{FF2B5EF4-FFF2-40B4-BE49-F238E27FC236}">
                <a16:creationId xmlns:a16="http://schemas.microsoft.com/office/drawing/2014/main" id="{EEDA540C-2284-441E-81D2-283C77A2A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4005263"/>
            <a:ext cx="1652587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8">
            <a:extLst>
              <a:ext uri="{FF2B5EF4-FFF2-40B4-BE49-F238E27FC236}">
                <a16:creationId xmlns:a16="http://schemas.microsoft.com/office/drawing/2014/main" id="{50E726F1-9E57-4D4B-B7A4-3196FF216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005263"/>
            <a:ext cx="1652588" cy="237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9">
            <a:extLst>
              <a:ext uri="{FF2B5EF4-FFF2-40B4-BE49-F238E27FC236}">
                <a16:creationId xmlns:a16="http://schemas.microsoft.com/office/drawing/2014/main" id="{1A9AFD0D-207B-471D-9165-82ECBC98E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1268413"/>
            <a:ext cx="1882775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8" name="Picture 10">
            <a:extLst>
              <a:ext uri="{FF2B5EF4-FFF2-40B4-BE49-F238E27FC236}">
                <a16:creationId xmlns:a16="http://schemas.microsoft.com/office/drawing/2014/main" id="{7D632A44-8562-47A8-BF2B-550499EE1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644900"/>
            <a:ext cx="123825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11">
            <a:extLst>
              <a:ext uri="{FF2B5EF4-FFF2-40B4-BE49-F238E27FC236}">
                <a16:creationId xmlns:a16="http://schemas.microsoft.com/office/drawing/2014/main" id="{017F78EA-9059-4772-81D6-476F5E756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052513"/>
            <a:ext cx="1738313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8487435"/>
      </p:ext>
    </p:extLst>
  </p:cSld>
  <p:clrMapOvr>
    <a:masterClrMapping/>
  </p:clrMapOvr>
  <p:transition spd="slow">
    <p:randomBa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5" name="Picture 2" descr="LogoUML">
            <a:extLst>
              <a:ext uri="{FF2B5EF4-FFF2-40B4-BE49-F238E27FC236}">
                <a16:creationId xmlns:a16="http://schemas.microsoft.com/office/drawing/2014/main" id="{86B96A19-F320-4DCE-89A9-C5058ABCB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2060575"/>
            <a:ext cx="19621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0347778"/>
      </p:ext>
    </p:extLst>
  </p:cSld>
  <p:clrMapOvr>
    <a:masterClrMapping/>
  </p:clrMapOvr>
  <p:transition spd="slow">
    <p:randomBa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7D10F427-2280-4962-AA82-FB774BC08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ea typeface="+mj-ea"/>
                <a:cs typeface="+mj-cs"/>
              </a:rPr>
              <a:t>A linguagem UML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F965A9E6-C92E-42A1-99E0-41D527055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800"/>
              <a:t>UML (Unified Modeling Language) – Linguagem de Modelagem Unificada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É uma linguagem de modelagem (visual), não uma linguagem de programação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É uma linguagem de modelagem não proprietária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800"/>
              <a:t>Permite a utilização de diagramas padronizados para especificação e visualização de um sistema</a:t>
            </a:r>
          </a:p>
        </p:txBody>
      </p:sp>
    </p:spTree>
    <p:extLst>
      <p:ext uri="{BB962C8B-B14F-4D97-AF65-F5344CB8AC3E}">
        <p14:creationId xmlns:p14="http://schemas.microsoft.com/office/powerpoint/2010/main" val="3697428837"/>
      </p:ext>
    </p:extLst>
  </p:cSld>
  <p:clrMapOvr>
    <a:masterClrMapping/>
  </p:clrMapOvr>
  <p:transition spd="slow">
    <p:randomBa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BF54C64-488B-4480-A968-CC0FF6E87E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ea typeface="+mj-ea"/>
                <a:cs typeface="+mj-cs"/>
              </a:rPr>
              <a:t>De onde surgiu?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B37AB26E-1D10-4593-8CFB-21B24FA0E0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Da união de três metodologias de modelagem: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Método de </a:t>
            </a:r>
            <a:r>
              <a:rPr lang="pt-BR" altLang="pt-BR" dirty="0" err="1"/>
              <a:t>Booch</a:t>
            </a:r>
            <a:r>
              <a:rPr lang="pt-BR" altLang="pt-BR" dirty="0"/>
              <a:t>, de </a:t>
            </a:r>
            <a:r>
              <a:rPr lang="pt-BR" altLang="pt-BR" dirty="0" err="1"/>
              <a:t>Grady</a:t>
            </a:r>
            <a:r>
              <a:rPr lang="pt-BR" altLang="pt-BR" dirty="0"/>
              <a:t> </a:t>
            </a:r>
            <a:r>
              <a:rPr lang="pt-BR" altLang="pt-BR" dirty="0" err="1"/>
              <a:t>Booch</a:t>
            </a:r>
            <a:r>
              <a:rPr lang="pt-BR" altLang="pt-BR" dirty="0"/>
              <a:t>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Método OMT (</a:t>
            </a:r>
            <a:r>
              <a:rPr lang="pt-BR" altLang="pt-BR" dirty="0" err="1"/>
              <a:t>Object</a:t>
            </a:r>
            <a:r>
              <a:rPr lang="pt-BR" altLang="pt-BR" dirty="0"/>
              <a:t> </a:t>
            </a:r>
            <a:r>
              <a:rPr lang="pt-BR" altLang="pt-BR" dirty="0" err="1"/>
              <a:t>Modeling</a:t>
            </a:r>
            <a:r>
              <a:rPr lang="pt-BR" altLang="pt-BR" dirty="0"/>
              <a:t> </a:t>
            </a:r>
            <a:r>
              <a:rPr lang="pt-BR" altLang="pt-BR" dirty="0" err="1"/>
              <a:t>Technique</a:t>
            </a:r>
            <a:r>
              <a:rPr lang="pt-BR" altLang="pt-BR" dirty="0"/>
              <a:t>) de Ivar Jacobson;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dirty="0"/>
              <a:t>Método OOSE (</a:t>
            </a:r>
            <a:r>
              <a:rPr lang="pt-BR" altLang="pt-BR" dirty="0" err="1"/>
              <a:t>Object</a:t>
            </a:r>
            <a:r>
              <a:rPr lang="pt-BR" altLang="pt-BR" dirty="0"/>
              <a:t> </a:t>
            </a:r>
            <a:r>
              <a:rPr lang="pt-BR" altLang="pt-BR" dirty="0" err="1"/>
              <a:t>Oriented</a:t>
            </a:r>
            <a:r>
              <a:rPr lang="pt-BR" altLang="pt-BR" dirty="0"/>
              <a:t> Software </a:t>
            </a:r>
            <a:r>
              <a:rPr lang="pt-BR" altLang="pt-BR" dirty="0" err="1"/>
              <a:t>Engineering</a:t>
            </a:r>
            <a:r>
              <a:rPr lang="pt-BR" altLang="pt-BR" dirty="0"/>
              <a:t>) de James </a:t>
            </a:r>
            <a:r>
              <a:rPr lang="pt-BR" altLang="pt-BR" dirty="0" err="1"/>
              <a:t>Rumbaugh</a:t>
            </a:r>
            <a:r>
              <a:rPr lang="pt-BR" altLang="pt-BR" dirty="0"/>
              <a:t>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469940877"/>
      </p:ext>
    </p:extLst>
  </p:cSld>
  <p:clrMapOvr>
    <a:masterClrMapping/>
  </p:clrMapOvr>
  <p:transition spd="slow">
    <p:randomBa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59D7F55D-BACF-4287-8270-E5D5A7065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47625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ea typeface="+mj-ea"/>
                <a:cs typeface="+mj-cs"/>
              </a:rPr>
              <a:t>UML</a:t>
            </a:r>
          </a:p>
        </p:txBody>
      </p:sp>
      <p:pic>
        <p:nvPicPr>
          <p:cNvPr id="39938" name="Picture 3">
            <a:extLst>
              <a:ext uri="{FF2B5EF4-FFF2-40B4-BE49-F238E27FC236}">
                <a16:creationId xmlns:a16="http://schemas.microsoft.com/office/drawing/2014/main" id="{47B63703-DE1C-4562-A207-2C169FFE9C6F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08400" y="1052513"/>
            <a:ext cx="5435600" cy="3719512"/>
          </a:xfrm>
          <a:noFill/>
        </p:spPr>
      </p:pic>
      <p:pic>
        <p:nvPicPr>
          <p:cNvPr id="39939" name="Picture 5">
            <a:extLst>
              <a:ext uri="{FF2B5EF4-FFF2-40B4-BE49-F238E27FC236}">
                <a16:creationId xmlns:a16="http://schemas.microsoft.com/office/drawing/2014/main" id="{099EE53E-DA4E-4CA9-9CB9-FF2B7ED7954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1052513"/>
            <a:ext cx="3217863" cy="3671887"/>
          </a:xfrm>
          <a:noFill/>
        </p:spPr>
      </p:pic>
      <p:sp>
        <p:nvSpPr>
          <p:cNvPr id="39940" name="Text Box 4">
            <a:extLst>
              <a:ext uri="{FF2B5EF4-FFF2-40B4-BE49-F238E27FC236}">
                <a16:creationId xmlns:a16="http://schemas.microsoft.com/office/drawing/2014/main" id="{88FB1704-3B15-4DF5-BBDE-7A6099D7C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413" y="4941888"/>
            <a:ext cx="3416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ja-JP" altLang="pt-BR" b="1">
                <a:solidFill>
                  <a:srgbClr val="0033CC"/>
                </a:solidFill>
              </a:rPr>
              <a:t>“</a:t>
            </a:r>
            <a:r>
              <a:rPr lang="pt-BR" altLang="ja-JP" b="1">
                <a:solidFill>
                  <a:srgbClr val="0033CC"/>
                </a:solidFill>
              </a:rPr>
              <a:t>Fundadores</a:t>
            </a:r>
            <a:r>
              <a:rPr lang="ja-JP" altLang="pt-BR" b="1">
                <a:solidFill>
                  <a:srgbClr val="0033CC"/>
                </a:solidFill>
              </a:rPr>
              <a:t>”</a:t>
            </a:r>
            <a:r>
              <a:rPr lang="pt-BR" altLang="ja-JP" b="1">
                <a:solidFill>
                  <a:srgbClr val="0033CC"/>
                </a:solidFill>
              </a:rPr>
              <a:t> da UML</a:t>
            </a:r>
            <a:endParaRPr lang="pt-BR" altLang="pt-BR" b="1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083404"/>
      </p:ext>
    </p:extLst>
  </p:cSld>
  <p:clrMapOvr>
    <a:masterClrMapping/>
  </p:clrMapOvr>
  <p:transition spd="slow">
    <p:randomBa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16621F77-BD83-4344-906D-C2632BED3E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>
                <a:ea typeface="+mj-ea"/>
                <a:cs typeface="+mj-cs"/>
              </a:rPr>
              <a:t>De onde surgiu?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1FBBB290-E36B-490E-92FE-21433E9C4E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A primeira versão foi lançada em 1996</a:t>
            </a:r>
          </a:p>
          <a:p>
            <a:pPr eaLnBrk="1" hangingPunct="1"/>
            <a:r>
              <a:rPr lang="pt-BR" altLang="pt-BR"/>
              <a:t>Em 1997 a UML foi adotada pela a OMG (Object Management Group – Grupo de gerenciamento de Objetos) como linguagem padrão de modelagem.</a:t>
            </a:r>
          </a:p>
          <a:p>
            <a:pPr eaLnBrk="1" hangingPunct="1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94051610"/>
      </p:ext>
    </p:extLst>
  </p:cSld>
  <p:clrMapOvr>
    <a:masterClrMapping/>
  </p:clrMapOvr>
  <p:transition spd="slow">
    <p:randomBa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xo">
  <a:themeElements>
    <a:clrScheme name="Flux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x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x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171</TotalTime>
  <Words>507</Words>
  <Application>Microsoft Office PowerPoint</Application>
  <PresentationFormat>Apresentação na tela (4:3)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MS PGothic</vt:lpstr>
      <vt:lpstr>Arial</vt:lpstr>
      <vt:lpstr>Calibri</vt:lpstr>
      <vt:lpstr>Constantia</vt:lpstr>
      <vt:lpstr>Wingdings</vt:lpstr>
      <vt:lpstr>Wingdings 2</vt:lpstr>
      <vt:lpstr>Fluxo</vt:lpstr>
      <vt:lpstr>APS Análise e projetos de Sistemas</vt:lpstr>
      <vt:lpstr>UML Unified Modeling Language Linguagem de Modelagem Unificada</vt:lpstr>
      <vt:lpstr>Conteúdo</vt:lpstr>
      <vt:lpstr>Livros</vt:lpstr>
      <vt:lpstr>Apresentação do PowerPoint</vt:lpstr>
      <vt:lpstr>A linguagem UML</vt:lpstr>
      <vt:lpstr>De onde surgiu?</vt:lpstr>
      <vt:lpstr>UML</vt:lpstr>
      <vt:lpstr>De onde surgiu?</vt:lpstr>
      <vt:lpstr>O que é modelagem?</vt:lpstr>
      <vt:lpstr>Por que usar UML?</vt:lpstr>
      <vt:lpstr>Por que usar UML?</vt:lpstr>
      <vt:lpstr>Por que usar UML?</vt:lpstr>
      <vt:lpstr>E onde fica a modelagem?</vt:lpstr>
      <vt:lpstr>Fases do modelo</vt:lpstr>
      <vt:lpstr>Fases do modelo</vt:lpstr>
      <vt:lpstr>Fases do modelo</vt:lpstr>
      <vt:lpstr>Fases do modelo</vt:lpstr>
      <vt:lpstr>Fases do modelo</vt:lpstr>
      <vt:lpstr>Recomeçando o ciclo</vt:lpstr>
      <vt:lpstr>Modelos</vt:lpstr>
      <vt:lpstr>Diagramas UML</vt:lpstr>
      <vt:lpstr>Ferramentas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TLBD I Técnicas e Linguagem de Banco de Dados I</dc:title>
  <dc:creator>Professor</dc:creator>
  <cp:lastModifiedBy>Jose Eduardo Pimenta</cp:lastModifiedBy>
  <cp:revision>16</cp:revision>
  <dcterms:created xsi:type="dcterms:W3CDTF">2012-02-06T19:26:03Z</dcterms:created>
  <dcterms:modified xsi:type="dcterms:W3CDTF">2018-09-11T17:11:14Z</dcterms:modified>
</cp:coreProperties>
</file>