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3" r:id="rId12"/>
    <p:sldId id="304" r:id="rId13"/>
    <p:sldId id="305" r:id="rId14"/>
    <p:sldId id="299" r:id="rId15"/>
    <p:sldId id="300" r:id="rId16"/>
    <p:sldId id="301" r:id="rId17"/>
    <p:sldId id="302" r:id="rId18"/>
    <p:sldId id="306" r:id="rId19"/>
    <p:sldId id="307" r:id="rId20"/>
    <p:sldId id="308" r:id="rId21"/>
    <p:sldId id="309" r:id="rId22"/>
    <p:sldId id="31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DF9D-3829-4A7C-82FA-5776E6DF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344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2218-6AB3-4DD6-9825-5583457EB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743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218-6AB3-4DD6-9825-5583457EB068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60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83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8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7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2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E57A-8197-40B4-9FA3-0DAE55E4068C}" type="datetimeFigureOut">
              <a:rPr lang="pt-BR" smtClean="0"/>
              <a:t>17/08/2015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00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pt-BR" b="1" dirty="0" smtClean="0"/>
              <a:t>Diagrama </a:t>
            </a:r>
            <a:br>
              <a:rPr lang="pt-BR" b="1" dirty="0" smtClean="0"/>
            </a:br>
            <a:r>
              <a:rPr lang="pt-BR" b="1" dirty="0" smtClean="0"/>
              <a:t>Caso de Uso</a:t>
            </a:r>
            <a:endParaRPr lang="pt-BR" dirty="0"/>
          </a:p>
        </p:txBody>
      </p:sp>
      <p:pic>
        <p:nvPicPr>
          <p:cNvPr id="4" name="Picture 2" descr="http://www.dsc.ufcg.edu.br/~sampaio/cursos/2007.1/Graduacao/SI-II/Uml/diagramas/usecases/Diagram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549502"/>
            <a:ext cx="5472608" cy="505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/>
              <a:t>a) </a:t>
            </a:r>
            <a:r>
              <a:rPr lang="pt-BR" sz="2400" dirty="0"/>
              <a:t>Qual o principal usuário do sistema?</a:t>
            </a:r>
          </a:p>
          <a:p>
            <a:pPr marL="0" indent="0" algn="just">
              <a:buNone/>
            </a:pPr>
            <a:r>
              <a:rPr lang="pt-BR" sz="2400" b="1" dirty="0"/>
              <a:t>b) </a:t>
            </a:r>
            <a:r>
              <a:rPr lang="pt-BR" sz="2400" dirty="0"/>
              <a:t>Quem fornece as informações para o sistema?</a:t>
            </a:r>
          </a:p>
          <a:p>
            <a:pPr marL="0" indent="0" algn="just">
              <a:buNone/>
            </a:pPr>
            <a:r>
              <a:rPr lang="pt-BR" sz="2400" b="1" dirty="0"/>
              <a:t>c) </a:t>
            </a:r>
            <a:r>
              <a:rPr lang="pt-BR" sz="2400" dirty="0"/>
              <a:t>Quem obtém as informações do sistema?</a:t>
            </a:r>
          </a:p>
          <a:p>
            <a:pPr marL="0" indent="0" algn="just">
              <a:buNone/>
            </a:pPr>
            <a:r>
              <a:rPr lang="pt-BR" sz="2400" b="1" dirty="0"/>
              <a:t>d) </a:t>
            </a:r>
            <a:r>
              <a:rPr lang="pt-BR" sz="2400" dirty="0"/>
              <a:t>Quem instala o sistema?</a:t>
            </a:r>
          </a:p>
          <a:p>
            <a:pPr marL="0" indent="0" algn="just">
              <a:buNone/>
            </a:pPr>
            <a:r>
              <a:rPr lang="pt-BR" sz="2400" b="1" dirty="0"/>
              <a:t>e) </a:t>
            </a:r>
            <a:r>
              <a:rPr lang="pt-BR" sz="2400" dirty="0"/>
              <a:t>Quem opera o sistema?</a:t>
            </a:r>
          </a:p>
          <a:p>
            <a:pPr marL="0" indent="0" algn="just">
              <a:buNone/>
            </a:pPr>
            <a:r>
              <a:rPr lang="pt-BR" sz="2400" b="1" dirty="0"/>
              <a:t>f) </a:t>
            </a:r>
            <a:r>
              <a:rPr lang="pt-BR" sz="2400" dirty="0"/>
              <a:t>Quem desativa o sistema?</a:t>
            </a:r>
          </a:p>
          <a:p>
            <a:pPr marL="0" indent="0" algn="just">
              <a:buNone/>
            </a:pPr>
            <a:r>
              <a:rPr lang="pt-BR" sz="2400" b="1" dirty="0"/>
              <a:t>g) </a:t>
            </a:r>
            <a:r>
              <a:rPr lang="pt-BR" sz="2400" dirty="0"/>
              <a:t>Que outros sistemas interagem com o sistema?</a:t>
            </a:r>
          </a:p>
          <a:p>
            <a:pPr marL="0" indent="0" algn="just">
              <a:buNone/>
            </a:pPr>
            <a:r>
              <a:rPr lang="pt-BR" sz="2400" b="1" dirty="0"/>
              <a:t>h) </a:t>
            </a:r>
            <a:r>
              <a:rPr lang="pt-BR" sz="2400" dirty="0"/>
              <a:t>Algum processo acontece automaticamente em horas predeterminadas?</a:t>
            </a:r>
          </a:p>
          <a:p>
            <a:pPr marL="0" indent="0" algn="just">
              <a:buNone/>
            </a:pPr>
            <a:r>
              <a:rPr lang="pt-BR" sz="2400" b="1" dirty="0"/>
              <a:t>i) </a:t>
            </a:r>
            <a:r>
              <a:rPr lang="pt-BR" sz="2400" dirty="0"/>
              <a:t>Quem fornecerá, utilizará ou removerá informações do sistema?</a:t>
            </a:r>
          </a:p>
          <a:p>
            <a:pPr marL="0" indent="0" algn="just">
              <a:buNone/>
            </a:pPr>
            <a:r>
              <a:rPr lang="pt-BR" sz="2400" b="1" dirty="0"/>
              <a:t>j) </a:t>
            </a:r>
            <a:r>
              <a:rPr lang="pt-BR" sz="2400" dirty="0"/>
              <a:t>De onde o sistema obtém informações?</a:t>
            </a:r>
          </a:p>
        </p:txBody>
      </p: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altLang="pt-BR" b="1" u="sng" dirty="0"/>
              <a:t>Caso de Uso</a:t>
            </a:r>
          </a:p>
          <a:p>
            <a:pPr lvl="1" algn="just"/>
            <a:r>
              <a:rPr lang="pt-BR" altLang="pt-BR" dirty="0"/>
              <a:t>Representa uma funcionalidade do sistema </a:t>
            </a:r>
            <a:br>
              <a:rPr lang="pt-BR" altLang="pt-BR" dirty="0"/>
            </a:br>
            <a:r>
              <a:rPr lang="pt-BR" altLang="pt-BR" dirty="0"/>
              <a:t>(um requisito funcional)</a:t>
            </a:r>
          </a:p>
          <a:p>
            <a:pPr lvl="1" algn="just"/>
            <a:endParaRPr lang="pt-BR" altLang="pt-BR" sz="1050" dirty="0"/>
          </a:p>
          <a:p>
            <a:pPr lvl="1" algn="just"/>
            <a:r>
              <a:rPr lang="pt-BR" altLang="pt-BR" dirty="0"/>
              <a:t>É iniciado por um ator ou por outro caso de uso</a:t>
            </a:r>
          </a:p>
          <a:p>
            <a:pPr lvl="1" algn="just">
              <a:buFontTx/>
              <a:buNone/>
            </a:pPr>
            <a:endParaRPr lang="pt-BR" altLang="pt-BR" sz="900" dirty="0">
              <a:solidFill>
                <a:schemeClr val="hlink"/>
              </a:solidFill>
            </a:endParaRP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Dicas:</a:t>
            </a:r>
          </a:p>
          <a:p>
            <a:pPr lvl="2" algn="just">
              <a:buFont typeface="Wingdings" pitchFamily="2" charset="2"/>
              <a:buChar char="ü"/>
            </a:pPr>
            <a:r>
              <a:rPr lang="pt-BR" altLang="pt-BR" dirty="0"/>
              <a:t>Nomeie os casos de uso iniciando por um verbo</a:t>
            </a:r>
          </a:p>
          <a:p>
            <a:pPr algn="just">
              <a:buFont typeface="Wingdings" pitchFamily="2" charset="2"/>
              <a:buNone/>
            </a:pPr>
            <a:endParaRPr lang="pt-BR" altLang="pt-BR" sz="1800" dirty="0"/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Notação:</a:t>
            </a:r>
          </a:p>
          <a:p>
            <a:pPr lvl="2" algn="just"/>
            <a:endParaRPr lang="pt-BR" altLang="pt-BR" sz="1800" dirty="0">
              <a:solidFill>
                <a:schemeClr val="hlin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373216"/>
            <a:ext cx="373626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9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525963"/>
          </a:xfrm>
        </p:spPr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 algn="just">
              <a:buFontTx/>
              <a:buNone/>
            </a:pPr>
            <a:r>
              <a:rPr lang="pt-BR" altLang="pt-BR" dirty="0" smtClean="0"/>
              <a:t>Identificando </a:t>
            </a:r>
            <a:r>
              <a:rPr lang="pt-BR" altLang="pt-BR" dirty="0"/>
              <a:t>os casos de uso</a:t>
            </a:r>
          </a:p>
          <a:p>
            <a:pPr lvl="1" algn="just"/>
            <a:r>
              <a:rPr lang="pt-BR" altLang="pt-BR" dirty="0" smtClean="0"/>
              <a:t>Uma </a:t>
            </a:r>
            <a:r>
              <a:rPr lang="pt-BR" altLang="pt-BR" dirty="0"/>
              <a:t>loja de </a:t>
            </a:r>
            <a:r>
              <a:rPr lang="pt-BR" altLang="pt-BR" dirty="0" smtClean="0"/>
              <a:t>DVD </a:t>
            </a:r>
            <a:r>
              <a:rPr lang="pt-BR" altLang="pt-BR" dirty="0"/>
              <a:t>possui </a:t>
            </a:r>
            <a:r>
              <a:rPr lang="pt-BR" altLang="pt-BR" dirty="0" smtClean="0"/>
              <a:t>DVDs </a:t>
            </a:r>
            <a:r>
              <a:rPr lang="pt-BR" altLang="pt-BR" dirty="0"/>
              <a:t>para venda. Um cliente pode comprar uma quantidade ilimitada de </a:t>
            </a:r>
            <a:r>
              <a:rPr lang="pt-BR" altLang="pt-BR" dirty="0" smtClean="0"/>
              <a:t>DVDs </a:t>
            </a:r>
            <a:r>
              <a:rPr lang="pt-BR" altLang="pt-BR" dirty="0"/>
              <a:t>para isto ele deve se dirigir à loja. A loja possui um atendente cuja função é atender os clientes durante a </a:t>
            </a:r>
            <a:r>
              <a:rPr lang="pt-BR" altLang="pt-BR" dirty="0">
                <a:solidFill>
                  <a:srgbClr val="FF0000"/>
                </a:solidFill>
              </a:rPr>
              <a:t>venda dos </a:t>
            </a:r>
            <a:r>
              <a:rPr lang="pt-BR" altLang="pt-BR" dirty="0" smtClean="0">
                <a:solidFill>
                  <a:srgbClr val="FF0000"/>
                </a:solidFill>
              </a:rPr>
              <a:t>DVDs</a:t>
            </a:r>
            <a:r>
              <a:rPr lang="pt-BR" altLang="pt-BR" dirty="0" smtClean="0"/>
              <a:t>. </a:t>
            </a:r>
            <a:r>
              <a:rPr lang="pt-BR" altLang="pt-BR" dirty="0"/>
              <a:t>A loja também possui um gerente cuja função é </a:t>
            </a:r>
            <a:r>
              <a:rPr lang="pt-BR" altLang="pt-BR" dirty="0">
                <a:solidFill>
                  <a:srgbClr val="FF0000"/>
                </a:solidFill>
              </a:rPr>
              <a:t>administrar o estoque </a:t>
            </a:r>
            <a:r>
              <a:rPr lang="pt-BR" altLang="pt-BR" dirty="0"/>
              <a:t>para que não faltem </a:t>
            </a:r>
            <a:r>
              <a:rPr lang="pt-BR" altLang="pt-BR" dirty="0" smtClean="0"/>
              <a:t>DVDs. </a:t>
            </a:r>
            <a:r>
              <a:rPr lang="pt-BR" altLang="pt-BR" dirty="0"/>
              <a:t>Além disso é ele quem dá folga ao atendente, ou seja, ele também atende os clientes durante a </a:t>
            </a:r>
            <a:r>
              <a:rPr lang="pt-BR" altLang="pt-BR" dirty="0">
                <a:solidFill>
                  <a:srgbClr val="FF0000"/>
                </a:solidFill>
              </a:rPr>
              <a:t>venda dos </a:t>
            </a:r>
            <a:r>
              <a:rPr lang="pt-BR" altLang="pt-BR" dirty="0" smtClean="0">
                <a:solidFill>
                  <a:srgbClr val="FF0000"/>
                </a:solidFill>
              </a:rPr>
              <a:t>DVDs</a:t>
            </a:r>
            <a:r>
              <a:rPr lang="pt-BR" altLang="pt-BR" dirty="0" smtClean="0"/>
              <a:t>.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4329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/>
              <a:t>Identificando os casos de uso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01988" y="5840437"/>
            <a:ext cx="2232025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" name="Oval 11"/>
          <p:cNvSpPr>
            <a:spLocks noChangeArrowheads="1"/>
          </p:cNvSpPr>
          <p:nvPr/>
        </p:nvSpPr>
        <p:spPr bwMode="auto">
          <a:xfrm>
            <a:off x="2987675" y="5026050"/>
            <a:ext cx="2736850" cy="503237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348038" y="5121300"/>
            <a:ext cx="17967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700" u="none" dirty="0">
                <a:solidFill>
                  <a:srgbClr val="000000"/>
                </a:solidFill>
              </a:rPr>
              <a:t>Administrar </a:t>
            </a:r>
            <a:r>
              <a:rPr lang="en-US" altLang="pt-BR" sz="1700" u="none" dirty="0" smtClean="0">
                <a:solidFill>
                  <a:srgbClr val="000000"/>
                </a:solidFill>
              </a:rPr>
              <a:t>Estoque</a:t>
            </a:r>
            <a:endParaRPr lang="en-US" altLang="pt-BR" dirty="0"/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2987675" y="3392512"/>
            <a:ext cx="2736850" cy="503238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779838" y="3494112"/>
            <a:ext cx="10734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700" u="none" dirty="0">
                <a:solidFill>
                  <a:srgbClr val="000000"/>
                </a:solidFill>
              </a:rPr>
              <a:t>Vender </a:t>
            </a:r>
            <a:r>
              <a:rPr lang="en-US" altLang="pt-BR" sz="1700" u="none" dirty="0" smtClean="0">
                <a:solidFill>
                  <a:srgbClr val="000000"/>
                </a:solidFill>
              </a:rPr>
              <a:t>DVD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14329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altLang="pt-BR" dirty="0"/>
              <a:t>Relacionamento de associação</a:t>
            </a:r>
          </a:p>
          <a:p>
            <a:pPr lvl="1"/>
            <a:r>
              <a:rPr lang="pt-BR" altLang="pt-BR" sz="2400" dirty="0"/>
              <a:t>Indica que há uma interação (comunicação) entre </a:t>
            </a:r>
            <a:br>
              <a:rPr lang="pt-BR" altLang="pt-BR" sz="2400" dirty="0"/>
            </a:br>
            <a:r>
              <a:rPr lang="pt-BR" altLang="pt-BR" sz="2400" dirty="0"/>
              <a:t>um caso de uso e um ator</a:t>
            </a:r>
          </a:p>
          <a:p>
            <a:pPr lvl="1"/>
            <a:r>
              <a:rPr lang="pt-BR" altLang="pt-BR" sz="2400" dirty="0"/>
              <a:t>Um ator pode se comunicar com vários casos de uso</a:t>
            </a:r>
          </a:p>
          <a:p>
            <a:pPr lvl="1">
              <a:buClr>
                <a:srgbClr val="FF0000"/>
              </a:buClr>
              <a:buFont typeface="Wingdings" pitchFamily="2" charset="2"/>
              <a:buNone/>
            </a:pPr>
            <a:r>
              <a:rPr lang="pt-BR" altLang="pt-BR" dirty="0" smtClean="0">
                <a:solidFill>
                  <a:schemeClr val="hlink"/>
                </a:solidFill>
              </a:rPr>
              <a:t>Dicas</a:t>
            </a:r>
            <a:r>
              <a:rPr lang="pt-BR" altLang="pt-BR" dirty="0">
                <a:solidFill>
                  <a:schemeClr val="hlink"/>
                </a:solidFill>
              </a:rPr>
              <a:t>: </a:t>
            </a:r>
          </a:p>
          <a:p>
            <a:pPr lvl="2">
              <a:buClr>
                <a:srgbClr val="FF0000"/>
              </a:buClr>
              <a:buFont typeface="Wingdings" pitchFamily="2" charset="2"/>
              <a:buChar char="û"/>
            </a:pPr>
            <a:r>
              <a:rPr lang="pt-BR" altLang="pt-BR" dirty="0"/>
              <a:t>NÃO use setas nas associações</a:t>
            </a:r>
          </a:p>
          <a:p>
            <a:pPr lvl="2">
              <a:buClr>
                <a:srgbClr val="FF0000"/>
              </a:buClr>
              <a:buFont typeface="Wingdings" pitchFamily="2" charset="2"/>
              <a:buChar char="û"/>
            </a:pPr>
            <a:r>
              <a:rPr lang="pt-BR" altLang="pt-BR" dirty="0"/>
              <a:t>Associações NÃO representam fluxo de informação</a:t>
            </a:r>
          </a:p>
          <a:p>
            <a:pPr lvl="1">
              <a:buFontTx/>
              <a:buNone/>
            </a:pPr>
            <a:r>
              <a:rPr lang="pt-BR" altLang="pt-BR" dirty="0" smtClean="0">
                <a:solidFill>
                  <a:schemeClr val="hlink"/>
                </a:solidFill>
              </a:rPr>
              <a:t>Notação</a:t>
            </a:r>
            <a:r>
              <a:rPr lang="pt-BR" altLang="pt-BR" dirty="0">
                <a:solidFill>
                  <a:schemeClr val="hlink"/>
                </a:solidFill>
              </a:rPr>
              <a:t>: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4869160"/>
            <a:ext cx="4820959" cy="133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/>
              <a:t>Identificando os relacionamentos de associação</a:t>
            </a:r>
          </a:p>
          <a:p>
            <a:pPr lvl="1">
              <a:buFontTx/>
              <a:buNone/>
            </a:pPr>
            <a:endParaRPr lang="pt-BR" altLang="pt-BR" sz="1500" dirty="0"/>
          </a:p>
          <a:p>
            <a:pPr lvl="1" algn="just"/>
            <a:r>
              <a:rPr lang="pt-BR" altLang="pt-BR" sz="2400" dirty="0"/>
              <a:t>Uma loja de </a:t>
            </a:r>
            <a:r>
              <a:rPr lang="pt-BR" altLang="pt-BR" sz="2400" dirty="0" smtClean="0"/>
              <a:t>DVD </a:t>
            </a:r>
            <a:r>
              <a:rPr lang="pt-BR" altLang="pt-BR" sz="2400" dirty="0"/>
              <a:t>possui </a:t>
            </a:r>
            <a:r>
              <a:rPr lang="pt-BR" altLang="pt-BR" sz="2400" dirty="0" smtClean="0"/>
              <a:t>DVDs </a:t>
            </a:r>
            <a:r>
              <a:rPr lang="pt-BR" altLang="pt-BR" sz="2400" dirty="0"/>
              <a:t>para venda. Um cliente pode comprar uma quantidade ilimitada de </a:t>
            </a:r>
            <a:r>
              <a:rPr lang="pt-BR" altLang="pt-BR" sz="2400" dirty="0" smtClean="0"/>
              <a:t>DVDs </a:t>
            </a:r>
            <a:r>
              <a:rPr lang="pt-BR" altLang="pt-BR" sz="2400" dirty="0"/>
              <a:t>para isto ele deve se dirigir à loja. A loja possui um </a:t>
            </a:r>
            <a:r>
              <a:rPr lang="pt-BR" altLang="pt-BR" sz="2400" dirty="0">
                <a:solidFill>
                  <a:srgbClr val="FF3300"/>
                </a:solidFill>
              </a:rPr>
              <a:t>atendente </a:t>
            </a:r>
            <a:r>
              <a:rPr lang="pt-BR" altLang="pt-BR" sz="2400" dirty="0"/>
              <a:t>cuja função é atender os clientes durante a </a:t>
            </a:r>
            <a:r>
              <a:rPr lang="pt-BR" altLang="pt-BR" sz="2400" dirty="0">
                <a:solidFill>
                  <a:srgbClr val="81A644"/>
                </a:solidFill>
              </a:rPr>
              <a:t>venda dos </a:t>
            </a:r>
            <a:r>
              <a:rPr lang="pt-BR" altLang="pt-BR" sz="2400" dirty="0" smtClean="0">
                <a:solidFill>
                  <a:srgbClr val="81A644"/>
                </a:solidFill>
              </a:rPr>
              <a:t>DVDs</a:t>
            </a:r>
            <a:r>
              <a:rPr lang="pt-BR" altLang="pt-BR" sz="2400" dirty="0" smtClean="0"/>
              <a:t>. </a:t>
            </a:r>
            <a:r>
              <a:rPr lang="pt-BR" altLang="pt-BR" sz="2400" dirty="0"/>
              <a:t>A loja também possui um </a:t>
            </a:r>
            <a:r>
              <a:rPr lang="pt-BR" altLang="pt-BR" sz="2400" dirty="0">
                <a:solidFill>
                  <a:srgbClr val="FF0000"/>
                </a:solidFill>
              </a:rPr>
              <a:t>gerente</a:t>
            </a:r>
            <a:r>
              <a:rPr lang="pt-BR" altLang="pt-BR" sz="2400" dirty="0"/>
              <a:t> cuja função é </a:t>
            </a:r>
            <a:r>
              <a:rPr lang="pt-BR" altLang="pt-BR" sz="2400" dirty="0">
                <a:solidFill>
                  <a:srgbClr val="81A644"/>
                </a:solidFill>
              </a:rPr>
              <a:t>administrar o estoque</a:t>
            </a:r>
            <a:r>
              <a:rPr lang="pt-BR" altLang="pt-BR" sz="2400" dirty="0"/>
              <a:t> para que não faltem </a:t>
            </a:r>
            <a:r>
              <a:rPr lang="pt-BR" altLang="pt-BR" sz="2400" dirty="0" smtClean="0"/>
              <a:t>DVDs. </a:t>
            </a:r>
            <a:r>
              <a:rPr lang="pt-BR" altLang="pt-BR" sz="2400" dirty="0"/>
              <a:t>Além disso é ele quem dá folga ao atendente, ou seja, ele também atende os clientes durante a </a:t>
            </a:r>
            <a:r>
              <a:rPr lang="pt-BR" altLang="pt-BR" sz="2400" dirty="0">
                <a:solidFill>
                  <a:srgbClr val="81A644"/>
                </a:solidFill>
              </a:rPr>
              <a:t>venda dos </a:t>
            </a:r>
            <a:r>
              <a:rPr lang="pt-BR" altLang="pt-BR" sz="2400" dirty="0" smtClean="0">
                <a:solidFill>
                  <a:srgbClr val="81A644"/>
                </a:solidFill>
              </a:rPr>
              <a:t>DVDs</a:t>
            </a:r>
            <a:r>
              <a:rPr lang="pt-BR" altLang="pt-BR" sz="2400" dirty="0" smtClean="0"/>
              <a:t>.</a:t>
            </a:r>
            <a:endParaRPr lang="en-US" altLang="pt-BR" sz="2400" dirty="0"/>
          </a:p>
        </p:txBody>
      </p: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/>
              <a:t>Identificando os relacionamentos de associação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701925" y="3267100"/>
            <a:ext cx="4462463" cy="2970212"/>
            <a:chOff x="1702" y="1831"/>
            <a:chExt cx="2811" cy="1871"/>
          </a:xfrm>
        </p:grpSpPr>
        <p:sp>
          <p:nvSpPr>
            <p:cNvPr id="5" name="Oval 9"/>
            <p:cNvSpPr>
              <a:spLocks noChangeArrowheads="1"/>
            </p:cNvSpPr>
            <p:nvPr/>
          </p:nvSpPr>
          <p:spPr bwMode="auto">
            <a:xfrm>
              <a:off x="1943" y="1831"/>
              <a:ext cx="169" cy="160"/>
            </a:xfrm>
            <a:prstGeom prst="ellips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023" y="1973"/>
              <a:ext cx="1" cy="143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898" y="2018"/>
              <a:ext cx="241" cy="1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1854" y="2116"/>
              <a:ext cx="330" cy="160"/>
            </a:xfrm>
            <a:custGeom>
              <a:avLst/>
              <a:gdLst>
                <a:gd name="T0" fmla="*/ 0 w 37"/>
                <a:gd name="T1" fmla="*/ 18 h 18"/>
                <a:gd name="T2" fmla="*/ 19 w 37"/>
                <a:gd name="T3" fmla="*/ 0 h 18"/>
                <a:gd name="T4" fmla="*/ 37 w 37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18">
                  <a:moveTo>
                    <a:pt x="0" y="18"/>
                  </a:moveTo>
                  <a:lnTo>
                    <a:pt x="19" y="0"/>
                  </a:lnTo>
                  <a:lnTo>
                    <a:pt x="37" y="18"/>
                  </a:lnTo>
                </a:path>
              </a:pathLst>
            </a:custGeom>
            <a:noFill/>
            <a:ln w="0">
              <a:solidFill>
                <a:srgbClr val="4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702" y="2428"/>
              <a:ext cx="57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400" u="none">
                  <a:solidFill>
                    <a:srgbClr val="000000"/>
                  </a:solidFill>
                  <a:latin typeface="Verdana" pitchFamily="34" charset="0"/>
                </a:rPr>
                <a:t>Atendente</a:t>
              </a:r>
              <a:endParaRPr lang="en-US" altLang="pt-BR" sz="1400">
                <a:latin typeface="Verdana" pitchFamily="34" charset="0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2853" y="2053"/>
              <a:ext cx="678" cy="1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 flipH="1">
              <a:off x="2184" y="2053"/>
              <a:ext cx="669" cy="1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1943" y="2962"/>
              <a:ext cx="169" cy="160"/>
            </a:xfrm>
            <a:prstGeom prst="ellips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2023" y="3113"/>
              <a:ext cx="1" cy="134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898" y="3149"/>
              <a:ext cx="241" cy="1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22"/>
            <p:cNvSpPr>
              <a:spLocks/>
            </p:cNvSpPr>
            <p:nvPr/>
          </p:nvSpPr>
          <p:spPr bwMode="auto">
            <a:xfrm>
              <a:off x="1854" y="3247"/>
              <a:ext cx="330" cy="169"/>
            </a:xfrm>
            <a:custGeom>
              <a:avLst/>
              <a:gdLst>
                <a:gd name="T0" fmla="*/ 0 w 37"/>
                <a:gd name="T1" fmla="*/ 19 h 19"/>
                <a:gd name="T2" fmla="*/ 19 w 37"/>
                <a:gd name="T3" fmla="*/ 0 h 19"/>
                <a:gd name="T4" fmla="*/ 37 w 3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19">
                  <a:moveTo>
                    <a:pt x="0" y="19"/>
                  </a:moveTo>
                  <a:lnTo>
                    <a:pt x="19" y="0"/>
                  </a:lnTo>
                  <a:lnTo>
                    <a:pt x="37" y="19"/>
                  </a:lnTo>
                </a:path>
              </a:pathLst>
            </a:custGeom>
            <a:noFill/>
            <a:ln w="0">
              <a:solidFill>
                <a:srgbClr val="4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Rectangle 23"/>
            <p:cNvSpPr>
              <a:spLocks noChangeArrowheads="1"/>
            </p:cNvSpPr>
            <p:nvPr/>
          </p:nvSpPr>
          <p:spPr bwMode="auto">
            <a:xfrm>
              <a:off x="1773" y="3568"/>
              <a:ext cx="4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400" u="none">
                  <a:solidFill>
                    <a:srgbClr val="000000"/>
                  </a:solidFill>
                  <a:latin typeface="Verdana" pitchFamily="34" charset="0"/>
                </a:rPr>
                <a:t>Gerente</a:t>
              </a:r>
              <a:endParaRPr lang="en-US" altLang="pt-BR" sz="1400">
                <a:latin typeface="Verdana" pitchFamily="34" charset="0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 flipV="1">
              <a:off x="2808" y="2294"/>
              <a:ext cx="634" cy="392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>
              <a:off x="2184" y="2686"/>
              <a:ext cx="624" cy="392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2871" y="3185"/>
              <a:ext cx="695" cy="1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2184" y="3185"/>
              <a:ext cx="687" cy="1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3107" y="1893"/>
              <a:ext cx="1057" cy="330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4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3016" y="3033"/>
              <a:ext cx="1497" cy="321"/>
            </a:xfrm>
            <a:prstGeom prst="ellipse">
              <a:avLst/>
            </a:prstGeom>
            <a:solidFill>
              <a:srgbClr val="FFFFCC"/>
            </a:solidFill>
            <a:ln w="0">
              <a:solidFill>
                <a:srgbClr val="4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3308" y="1979"/>
              <a:ext cx="6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400" u="none" dirty="0">
                  <a:solidFill>
                    <a:srgbClr val="000000"/>
                  </a:solidFill>
                  <a:latin typeface="Verdana" pitchFamily="34" charset="0"/>
                </a:rPr>
                <a:t>Vender </a:t>
              </a:r>
              <a:r>
                <a:rPr lang="en-US" altLang="pt-BR" sz="1400" u="none" dirty="0" smtClean="0">
                  <a:solidFill>
                    <a:srgbClr val="000000"/>
                  </a:solidFill>
                  <a:latin typeface="Verdana" pitchFamily="34" charset="0"/>
                </a:rPr>
                <a:t>DVD</a:t>
              </a:r>
              <a:endParaRPr lang="en-US" altLang="pt-BR" sz="1400" dirty="0">
                <a:latin typeface="Verdana" pitchFamily="34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3194" y="3113"/>
              <a:ext cx="11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pt-BR" sz="1400" u="none">
                  <a:solidFill>
                    <a:srgbClr val="000000"/>
                  </a:solidFill>
                  <a:latin typeface="Verdana" pitchFamily="34" charset="0"/>
                </a:rPr>
                <a:t>Administrar estoque</a:t>
              </a:r>
              <a:endParaRPr lang="en-US" altLang="pt-BR" sz="1400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altLang="pt-BR" b="1" dirty="0"/>
              <a:t>Relacionamento de generalização</a:t>
            </a:r>
          </a:p>
          <a:p>
            <a:pPr lvl="1" algn="just">
              <a:buFontTx/>
              <a:buNone/>
            </a:pPr>
            <a:r>
              <a:rPr lang="pt-BR" altLang="pt-BR" sz="2400" b="1" dirty="0">
                <a:solidFill>
                  <a:schemeClr val="hlink"/>
                </a:solidFill>
              </a:rPr>
              <a:t>Generalização de atores</a:t>
            </a:r>
          </a:p>
          <a:p>
            <a:pPr lvl="1" algn="just"/>
            <a:r>
              <a:rPr lang="pt-BR" altLang="pt-BR" sz="2400" dirty="0"/>
              <a:t>Quando dois ou mais atores podem se comunicar </a:t>
            </a:r>
            <a:br>
              <a:rPr lang="pt-BR" altLang="pt-BR" sz="2400" dirty="0"/>
            </a:br>
            <a:r>
              <a:rPr lang="pt-BR" altLang="pt-BR" sz="2400" dirty="0"/>
              <a:t>com o mesmo conjunto de casos de uso</a:t>
            </a:r>
          </a:p>
          <a:p>
            <a:pPr lvl="1" algn="just"/>
            <a:r>
              <a:rPr lang="pt-BR" altLang="pt-BR" sz="2400" dirty="0"/>
              <a:t>Um filho (herdeiro) pode se comunicar com todos </a:t>
            </a:r>
            <a:br>
              <a:rPr lang="pt-BR" altLang="pt-BR" sz="2400" dirty="0"/>
            </a:br>
            <a:r>
              <a:rPr lang="pt-BR" altLang="pt-BR" sz="2400" dirty="0"/>
              <a:t>os casos de uso que seu pai se comunica.</a:t>
            </a:r>
          </a:p>
          <a:p>
            <a:pPr lvl="1" algn="just"/>
            <a:endParaRPr lang="pt-BR" altLang="pt-BR" sz="1000" dirty="0"/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Dica:</a:t>
            </a:r>
            <a:r>
              <a:rPr lang="pt-BR" altLang="pt-BR" b="1" dirty="0">
                <a:solidFill>
                  <a:schemeClr val="hlink"/>
                </a:solidFill>
              </a:rPr>
              <a:t> </a:t>
            </a:r>
            <a:r>
              <a:rPr lang="pt-BR" altLang="pt-BR" dirty="0"/>
              <a:t>coloque os herdeiros embaixo</a:t>
            </a:r>
          </a:p>
          <a:p>
            <a:pPr lvl="1" algn="just">
              <a:buFontTx/>
              <a:buNone/>
            </a:pPr>
            <a:r>
              <a:rPr lang="pt-BR" altLang="pt-BR" dirty="0" smtClean="0">
                <a:solidFill>
                  <a:schemeClr val="hlink"/>
                </a:solidFill>
              </a:rPr>
              <a:t>Notação</a:t>
            </a:r>
            <a:r>
              <a:rPr lang="pt-BR" altLang="pt-BR" dirty="0">
                <a:solidFill>
                  <a:schemeClr val="hlink"/>
                </a:solidFill>
              </a:rPr>
              <a:t>:</a:t>
            </a:r>
            <a:r>
              <a:rPr lang="pt-BR" altLang="pt-BR" b="1" dirty="0">
                <a:solidFill>
                  <a:schemeClr val="hlink"/>
                </a:solidFill>
              </a:rPr>
              <a:t> </a:t>
            </a:r>
          </a:p>
          <a:p>
            <a:pPr lvl="2" algn="just"/>
            <a:endParaRPr lang="en-US" altLang="pt-BR" dirty="0"/>
          </a:p>
        </p:txBody>
      </p:sp>
      <p:pic>
        <p:nvPicPr>
          <p:cNvPr id="4" name="Picture 9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866" y="4821238"/>
            <a:ext cx="650174" cy="203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/>
              <a:t>Identificando generalização de atores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106738" y="4429150"/>
            <a:ext cx="192087" cy="576262"/>
            <a:chOff x="1973" y="2563"/>
            <a:chExt cx="121" cy="363"/>
          </a:xfrm>
        </p:grpSpPr>
        <p:sp>
          <p:nvSpPr>
            <p:cNvPr id="5" name="Line 29"/>
            <p:cNvSpPr>
              <a:spLocks noChangeShapeType="1"/>
            </p:cNvSpPr>
            <p:nvPr/>
          </p:nvSpPr>
          <p:spPr bwMode="auto">
            <a:xfrm flipV="1">
              <a:off x="2032" y="2563"/>
              <a:ext cx="0" cy="363"/>
            </a:xfrm>
            <a:prstGeom prst="line">
              <a:avLst/>
            </a:prstGeom>
            <a:noFill/>
            <a:ln w="0">
              <a:solidFill>
                <a:srgbClr val="4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auto">
            <a:xfrm>
              <a:off x="1973" y="2568"/>
              <a:ext cx="121" cy="164"/>
            </a:xfrm>
            <a:custGeom>
              <a:avLst/>
              <a:gdLst>
                <a:gd name="T0" fmla="*/ 61 w 121"/>
                <a:gd name="T1" fmla="*/ 0 h 164"/>
                <a:gd name="T2" fmla="*/ 121 w 121"/>
                <a:gd name="T3" fmla="*/ 164 h 164"/>
                <a:gd name="T4" fmla="*/ 0 w 121"/>
                <a:gd name="T5" fmla="*/ 164 h 164"/>
                <a:gd name="T6" fmla="*/ 61 w 121"/>
                <a:gd name="T7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" h="164">
                  <a:moveTo>
                    <a:pt x="61" y="0"/>
                  </a:moveTo>
                  <a:lnTo>
                    <a:pt x="121" y="164"/>
                  </a:lnTo>
                  <a:lnTo>
                    <a:pt x="0" y="16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4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Oval 32"/>
          <p:cNvSpPr>
            <a:spLocks noChangeArrowheads="1"/>
          </p:cNvSpPr>
          <p:nvPr/>
        </p:nvSpPr>
        <p:spPr bwMode="auto">
          <a:xfrm>
            <a:off x="3084513" y="3267100"/>
            <a:ext cx="268287" cy="254000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33"/>
          <p:cNvSpPr>
            <a:spLocks noChangeShapeType="1"/>
          </p:cNvSpPr>
          <p:nvPr/>
        </p:nvSpPr>
        <p:spPr bwMode="auto">
          <a:xfrm>
            <a:off x="3211513" y="3492525"/>
            <a:ext cx="1587" cy="22701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Line 34"/>
          <p:cNvSpPr>
            <a:spLocks noChangeShapeType="1"/>
          </p:cNvSpPr>
          <p:nvPr/>
        </p:nvSpPr>
        <p:spPr bwMode="auto">
          <a:xfrm>
            <a:off x="3013075" y="3563962"/>
            <a:ext cx="382588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Freeform 35"/>
          <p:cNvSpPr>
            <a:spLocks/>
          </p:cNvSpPr>
          <p:nvPr/>
        </p:nvSpPr>
        <p:spPr bwMode="auto">
          <a:xfrm>
            <a:off x="2943225" y="3719537"/>
            <a:ext cx="523875" cy="254000"/>
          </a:xfrm>
          <a:custGeom>
            <a:avLst/>
            <a:gdLst>
              <a:gd name="T0" fmla="*/ 0 w 37"/>
              <a:gd name="T1" fmla="*/ 18 h 18"/>
              <a:gd name="T2" fmla="*/ 19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2701925" y="4214837"/>
            <a:ext cx="917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400" u="none">
                <a:solidFill>
                  <a:srgbClr val="000000"/>
                </a:solidFill>
                <a:latin typeface="Verdana" pitchFamily="34" charset="0"/>
              </a:rPr>
              <a:t>Atendente</a:t>
            </a:r>
            <a:endParaRPr lang="en-US" altLang="pt-BR" sz="1400">
              <a:latin typeface="Verdana" pitchFamily="34" charset="0"/>
            </a:endParaRPr>
          </a:p>
        </p:txBody>
      </p:sp>
      <p:sp>
        <p:nvSpPr>
          <p:cNvPr id="12" name="Line 37"/>
          <p:cNvSpPr>
            <a:spLocks noChangeShapeType="1"/>
          </p:cNvSpPr>
          <p:nvPr/>
        </p:nvSpPr>
        <p:spPr bwMode="auto">
          <a:xfrm>
            <a:off x="4529138" y="3619525"/>
            <a:ext cx="1076325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Line 38"/>
          <p:cNvSpPr>
            <a:spLocks noChangeShapeType="1"/>
          </p:cNvSpPr>
          <p:nvPr/>
        </p:nvSpPr>
        <p:spPr bwMode="auto">
          <a:xfrm flipH="1">
            <a:off x="3467100" y="3619525"/>
            <a:ext cx="1062038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Oval 39"/>
          <p:cNvSpPr>
            <a:spLocks noChangeArrowheads="1"/>
          </p:cNvSpPr>
          <p:nvPr/>
        </p:nvSpPr>
        <p:spPr bwMode="auto">
          <a:xfrm>
            <a:off x="3084513" y="5062562"/>
            <a:ext cx="268287" cy="254000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40"/>
          <p:cNvSpPr>
            <a:spLocks noChangeShapeType="1"/>
          </p:cNvSpPr>
          <p:nvPr/>
        </p:nvSpPr>
        <p:spPr bwMode="auto">
          <a:xfrm>
            <a:off x="3211513" y="5302275"/>
            <a:ext cx="1587" cy="212725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Line 41"/>
          <p:cNvSpPr>
            <a:spLocks noChangeShapeType="1"/>
          </p:cNvSpPr>
          <p:nvPr/>
        </p:nvSpPr>
        <p:spPr bwMode="auto">
          <a:xfrm>
            <a:off x="3013075" y="5359425"/>
            <a:ext cx="382588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Freeform 42"/>
          <p:cNvSpPr>
            <a:spLocks/>
          </p:cNvSpPr>
          <p:nvPr/>
        </p:nvSpPr>
        <p:spPr bwMode="auto">
          <a:xfrm>
            <a:off x="2943225" y="5515000"/>
            <a:ext cx="523875" cy="268287"/>
          </a:xfrm>
          <a:custGeom>
            <a:avLst/>
            <a:gdLst>
              <a:gd name="T0" fmla="*/ 0 w 37"/>
              <a:gd name="T1" fmla="*/ 19 h 19"/>
              <a:gd name="T2" fmla="*/ 19 w 37"/>
              <a:gd name="T3" fmla="*/ 0 h 19"/>
              <a:gd name="T4" fmla="*/ 37 w 37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">
                <a:moveTo>
                  <a:pt x="0" y="19"/>
                </a:moveTo>
                <a:lnTo>
                  <a:pt x="19" y="0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Rectangle 43"/>
          <p:cNvSpPr>
            <a:spLocks noChangeArrowheads="1"/>
          </p:cNvSpPr>
          <p:nvPr/>
        </p:nvSpPr>
        <p:spPr bwMode="auto">
          <a:xfrm>
            <a:off x="2814638" y="6024587"/>
            <a:ext cx="7159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400" u="none">
                <a:solidFill>
                  <a:srgbClr val="000000"/>
                </a:solidFill>
                <a:latin typeface="Verdana" pitchFamily="34" charset="0"/>
              </a:rPr>
              <a:t>Gerente</a:t>
            </a:r>
            <a:endParaRPr lang="en-US" altLang="pt-BR" sz="1400">
              <a:latin typeface="Verdana" pitchFamily="34" charset="0"/>
            </a:endParaRPr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4557713" y="5416575"/>
            <a:ext cx="1103312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 flipH="1">
            <a:off x="3467100" y="5416575"/>
            <a:ext cx="1090613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4932363" y="3365525"/>
            <a:ext cx="1677987" cy="523875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" name="Oval 49"/>
          <p:cNvSpPr>
            <a:spLocks noChangeArrowheads="1"/>
          </p:cNvSpPr>
          <p:nvPr/>
        </p:nvSpPr>
        <p:spPr bwMode="auto">
          <a:xfrm>
            <a:off x="4787900" y="5175275"/>
            <a:ext cx="2376488" cy="509587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50"/>
          <p:cNvSpPr>
            <a:spLocks noChangeArrowheads="1"/>
          </p:cNvSpPr>
          <p:nvPr/>
        </p:nvSpPr>
        <p:spPr bwMode="auto">
          <a:xfrm>
            <a:off x="5251450" y="3502050"/>
            <a:ext cx="10940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400" u="none" dirty="0">
                <a:solidFill>
                  <a:srgbClr val="000000"/>
                </a:solidFill>
                <a:latin typeface="Verdana" pitchFamily="34" charset="0"/>
              </a:rPr>
              <a:t>Vender </a:t>
            </a:r>
            <a:r>
              <a:rPr lang="en-US" altLang="pt-BR" sz="1400" u="none" dirty="0" smtClean="0">
                <a:solidFill>
                  <a:srgbClr val="000000"/>
                </a:solidFill>
                <a:latin typeface="Verdana" pitchFamily="34" charset="0"/>
              </a:rPr>
              <a:t>DVD</a:t>
            </a:r>
            <a:endParaRPr lang="en-US" altLang="pt-BR" sz="1400" dirty="0">
              <a:latin typeface="Verdana" pitchFamily="34" charset="0"/>
            </a:endParaRPr>
          </a:p>
        </p:txBody>
      </p:sp>
      <p:sp>
        <p:nvSpPr>
          <p:cNvPr id="24" name="Rectangle 51"/>
          <p:cNvSpPr>
            <a:spLocks noChangeArrowheads="1"/>
          </p:cNvSpPr>
          <p:nvPr/>
        </p:nvSpPr>
        <p:spPr bwMode="auto">
          <a:xfrm>
            <a:off x="5070475" y="5302275"/>
            <a:ext cx="1806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400" u="none">
                <a:solidFill>
                  <a:srgbClr val="000000"/>
                </a:solidFill>
                <a:latin typeface="Verdana" pitchFamily="34" charset="0"/>
              </a:rPr>
              <a:t>Administrar estoque</a:t>
            </a:r>
            <a:endParaRPr lang="en-US" altLang="pt-BR" sz="1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altLang="pt-BR" b="1" dirty="0"/>
              <a:t>Relacionamento de generalização</a:t>
            </a:r>
          </a:p>
          <a:p>
            <a:pPr lvl="1" algn="just">
              <a:buFontTx/>
              <a:buNone/>
            </a:pPr>
            <a:r>
              <a:rPr lang="pt-BR" altLang="pt-BR" b="1" dirty="0">
                <a:solidFill>
                  <a:schemeClr val="hlink"/>
                </a:solidFill>
              </a:rPr>
              <a:t>Generalização de casos de uso</a:t>
            </a:r>
          </a:p>
          <a:p>
            <a:pPr lvl="1" algn="just"/>
            <a:r>
              <a:rPr lang="pt-BR" altLang="pt-BR" sz="2400" dirty="0"/>
              <a:t>O caso de uso filho herda o comportamento e </a:t>
            </a:r>
            <a:r>
              <a:rPr lang="pt-BR" altLang="pt-BR" sz="2400" dirty="0" smtClean="0"/>
              <a:t>o </a:t>
            </a:r>
            <a:r>
              <a:rPr lang="pt-BR" altLang="pt-BR" sz="2400" dirty="0"/>
              <a:t>significado do caso de uso pai</a:t>
            </a:r>
          </a:p>
          <a:p>
            <a:pPr lvl="1" algn="just"/>
            <a:r>
              <a:rPr lang="pt-BR" altLang="pt-BR" sz="2400" dirty="0"/>
              <a:t>O caso de uso filho pode incluir ou sobrescrever </a:t>
            </a:r>
            <a:r>
              <a:rPr lang="pt-BR" altLang="pt-BR" sz="2400" dirty="0" smtClean="0"/>
              <a:t>o </a:t>
            </a:r>
            <a:r>
              <a:rPr lang="pt-BR" altLang="pt-BR" sz="2400" dirty="0"/>
              <a:t/>
            </a:r>
            <a:br>
              <a:rPr lang="pt-BR" altLang="pt-BR" sz="2400" dirty="0"/>
            </a:br>
            <a:r>
              <a:rPr lang="pt-BR" altLang="pt-BR" sz="2400" dirty="0"/>
              <a:t>comportamento do caso de uso pai</a:t>
            </a:r>
          </a:p>
          <a:p>
            <a:pPr lvl="1" algn="just"/>
            <a:r>
              <a:rPr lang="pt-BR" altLang="pt-BR" sz="2400" dirty="0"/>
              <a:t>O caso de uso filho pode substituir o caso de uso pai </a:t>
            </a:r>
            <a:br>
              <a:rPr lang="pt-BR" altLang="pt-BR" sz="2400" dirty="0"/>
            </a:br>
            <a:r>
              <a:rPr lang="pt-BR" altLang="pt-BR" sz="2400" dirty="0"/>
              <a:t>em qualquer lugar que ele apareça</a:t>
            </a:r>
          </a:p>
          <a:p>
            <a:pPr lvl="1" algn="just">
              <a:buFontTx/>
              <a:buNone/>
            </a:pPr>
            <a:r>
              <a:rPr lang="pt-BR" altLang="pt-BR" dirty="0" smtClean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lang="pt-BR" altLang="pt-BR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altLang="pt-BR" b="1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deve ser aplicada quando uma condição resulta na definição de diversos fluxos alternativos.</a:t>
            </a:r>
            <a:endParaRPr lang="pt-BR" alt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/>
            <a:endParaRPr lang="pt-BR" altLang="pt-BR" sz="500" dirty="0"/>
          </a:p>
          <a:p>
            <a:pPr lvl="1" algn="just">
              <a:buFontTx/>
              <a:buNone/>
            </a:pPr>
            <a:r>
              <a:rPr lang="pt-BR" altLang="pt-BR" b="1" dirty="0">
                <a:solidFill>
                  <a:schemeClr val="hlink"/>
                </a:solidFill>
              </a:rPr>
              <a:t>Notação: </a:t>
            </a:r>
          </a:p>
          <a:p>
            <a:pPr lvl="2" algn="just"/>
            <a:endParaRPr lang="en-US" altLang="pt-BR" sz="1800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308284" y="5157191"/>
            <a:ext cx="2303462" cy="1465651"/>
            <a:chOff x="2517" y="3158"/>
            <a:chExt cx="1451" cy="997"/>
          </a:xfrm>
        </p:grpSpPr>
        <p:pic>
          <p:nvPicPr>
            <p:cNvPr id="5" name="Picture 10" descr="untitle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" y="3158"/>
              <a:ext cx="1451" cy="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3104" y="3353"/>
              <a:ext cx="2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000" u="none">
                  <a:latin typeface="Verdana" pitchFamily="34" charset="0"/>
                </a:rPr>
                <a:t>Pai</a:t>
              </a:r>
              <a:endParaRPr lang="en-US" altLang="pt-BR" sz="1000" u="none">
                <a:latin typeface="Verdana" pitchFamily="34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17" y="4001"/>
              <a:ext cx="3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000" u="none">
                  <a:latin typeface="Verdana" pitchFamily="34" charset="0"/>
                </a:rPr>
                <a:t>Filho 1</a:t>
              </a:r>
              <a:endParaRPr lang="en-US" altLang="pt-BR" sz="1000" u="none">
                <a:latin typeface="Verdana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538" y="4001"/>
              <a:ext cx="3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pt-BR" altLang="pt-BR" sz="1000" u="none">
                  <a:latin typeface="Verdana" pitchFamily="34" charset="0"/>
                </a:rPr>
                <a:t>Filho 2</a:t>
              </a:r>
              <a:endParaRPr lang="en-US" altLang="pt-BR" sz="1000" u="none"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70000" lnSpcReduction="20000"/>
          </a:bodyPr>
          <a:lstStyle/>
          <a:p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Os casos de uso:</a:t>
            </a:r>
          </a:p>
          <a:p>
            <a:pPr lvl="1">
              <a:spcBef>
                <a:spcPct val="100000"/>
              </a:spcBef>
              <a:buFont typeface="Wingdings" pitchFamily="2" charset="2"/>
              <a:buChar char="ü"/>
            </a:pP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Descrevem </a:t>
            </a:r>
            <a:r>
              <a:rPr lang="pt-BR" altLang="pt-BR" sz="3100" b="1" u="sng" dirty="0">
                <a:latin typeface="Arial" panose="020B0604020202020204" pitchFamily="34" charset="0"/>
                <a:cs typeface="Arial" panose="020B0604020202020204" pitchFamily="34" charset="0"/>
              </a:rPr>
              <a:t>como os usuários interagem com o </a:t>
            </a:r>
            <a:r>
              <a:rPr lang="pt-BR" altLang="pt-BR" sz="31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sistema </a:t>
            </a:r>
            <a:r>
              <a:rPr lang="pt-BR" altLang="pt-BR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as funcionalidades do sistema)</a:t>
            </a:r>
          </a:p>
          <a:p>
            <a:pPr lvl="1">
              <a:spcBef>
                <a:spcPct val="100000"/>
              </a:spcBef>
              <a:buFont typeface="Wingdings" pitchFamily="2" charset="2"/>
              <a:buChar char="ü"/>
            </a:pP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Facilitam a </a:t>
            </a:r>
            <a:r>
              <a:rPr lang="pt-BR" altLang="pt-BR" sz="3100" b="1" u="sng" dirty="0">
                <a:latin typeface="Arial" panose="020B0604020202020204" pitchFamily="34" charset="0"/>
                <a:cs typeface="Arial" panose="020B0604020202020204" pitchFamily="34" charset="0"/>
              </a:rPr>
              <a:t>organização dos requisitos</a:t>
            </a:r>
            <a:r>
              <a:rPr lang="pt-BR" alt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de um sistema</a:t>
            </a:r>
          </a:p>
          <a:p>
            <a:pPr lvl="1">
              <a:spcBef>
                <a:spcPct val="100000"/>
              </a:spcBef>
              <a:spcAft>
                <a:spcPct val="45000"/>
              </a:spcAft>
              <a:buFont typeface="Wingdings" pitchFamily="2" charset="2"/>
              <a:buChar char="ü"/>
            </a:pP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Dão uma </a:t>
            </a:r>
            <a:r>
              <a:rPr lang="pt-BR" altLang="pt-BR" sz="3100" b="1" u="sng" dirty="0">
                <a:latin typeface="Arial" panose="020B0604020202020204" pitchFamily="34" charset="0"/>
                <a:cs typeface="Arial" panose="020B0604020202020204" pitchFamily="34" charset="0"/>
              </a:rPr>
              <a:t>visão externa</a:t>
            </a:r>
            <a:r>
              <a:rPr lang="pt-BR" alt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do sistema</a:t>
            </a:r>
          </a:p>
          <a:p>
            <a:pPr lvl="1">
              <a:spcBef>
                <a:spcPct val="100000"/>
              </a:spcBef>
              <a:spcAft>
                <a:spcPct val="45000"/>
              </a:spcAft>
              <a:buFont typeface="Wingdings" pitchFamily="2" charset="2"/>
              <a:buChar char="ü"/>
            </a:pP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O conjunto de casos de uso deve ser capaz de comunicar a </a:t>
            </a:r>
            <a:r>
              <a:rPr lang="pt-BR" altLang="pt-BR" sz="3100" b="1" u="sng" dirty="0">
                <a:latin typeface="Arial" panose="020B0604020202020204" pitchFamily="34" charset="0"/>
                <a:cs typeface="Arial" panose="020B0604020202020204" pitchFamily="34" charset="0"/>
              </a:rPr>
              <a:t>funcionalidade</a:t>
            </a: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pt-BR" altLang="pt-BR" sz="3100" b="1" u="sng" dirty="0">
                <a:latin typeface="Arial" panose="020B0604020202020204" pitchFamily="34" charset="0"/>
                <a:cs typeface="Arial" panose="020B0604020202020204" pitchFamily="34" charset="0"/>
              </a:rPr>
              <a:t>comportamento</a:t>
            </a: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 do sistema para o cliente</a:t>
            </a:r>
          </a:p>
          <a:p>
            <a:pPr lvl="1">
              <a:spcBef>
                <a:spcPct val="100000"/>
              </a:spcBef>
              <a:spcAft>
                <a:spcPct val="45000"/>
              </a:spcAft>
              <a:buClr>
                <a:srgbClr val="FF0000"/>
              </a:buClr>
              <a:buFont typeface="Wingdings" pitchFamily="2" charset="2"/>
              <a:buChar char="û"/>
            </a:pP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Descrevem o que</a:t>
            </a:r>
            <a:r>
              <a:rPr lang="pt-BR" alt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o sistema faz, </a:t>
            </a:r>
            <a:r>
              <a:rPr lang="pt-BR" alt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mas </a:t>
            </a:r>
            <a:r>
              <a:rPr lang="pt-BR" altLang="pt-BR" sz="3100" b="1" u="sng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alt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especificam </a:t>
            </a:r>
            <a:r>
              <a:rPr lang="pt-BR" altLang="pt-BR" sz="3100" b="1" dirty="0"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pt-BR" altLang="pt-BR" sz="3100" dirty="0">
                <a:latin typeface="Arial" panose="020B0604020202020204" pitchFamily="34" charset="0"/>
                <a:cs typeface="Arial" panose="020B0604020202020204" pitchFamily="34" charset="0"/>
              </a:rPr>
              <a:t>isso deve ser feito</a:t>
            </a:r>
            <a:endParaRPr lang="en-US" altLang="pt-BR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pt-BR" altLang="pt-BR" sz="2000" dirty="0">
                <a:solidFill>
                  <a:schemeClr val="hlink"/>
                </a:solidFill>
              </a:rPr>
              <a:t>Exemplo:</a:t>
            </a:r>
            <a:r>
              <a:rPr lang="pt-BR" altLang="pt-BR" sz="2000" dirty="0"/>
              <a:t> Loja de </a:t>
            </a:r>
            <a:r>
              <a:rPr lang="pt-BR" altLang="pt-BR" sz="2000" dirty="0" smtClean="0"/>
              <a:t>DVD</a:t>
            </a:r>
            <a:endParaRPr lang="pt-BR" altLang="pt-BR" sz="2000" dirty="0"/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pt-BR" altLang="pt-BR" sz="1800" dirty="0" smtClean="0"/>
              <a:t>Identificando </a:t>
            </a:r>
            <a:r>
              <a:rPr lang="pt-BR" altLang="pt-BR" sz="1800" dirty="0"/>
              <a:t>generalização de casos de uso </a:t>
            </a:r>
          </a:p>
          <a:p>
            <a:pPr lvl="1" algn="just">
              <a:lnSpc>
                <a:spcPct val="110000"/>
              </a:lnSpc>
              <a:buFontTx/>
              <a:buNone/>
            </a:pPr>
            <a:endParaRPr lang="pt-BR" altLang="pt-BR" sz="500" dirty="0"/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pt-BR" altLang="pt-BR" sz="1600" dirty="0">
                <a:solidFill>
                  <a:schemeClr val="hlink"/>
                </a:solidFill>
              </a:rPr>
              <a:t>Novos requisitos: 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000" dirty="0"/>
              <a:t>As vendas podem ser </a:t>
            </a:r>
            <a:r>
              <a:rPr lang="pt-BR" altLang="pt-BR" sz="2000" dirty="0">
                <a:solidFill>
                  <a:srgbClr val="81A644"/>
                </a:solidFill>
              </a:rPr>
              <a:t>à vista</a:t>
            </a:r>
            <a:r>
              <a:rPr lang="pt-BR" altLang="pt-BR" sz="2000" dirty="0"/>
              <a:t> ou </a:t>
            </a:r>
            <a:r>
              <a:rPr lang="pt-BR" altLang="pt-BR" sz="2000" dirty="0">
                <a:solidFill>
                  <a:srgbClr val="81A644"/>
                </a:solidFill>
              </a:rPr>
              <a:t>a prazo</a:t>
            </a:r>
            <a:r>
              <a:rPr lang="pt-BR" altLang="pt-BR" sz="2000" dirty="0"/>
              <a:t>. Em ambos os casos o estoque é atualizado e uma nota fiscal, entregue ao consumidor. </a:t>
            </a:r>
          </a:p>
          <a:p>
            <a:pPr lvl="2" algn="just">
              <a:lnSpc>
                <a:spcPct val="110000"/>
              </a:lnSpc>
            </a:pPr>
            <a:endParaRPr lang="pt-BR" altLang="pt-BR" sz="500" dirty="0"/>
          </a:p>
          <a:p>
            <a:pPr lvl="2" algn="just">
              <a:lnSpc>
                <a:spcPct val="110000"/>
              </a:lnSpc>
            </a:pPr>
            <a:r>
              <a:rPr lang="pt-BR" altLang="pt-BR" sz="2000" dirty="0"/>
              <a:t>No caso de uma venda à vista, clientes cadastrados na loja e que compram mais de 5 </a:t>
            </a:r>
            <a:r>
              <a:rPr lang="pt-BR" altLang="pt-BR" sz="2000" dirty="0" smtClean="0"/>
              <a:t>DVD </a:t>
            </a:r>
            <a:r>
              <a:rPr lang="pt-BR" altLang="pt-BR" sz="2000" dirty="0"/>
              <a:t>de uma só vez ganham um desconto de 1% para cada ano de cadastro.</a:t>
            </a:r>
          </a:p>
          <a:p>
            <a:pPr lvl="2" algn="just">
              <a:lnSpc>
                <a:spcPct val="110000"/>
              </a:lnSpc>
            </a:pPr>
            <a:endParaRPr lang="en-US" altLang="pt-BR" sz="500" dirty="0"/>
          </a:p>
          <a:p>
            <a:pPr lvl="2" algn="just">
              <a:lnSpc>
                <a:spcPct val="110000"/>
              </a:lnSpc>
            </a:pPr>
            <a:r>
              <a:rPr lang="pt-BR" altLang="pt-BR" sz="2000" dirty="0"/>
              <a:t>No caso de uma venda a prazo, ela pode ser parcelada em 2 pagamentos com um acréscimo de 20%. As vendas a prazo podem ser pagas no cartão ou no boleto. Para pagamento com boleto, são gerados boletos bancários que são entregues ao cliente e armazenados no sistema para lançamento posterior no caixa. Para pagamento com cartão, os clientes com mais de 10 anos de cadastro na loja ganham o mesmo desconto das compras a vista.</a:t>
            </a:r>
          </a:p>
          <a:p>
            <a:pPr lvl="2" algn="just">
              <a:lnSpc>
                <a:spcPct val="110000"/>
              </a:lnSpc>
            </a:pPr>
            <a:endParaRPr lang="en-US" altLang="pt-BR" sz="1400" dirty="0"/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 smtClean="0"/>
              <a:t>Identificando </a:t>
            </a:r>
            <a:r>
              <a:rPr lang="pt-BR" altLang="pt-BR" dirty="0"/>
              <a:t>generalização de casos de uso </a:t>
            </a:r>
          </a:p>
        </p:txBody>
      </p:sp>
      <p:sp>
        <p:nvSpPr>
          <p:cNvPr id="4" name="Oval 45"/>
          <p:cNvSpPr>
            <a:spLocks noChangeArrowheads="1"/>
          </p:cNvSpPr>
          <p:nvPr/>
        </p:nvSpPr>
        <p:spPr bwMode="auto">
          <a:xfrm>
            <a:off x="2860675" y="2565400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2957513" y="2736850"/>
            <a:ext cx="1587" cy="1524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47"/>
          <p:cNvSpPr>
            <a:spLocks noChangeShapeType="1"/>
          </p:cNvSpPr>
          <p:nvPr/>
        </p:nvSpPr>
        <p:spPr bwMode="auto">
          <a:xfrm>
            <a:off x="2808288" y="2778125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Freeform 48"/>
          <p:cNvSpPr>
            <a:spLocks/>
          </p:cNvSpPr>
          <p:nvPr/>
        </p:nvSpPr>
        <p:spPr bwMode="auto">
          <a:xfrm>
            <a:off x="2754313" y="2889250"/>
            <a:ext cx="396875" cy="190500"/>
          </a:xfrm>
          <a:custGeom>
            <a:avLst/>
            <a:gdLst>
              <a:gd name="T0" fmla="*/ 0 w 37"/>
              <a:gd name="T1" fmla="*/ 19 h 19"/>
              <a:gd name="T2" fmla="*/ 19 w 37"/>
              <a:gd name="T3" fmla="*/ 0 h 19"/>
              <a:gd name="T4" fmla="*/ 37 w 37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">
                <a:moveTo>
                  <a:pt x="0" y="19"/>
                </a:moveTo>
                <a:lnTo>
                  <a:pt x="19" y="0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2571750" y="3141663"/>
            <a:ext cx="754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Atendente</a:t>
            </a:r>
            <a:endParaRPr lang="en-US" altLang="pt-BR"/>
          </a:p>
        </p:txBody>
      </p:sp>
      <p:sp>
        <p:nvSpPr>
          <p:cNvPr id="9" name="Oval 50"/>
          <p:cNvSpPr>
            <a:spLocks noChangeArrowheads="1"/>
          </p:cNvSpPr>
          <p:nvPr/>
        </p:nvSpPr>
        <p:spPr bwMode="auto">
          <a:xfrm>
            <a:off x="4786313" y="2636838"/>
            <a:ext cx="1225550" cy="373062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Rectangle 51"/>
          <p:cNvSpPr>
            <a:spLocks noChangeArrowheads="1"/>
          </p:cNvSpPr>
          <p:nvPr/>
        </p:nvSpPr>
        <p:spPr bwMode="auto">
          <a:xfrm>
            <a:off x="5033963" y="2720975"/>
            <a:ext cx="7037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</a:t>
            </a:r>
            <a:endParaRPr lang="en-US" altLang="pt-BR" sz="1600" dirty="0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3957638" y="2817813"/>
            <a:ext cx="817562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Line 53"/>
          <p:cNvSpPr>
            <a:spLocks noChangeShapeType="1"/>
          </p:cNvSpPr>
          <p:nvPr/>
        </p:nvSpPr>
        <p:spPr bwMode="auto">
          <a:xfrm flipH="1">
            <a:off x="3151188" y="2817813"/>
            <a:ext cx="806450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2860675" y="5578475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>
            <a:off x="2957513" y="5740400"/>
            <a:ext cx="1587" cy="16033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>
            <a:off x="2808288" y="5791200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Freeform 57"/>
          <p:cNvSpPr>
            <a:spLocks/>
          </p:cNvSpPr>
          <p:nvPr/>
        </p:nvSpPr>
        <p:spPr bwMode="auto">
          <a:xfrm>
            <a:off x="2754313" y="5900738"/>
            <a:ext cx="396875" cy="182562"/>
          </a:xfrm>
          <a:custGeom>
            <a:avLst/>
            <a:gdLst>
              <a:gd name="T0" fmla="*/ 0 w 37"/>
              <a:gd name="T1" fmla="*/ 18 h 18"/>
              <a:gd name="T2" fmla="*/ 19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2657475" y="6254750"/>
            <a:ext cx="5984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Gerente</a:t>
            </a:r>
            <a:endParaRPr lang="en-US" altLang="pt-BR"/>
          </a:p>
        </p:txBody>
      </p:sp>
      <p:sp>
        <p:nvSpPr>
          <p:cNvPr id="18" name="Line 59"/>
          <p:cNvSpPr>
            <a:spLocks noChangeShapeType="1"/>
          </p:cNvSpPr>
          <p:nvPr/>
        </p:nvSpPr>
        <p:spPr bwMode="auto">
          <a:xfrm>
            <a:off x="3990975" y="5921375"/>
            <a:ext cx="838200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Line 60"/>
          <p:cNvSpPr>
            <a:spLocks noChangeShapeType="1"/>
          </p:cNvSpPr>
          <p:nvPr/>
        </p:nvSpPr>
        <p:spPr bwMode="auto">
          <a:xfrm flipH="1">
            <a:off x="3151188" y="5921375"/>
            <a:ext cx="844550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61"/>
          <p:cNvSpPr>
            <a:spLocks noChangeShapeType="1"/>
          </p:cNvSpPr>
          <p:nvPr/>
        </p:nvSpPr>
        <p:spPr bwMode="auto">
          <a:xfrm flipV="1">
            <a:off x="2957513" y="3422650"/>
            <a:ext cx="1587" cy="1965325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Freeform 62"/>
          <p:cNvSpPr>
            <a:spLocks/>
          </p:cNvSpPr>
          <p:nvPr/>
        </p:nvSpPr>
        <p:spPr bwMode="auto">
          <a:xfrm>
            <a:off x="2882900" y="3422650"/>
            <a:ext cx="150813" cy="201613"/>
          </a:xfrm>
          <a:custGeom>
            <a:avLst/>
            <a:gdLst>
              <a:gd name="T0" fmla="*/ 47 w 95"/>
              <a:gd name="T1" fmla="*/ 0 h 127"/>
              <a:gd name="T2" fmla="*/ 95 w 95"/>
              <a:gd name="T3" fmla="*/ 127 h 127"/>
              <a:gd name="T4" fmla="*/ 0 w 95"/>
              <a:gd name="T5" fmla="*/ 127 h 127"/>
              <a:gd name="T6" fmla="*/ 47 w 95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27">
                <a:moveTo>
                  <a:pt x="47" y="0"/>
                </a:moveTo>
                <a:lnTo>
                  <a:pt x="95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" name="Line 63"/>
          <p:cNvSpPr>
            <a:spLocks noChangeShapeType="1"/>
          </p:cNvSpPr>
          <p:nvPr/>
        </p:nvSpPr>
        <p:spPr bwMode="auto">
          <a:xfrm flipV="1">
            <a:off x="5367338" y="3068638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>
            <a:off x="4400550" y="3360738"/>
            <a:ext cx="1924050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Freeform 65"/>
          <p:cNvSpPr>
            <a:spLocks/>
          </p:cNvSpPr>
          <p:nvPr/>
        </p:nvSpPr>
        <p:spPr bwMode="auto">
          <a:xfrm>
            <a:off x="5292725" y="3068638"/>
            <a:ext cx="149225" cy="201612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" name="Line 66"/>
          <p:cNvSpPr>
            <a:spLocks noChangeShapeType="1"/>
          </p:cNvSpPr>
          <p:nvPr/>
        </p:nvSpPr>
        <p:spPr bwMode="auto">
          <a:xfrm flipH="1" flipV="1">
            <a:off x="4389438" y="3363913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" name="Line 67"/>
          <p:cNvSpPr>
            <a:spLocks noChangeShapeType="1"/>
          </p:cNvSpPr>
          <p:nvPr/>
        </p:nvSpPr>
        <p:spPr bwMode="auto">
          <a:xfrm flipH="1" flipV="1">
            <a:off x="6334125" y="3363913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Oval 68"/>
          <p:cNvSpPr>
            <a:spLocks noChangeArrowheads="1"/>
          </p:cNvSpPr>
          <p:nvPr/>
        </p:nvSpPr>
        <p:spPr bwMode="auto">
          <a:xfrm>
            <a:off x="3635375" y="3578225"/>
            <a:ext cx="15843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Oval 69"/>
          <p:cNvSpPr>
            <a:spLocks noChangeArrowheads="1"/>
          </p:cNvSpPr>
          <p:nvPr/>
        </p:nvSpPr>
        <p:spPr bwMode="auto">
          <a:xfrm>
            <a:off x="5508625" y="3578225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Rectangle 70"/>
          <p:cNvSpPr>
            <a:spLocks noChangeArrowheads="1"/>
          </p:cNvSpPr>
          <p:nvPr/>
        </p:nvSpPr>
        <p:spPr bwMode="auto">
          <a:xfrm>
            <a:off x="5842000" y="3670300"/>
            <a:ext cx="10996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à vista</a:t>
            </a:r>
            <a:endParaRPr lang="en-US" altLang="pt-BR" sz="1600" dirty="0"/>
          </a:p>
        </p:txBody>
      </p:sp>
      <p:sp>
        <p:nvSpPr>
          <p:cNvPr id="30" name="Rectangle 71"/>
          <p:cNvSpPr>
            <a:spLocks noChangeArrowheads="1"/>
          </p:cNvSpPr>
          <p:nvPr/>
        </p:nvSpPr>
        <p:spPr bwMode="auto">
          <a:xfrm>
            <a:off x="3784600" y="3683000"/>
            <a:ext cx="11557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a prazo</a:t>
            </a:r>
            <a:endParaRPr lang="en-US" altLang="pt-BR" sz="1600" dirty="0"/>
          </a:p>
        </p:txBody>
      </p:sp>
      <p:sp>
        <p:nvSpPr>
          <p:cNvPr id="31" name="Oval 72"/>
          <p:cNvSpPr>
            <a:spLocks noChangeArrowheads="1"/>
          </p:cNvSpPr>
          <p:nvPr/>
        </p:nvSpPr>
        <p:spPr bwMode="auto">
          <a:xfrm>
            <a:off x="4140200" y="5740400"/>
            <a:ext cx="2016125" cy="373063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4427538" y="5805488"/>
            <a:ext cx="14716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Administrar estoque</a:t>
            </a:r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pt-BR" altLang="pt-BR" sz="2000" dirty="0">
                <a:solidFill>
                  <a:schemeClr val="hlink"/>
                </a:solidFill>
              </a:rPr>
              <a:t>Exemplo:</a:t>
            </a:r>
            <a:r>
              <a:rPr lang="pt-BR" altLang="pt-BR" sz="2000" dirty="0"/>
              <a:t> Loja de </a:t>
            </a:r>
            <a:r>
              <a:rPr lang="pt-BR" altLang="pt-BR" sz="2000" dirty="0" smtClean="0"/>
              <a:t>DVD</a:t>
            </a:r>
            <a:endParaRPr lang="pt-BR" altLang="pt-BR" sz="2000" dirty="0"/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pt-BR" altLang="pt-BR" sz="1800" dirty="0" smtClean="0"/>
              <a:t>Identificando </a:t>
            </a:r>
            <a:r>
              <a:rPr lang="pt-BR" altLang="pt-BR" sz="1800" b="1" u="sng" dirty="0" smtClean="0"/>
              <a:t>mais</a:t>
            </a:r>
            <a:r>
              <a:rPr lang="pt-BR" altLang="pt-BR" sz="1800" dirty="0" smtClean="0"/>
              <a:t> generalização </a:t>
            </a:r>
            <a:r>
              <a:rPr lang="pt-BR" altLang="pt-BR" sz="1800" dirty="0"/>
              <a:t>de casos de uso </a:t>
            </a:r>
          </a:p>
          <a:p>
            <a:pPr lvl="1" algn="just">
              <a:lnSpc>
                <a:spcPct val="110000"/>
              </a:lnSpc>
              <a:buFontTx/>
              <a:buNone/>
            </a:pPr>
            <a:endParaRPr lang="pt-BR" altLang="pt-BR" sz="500" dirty="0"/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pt-BR" altLang="pt-BR" sz="1600" dirty="0">
                <a:solidFill>
                  <a:schemeClr val="hlink"/>
                </a:solidFill>
              </a:rPr>
              <a:t>Novos requisitos: </a:t>
            </a:r>
          </a:p>
          <a:p>
            <a:pPr lvl="1" algn="just">
              <a:lnSpc>
                <a:spcPct val="110000"/>
              </a:lnSpc>
            </a:pPr>
            <a:r>
              <a:rPr lang="pt-BR" altLang="pt-BR" sz="2000" dirty="0"/>
              <a:t>As vendas podem ser </a:t>
            </a:r>
            <a:r>
              <a:rPr lang="pt-BR" altLang="pt-BR" sz="2000" dirty="0">
                <a:solidFill>
                  <a:srgbClr val="81A644"/>
                </a:solidFill>
              </a:rPr>
              <a:t>à vista</a:t>
            </a:r>
            <a:r>
              <a:rPr lang="pt-BR" altLang="pt-BR" sz="2000" dirty="0"/>
              <a:t> ou </a:t>
            </a:r>
            <a:r>
              <a:rPr lang="pt-BR" altLang="pt-BR" sz="2000" dirty="0">
                <a:solidFill>
                  <a:srgbClr val="81A644"/>
                </a:solidFill>
              </a:rPr>
              <a:t>a prazo</a:t>
            </a:r>
            <a:r>
              <a:rPr lang="pt-BR" altLang="pt-BR" sz="2000" dirty="0"/>
              <a:t>. Em ambos os casos o estoque é atualizado e uma nota fiscal, entregue ao consumidor. </a:t>
            </a:r>
          </a:p>
          <a:p>
            <a:pPr lvl="2" algn="just">
              <a:lnSpc>
                <a:spcPct val="110000"/>
              </a:lnSpc>
            </a:pPr>
            <a:endParaRPr lang="pt-BR" altLang="pt-BR" sz="500" dirty="0"/>
          </a:p>
          <a:p>
            <a:pPr lvl="2" algn="just">
              <a:lnSpc>
                <a:spcPct val="110000"/>
              </a:lnSpc>
            </a:pPr>
            <a:r>
              <a:rPr lang="pt-BR" altLang="pt-BR" sz="2000" dirty="0"/>
              <a:t>No caso de uma venda à vista, clientes cadastrados na loja e que compram mais de 5 </a:t>
            </a:r>
            <a:r>
              <a:rPr lang="pt-BR" altLang="pt-BR" sz="2000" dirty="0" smtClean="0"/>
              <a:t>DVD </a:t>
            </a:r>
            <a:r>
              <a:rPr lang="pt-BR" altLang="pt-BR" sz="2000" dirty="0"/>
              <a:t>de uma só vez ganham um desconto de 1% para cada ano de cadastro.</a:t>
            </a:r>
          </a:p>
          <a:p>
            <a:pPr lvl="2" algn="just">
              <a:lnSpc>
                <a:spcPct val="110000"/>
              </a:lnSpc>
            </a:pPr>
            <a:endParaRPr lang="en-US" altLang="pt-BR" sz="500" dirty="0"/>
          </a:p>
          <a:p>
            <a:pPr lvl="2" algn="just">
              <a:lnSpc>
                <a:spcPct val="110000"/>
              </a:lnSpc>
            </a:pPr>
            <a:r>
              <a:rPr lang="pt-BR" altLang="pt-BR" sz="2000" dirty="0"/>
              <a:t>No caso de uma venda a prazo, ela pode ser parcelada em 2 pagamentos com um acréscimo de 20%. As vendas a prazo podem ser pagas no </a:t>
            </a:r>
            <a:r>
              <a:rPr lang="pt-BR" altLang="pt-BR" sz="2000" dirty="0">
                <a:solidFill>
                  <a:srgbClr val="FF0000"/>
                </a:solidFill>
              </a:rPr>
              <a:t>cartão</a:t>
            </a:r>
            <a:r>
              <a:rPr lang="pt-BR" altLang="pt-BR" sz="2000" dirty="0"/>
              <a:t> ou no </a:t>
            </a:r>
            <a:r>
              <a:rPr lang="pt-BR" altLang="pt-BR" sz="2000" dirty="0">
                <a:solidFill>
                  <a:srgbClr val="FF0000"/>
                </a:solidFill>
              </a:rPr>
              <a:t>boleto</a:t>
            </a:r>
            <a:r>
              <a:rPr lang="pt-BR" altLang="pt-BR" sz="2000" dirty="0"/>
              <a:t>. Para pagamento com boleto, são gerados boletos bancários que são entregues ao cliente e armazenados no sistema para lançamento posterior no caixa. Para pagamento com cartão, os clientes com mais de 10 anos de cadastro na loja ganham o mesmo desconto das compras a vista.</a:t>
            </a:r>
          </a:p>
          <a:p>
            <a:pPr lvl="2" algn="just">
              <a:lnSpc>
                <a:spcPct val="110000"/>
              </a:lnSpc>
            </a:pPr>
            <a:endParaRPr lang="en-US" altLang="pt-BR" sz="1400" dirty="0"/>
          </a:p>
        </p:txBody>
      </p:sp>
    </p:spTree>
    <p:extLst>
      <p:ext uri="{BB962C8B-B14F-4D97-AF65-F5344CB8AC3E}">
        <p14:creationId xmlns:p14="http://schemas.microsoft.com/office/powerpoint/2010/main" val="33917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 smtClean="0"/>
              <a:t>Identificando </a:t>
            </a:r>
            <a:r>
              <a:rPr lang="pt-BR" altLang="pt-BR" dirty="0"/>
              <a:t>generalização de casos de uso 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860675" y="2565400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957513" y="2736850"/>
            <a:ext cx="1587" cy="1524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808288" y="2778125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2754313" y="2889250"/>
            <a:ext cx="396875" cy="190500"/>
          </a:xfrm>
          <a:custGeom>
            <a:avLst/>
            <a:gdLst>
              <a:gd name="T0" fmla="*/ 0 w 37"/>
              <a:gd name="T1" fmla="*/ 19 h 19"/>
              <a:gd name="T2" fmla="*/ 19 w 37"/>
              <a:gd name="T3" fmla="*/ 0 h 19"/>
              <a:gd name="T4" fmla="*/ 37 w 37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">
                <a:moveTo>
                  <a:pt x="0" y="19"/>
                </a:moveTo>
                <a:lnTo>
                  <a:pt x="19" y="0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571750" y="3141663"/>
            <a:ext cx="754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Atendente</a:t>
            </a:r>
            <a:endParaRPr lang="en-US" altLang="pt-BR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786313" y="2636838"/>
            <a:ext cx="1225550" cy="373062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5033963" y="2720975"/>
            <a:ext cx="7037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</a:t>
            </a:r>
            <a:endParaRPr lang="en-US" altLang="pt-BR" sz="1600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957638" y="2817813"/>
            <a:ext cx="817562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3151188" y="2817813"/>
            <a:ext cx="806450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2860675" y="5578475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957513" y="5740400"/>
            <a:ext cx="1587" cy="16033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2808288" y="5791200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2754313" y="5900738"/>
            <a:ext cx="396875" cy="182562"/>
          </a:xfrm>
          <a:custGeom>
            <a:avLst/>
            <a:gdLst>
              <a:gd name="T0" fmla="*/ 0 w 37"/>
              <a:gd name="T1" fmla="*/ 18 h 18"/>
              <a:gd name="T2" fmla="*/ 19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657475" y="6254750"/>
            <a:ext cx="5984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Gerente</a:t>
            </a:r>
            <a:endParaRPr lang="en-US" altLang="pt-BR"/>
          </a:p>
        </p:txBody>
      </p:sp>
      <p:sp>
        <p:nvSpPr>
          <p:cNvPr id="18" name="Line 24"/>
          <p:cNvSpPr>
            <a:spLocks noChangeShapeType="1"/>
          </p:cNvSpPr>
          <p:nvPr/>
        </p:nvSpPr>
        <p:spPr bwMode="auto">
          <a:xfrm>
            <a:off x="3990975" y="5921375"/>
            <a:ext cx="838200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3151188" y="5921375"/>
            <a:ext cx="844550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V="1">
            <a:off x="2957513" y="3422650"/>
            <a:ext cx="1587" cy="1965325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Freeform 27"/>
          <p:cNvSpPr>
            <a:spLocks/>
          </p:cNvSpPr>
          <p:nvPr/>
        </p:nvSpPr>
        <p:spPr bwMode="auto">
          <a:xfrm>
            <a:off x="2882900" y="3422650"/>
            <a:ext cx="150813" cy="201613"/>
          </a:xfrm>
          <a:custGeom>
            <a:avLst/>
            <a:gdLst>
              <a:gd name="T0" fmla="*/ 47 w 95"/>
              <a:gd name="T1" fmla="*/ 0 h 127"/>
              <a:gd name="T2" fmla="*/ 95 w 95"/>
              <a:gd name="T3" fmla="*/ 127 h 127"/>
              <a:gd name="T4" fmla="*/ 0 w 95"/>
              <a:gd name="T5" fmla="*/ 127 h 127"/>
              <a:gd name="T6" fmla="*/ 47 w 95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27">
                <a:moveTo>
                  <a:pt x="47" y="0"/>
                </a:moveTo>
                <a:lnTo>
                  <a:pt x="95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5367338" y="3068638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4400550" y="3360738"/>
            <a:ext cx="1924050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Freeform 36"/>
          <p:cNvSpPr>
            <a:spLocks/>
          </p:cNvSpPr>
          <p:nvPr/>
        </p:nvSpPr>
        <p:spPr bwMode="auto">
          <a:xfrm>
            <a:off x="5292725" y="3068638"/>
            <a:ext cx="149225" cy="201612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 flipH="1" flipV="1">
            <a:off x="4389438" y="3363913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 flipV="1">
            <a:off x="6334125" y="3363913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3635375" y="3578225"/>
            <a:ext cx="15843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8" name="Oval 39"/>
          <p:cNvSpPr>
            <a:spLocks noChangeArrowheads="1"/>
          </p:cNvSpPr>
          <p:nvPr/>
        </p:nvSpPr>
        <p:spPr bwMode="auto">
          <a:xfrm>
            <a:off x="5508625" y="3578225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5842000" y="3670300"/>
            <a:ext cx="10996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à vista</a:t>
            </a:r>
            <a:endParaRPr lang="en-US" altLang="pt-BR" sz="1600" dirty="0"/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3784600" y="3670300"/>
            <a:ext cx="11557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a prazo</a:t>
            </a:r>
            <a:endParaRPr lang="en-US" altLang="pt-BR" sz="1600" dirty="0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4140200" y="5740400"/>
            <a:ext cx="2016125" cy="373063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4427538" y="5805488"/>
            <a:ext cx="14716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Administrar estoque</a:t>
            </a:r>
            <a:endParaRPr lang="en-US" altLang="pt-BR"/>
          </a:p>
        </p:txBody>
      </p:sp>
      <p:sp>
        <p:nvSpPr>
          <p:cNvPr id="33" name="Line 48"/>
          <p:cNvSpPr>
            <a:spLocks noChangeShapeType="1"/>
          </p:cNvSpPr>
          <p:nvPr/>
        </p:nvSpPr>
        <p:spPr bwMode="auto">
          <a:xfrm flipV="1">
            <a:off x="4430713" y="3997325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4" name="Line 49"/>
          <p:cNvSpPr>
            <a:spLocks noChangeShapeType="1"/>
          </p:cNvSpPr>
          <p:nvPr/>
        </p:nvSpPr>
        <p:spPr bwMode="auto">
          <a:xfrm>
            <a:off x="3779838" y="4292600"/>
            <a:ext cx="1368425" cy="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5" name="Freeform 50"/>
          <p:cNvSpPr>
            <a:spLocks/>
          </p:cNvSpPr>
          <p:nvPr/>
        </p:nvSpPr>
        <p:spPr bwMode="auto">
          <a:xfrm>
            <a:off x="4356100" y="3997325"/>
            <a:ext cx="149225" cy="201613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" name="Line 51"/>
          <p:cNvSpPr>
            <a:spLocks noChangeShapeType="1"/>
          </p:cNvSpPr>
          <p:nvPr/>
        </p:nvSpPr>
        <p:spPr bwMode="auto">
          <a:xfrm flipH="1" flipV="1">
            <a:off x="3779838" y="4292600"/>
            <a:ext cx="0" cy="360363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 flipH="1" flipV="1">
            <a:off x="5148263" y="4292600"/>
            <a:ext cx="0" cy="360363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" name="Oval 53"/>
          <p:cNvSpPr>
            <a:spLocks noChangeArrowheads="1"/>
          </p:cNvSpPr>
          <p:nvPr/>
        </p:nvSpPr>
        <p:spPr bwMode="auto">
          <a:xfrm>
            <a:off x="3132138" y="4506913"/>
            <a:ext cx="1295400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9" name="Oval 54"/>
          <p:cNvSpPr>
            <a:spLocks noChangeArrowheads="1"/>
          </p:cNvSpPr>
          <p:nvPr/>
        </p:nvSpPr>
        <p:spPr bwMode="auto">
          <a:xfrm>
            <a:off x="4500563" y="4508500"/>
            <a:ext cx="1296987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" name="Rectangle 55"/>
          <p:cNvSpPr>
            <a:spLocks noChangeArrowheads="1"/>
          </p:cNvSpPr>
          <p:nvPr/>
        </p:nvSpPr>
        <p:spPr bwMode="auto">
          <a:xfrm>
            <a:off x="4618038" y="4598988"/>
            <a:ext cx="10223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Vender c/ cartão</a:t>
            </a:r>
            <a:endParaRPr lang="en-US" altLang="pt-BR" sz="1600"/>
          </a:p>
        </p:txBody>
      </p:sp>
      <p:sp>
        <p:nvSpPr>
          <p:cNvPr id="41" name="Rectangle 56"/>
          <p:cNvSpPr>
            <a:spLocks noChangeArrowheads="1"/>
          </p:cNvSpPr>
          <p:nvPr/>
        </p:nvSpPr>
        <p:spPr bwMode="auto">
          <a:xfrm>
            <a:off x="3268663" y="4598988"/>
            <a:ext cx="1016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c/ boleto</a:t>
            </a:r>
            <a:endParaRPr lang="en-US" altLang="pt-BR" sz="1600" dirty="0"/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Autofit/>
          </a:bodyPr>
          <a:lstStyle/>
          <a:p>
            <a:r>
              <a:rPr lang="pt-BR" altLang="pt-BR" sz="2800" dirty="0"/>
              <a:t>Relacionamento de dependência: </a:t>
            </a:r>
          </a:p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	</a:t>
            </a:r>
            <a:r>
              <a:rPr lang="pt-BR" altLang="pt-BR" sz="2400" b="1" dirty="0">
                <a:solidFill>
                  <a:schemeClr val="hlink"/>
                </a:solidFill>
              </a:rPr>
              <a:t>Extensão:</a:t>
            </a:r>
          </a:p>
          <a:p>
            <a:pPr lvl="1"/>
            <a:r>
              <a:rPr lang="pt-BR" altLang="pt-BR" sz="2400" dirty="0"/>
              <a:t>Representa uma variação/extensão do </a:t>
            </a:r>
            <a:r>
              <a:rPr lang="pt-BR" altLang="pt-BR" sz="2400" dirty="0" smtClean="0"/>
              <a:t>comportamento </a:t>
            </a:r>
            <a:r>
              <a:rPr lang="pt-BR" altLang="pt-BR" sz="2400" dirty="0"/>
              <a:t>do caso de uso base</a:t>
            </a:r>
          </a:p>
          <a:p>
            <a:pPr lvl="1"/>
            <a:r>
              <a:rPr lang="pt-BR" altLang="pt-BR" sz="2400" dirty="0"/>
              <a:t>O caso de uso estendido só é executado </a:t>
            </a:r>
            <a:r>
              <a:rPr lang="pt-BR" altLang="pt-BR" sz="2400" dirty="0" smtClean="0"/>
              <a:t> sob </a:t>
            </a:r>
            <a:r>
              <a:rPr lang="pt-BR" altLang="pt-BR" sz="2400" dirty="0"/>
              <a:t>certas circunstâncias</a:t>
            </a:r>
          </a:p>
          <a:p>
            <a:pPr lvl="1"/>
            <a:r>
              <a:rPr lang="pt-BR" altLang="pt-BR" sz="2400" dirty="0"/>
              <a:t>Separa partes obrigatórias de partes opcionais</a:t>
            </a:r>
          </a:p>
          <a:p>
            <a:pPr lvl="2"/>
            <a:r>
              <a:rPr lang="pt-BR" altLang="pt-BR" sz="2000" b="1" dirty="0"/>
              <a:t>Partes obrigatórias: caso de uso base</a:t>
            </a:r>
          </a:p>
          <a:p>
            <a:pPr lvl="2"/>
            <a:r>
              <a:rPr lang="pt-BR" altLang="pt-BR" sz="2000" b="1" dirty="0"/>
              <a:t>Partes opcionais: caso de uso estendido</a:t>
            </a:r>
          </a:p>
          <a:p>
            <a:pPr lvl="1"/>
            <a:r>
              <a:rPr lang="pt-BR" altLang="pt-BR" sz="2400" dirty="0"/>
              <a:t>Fatorar comportamentos variantes do sistema (podendo reusar este comportamento em outros casos de uso)</a:t>
            </a:r>
          </a:p>
          <a:p>
            <a:pPr lvl="1">
              <a:buFontTx/>
              <a:buNone/>
            </a:pPr>
            <a:r>
              <a:rPr lang="pt-BR" altLang="pt-BR" sz="2000" dirty="0">
                <a:solidFill>
                  <a:schemeClr val="hlink"/>
                </a:solidFill>
              </a:rPr>
              <a:t>Notação: </a:t>
            </a:r>
            <a:r>
              <a:rPr lang="pt-BR" altLang="pt-BR" dirty="0"/>
              <a:t>&lt;&lt;</a:t>
            </a:r>
            <a:r>
              <a:rPr lang="pt-BR" altLang="pt-BR" dirty="0" err="1"/>
              <a:t>extends</a:t>
            </a:r>
            <a:r>
              <a:rPr lang="pt-BR" altLang="pt-BR" dirty="0" smtClean="0"/>
              <a:t>&gt;&gt;           </a:t>
            </a:r>
            <a:endParaRPr lang="pt-BR" altLang="pt-BR" dirty="0"/>
          </a:p>
          <a:p>
            <a:pPr lvl="2"/>
            <a:endParaRPr lang="en-US" altLang="pt-BR" dirty="0"/>
          </a:p>
        </p:txBody>
      </p:sp>
      <p:pic>
        <p:nvPicPr>
          <p:cNvPr id="4" name="Picture 4" descr="untit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877272"/>
            <a:ext cx="3582185" cy="6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 algn="just">
              <a:buFontTx/>
              <a:buNone/>
            </a:pPr>
            <a:r>
              <a:rPr lang="pt-BR" altLang="pt-BR" dirty="0" smtClean="0"/>
              <a:t>Identificando </a:t>
            </a:r>
            <a:r>
              <a:rPr lang="pt-BR" altLang="pt-BR" dirty="0"/>
              <a:t>dependência: extensão</a:t>
            </a:r>
          </a:p>
          <a:p>
            <a:pPr lvl="1" algn="just">
              <a:buFontTx/>
              <a:buNone/>
            </a:pPr>
            <a:r>
              <a:rPr lang="pt-BR" altLang="pt-BR" dirty="0" smtClean="0">
                <a:solidFill>
                  <a:schemeClr val="hlink"/>
                </a:solidFill>
              </a:rPr>
              <a:t>Novos </a:t>
            </a:r>
            <a:r>
              <a:rPr lang="pt-BR" altLang="pt-BR" dirty="0">
                <a:solidFill>
                  <a:schemeClr val="hlink"/>
                </a:solidFill>
              </a:rPr>
              <a:t>requisitos: </a:t>
            </a:r>
          </a:p>
          <a:p>
            <a:pPr lvl="1" algn="just"/>
            <a:r>
              <a:rPr lang="pt-BR" altLang="pt-BR" sz="2400" dirty="0"/>
              <a:t>No caso de uma venda à vista, clientes cadastrados na loja e que compram mais de 5 </a:t>
            </a:r>
            <a:r>
              <a:rPr lang="pt-BR" altLang="pt-BR" sz="2400" dirty="0" smtClean="0"/>
              <a:t>DVD </a:t>
            </a:r>
            <a:r>
              <a:rPr lang="pt-BR" altLang="pt-BR" sz="2400" dirty="0"/>
              <a:t>de uma só vez ganham um </a:t>
            </a:r>
            <a:r>
              <a:rPr lang="pt-BR" altLang="pt-BR" sz="2400" dirty="0">
                <a:solidFill>
                  <a:srgbClr val="FF0000"/>
                </a:solidFill>
              </a:rPr>
              <a:t>desconto</a:t>
            </a:r>
            <a:r>
              <a:rPr lang="pt-BR" altLang="pt-BR" sz="2400" dirty="0"/>
              <a:t> de 1% para cada ano de cadastro.</a:t>
            </a:r>
          </a:p>
          <a:p>
            <a:pPr lvl="2" algn="just"/>
            <a:endParaRPr lang="en-US" altLang="pt-BR" sz="2000" dirty="0"/>
          </a:p>
          <a:p>
            <a:pPr lvl="1" algn="just"/>
            <a:r>
              <a:rPr lang="pt-BR" altLang="pt-BR" sz="2400" dirty="0"/>
              <a:t>No caso de uma venda a prazo... </a:t>
            </a:r>
          </a:p>
          <a:p>
            <a:pPr lvl="1" algn="just">
              <a:buFontTx/>
              <a:buNone/>
            </a:pPr>
            <a:r>
              <a:rPr lang="pt-BR" altLang="pt-BR" sz="2400" dirty="0"/>
              <a:t>	...Para pagamento com cartão, os clientes com mais de 10 anos de cadastro na loja ganham o mesmo </a:t>
            </a:r>
            <a:r>
              <a:rPr lang="pt-BR" altLang="pt-BR" sz="2400" dirty="0">
                <a:solidFill>
                  <a:srgbClr val="FF0000"/>
                </a:solidFill>
              </a:rPr>
              <a:t>desconto</a:t>
            </a:r>
            <a:r>
              <a:rPr lang="pt-BR" altLang="pt-BR" sz="2400" b="1" dirty="0"/>
              <a:t> </a:t>
            </a:r>
            <a:r>
              <a:rPr lang="pt-BR" altLang="pt-BR" sz="2400" dirty="0"/>
              <a:t>das compras à vista.</a:t>
            </a:r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 smtClean="0"/>
              <a:t>Identificando </a:t>
            </a:r>
            <a:r>
              <a:rPr lang="pt-BR" altLang="pt-BR" dirty="0"/>
              <a:t>dependência: extensão</a:t>
            </a:r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2860675" y="2565400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2957513" y="2736850"/>
            <a:ext cx="1587" cy="1524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2808288" y="2778125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Freeform 22"/>
          <p:cNvSpPr>
            <a:spLocks/>
          </p:cNvSpPr>
          <p:nvPr/>
        </p:nvSpPr>
        <p:spPr bwMode="auto">
          <a:xfrm>
            <a:off x="2754313" y="2889250"/>
            <a:ext cx="396875" cy="190500"/>
          </a:xfrm>
          <a:custGeom>
            <a:avLst/>
            <a:gdLst>
              <a:gd name="T0" fmla="*/ 0 w 37"/>
              <a:gd name="T1" fmla="*/ 19 h 19"/>
              <a:gd name="T2" fmla="*/ 19 w 37"/>
              <a:gd name="T3" fmla="*/ 0 h 19"/>
              <a:gd name="T4" fmla="*/ 37 w 37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">
                <a:moveTo>
                  <a:pt x="0" y="19"/>
                </a:moveTo>
                <a:lnTo>
                  <a:pt x="19" y="0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2571750" y="3141663"/>
            <a:ext cx="754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Atendente</a:t>
            </a:r>
            <a:endParaRPr lang="en-US" altLang="pt-BR"/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4786313" y="2636838"/>
            <a:ext cx="1225550" cy="373062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5033963" y="2720975"/>
            <a:ext cx="7037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</a:t>
            </a:r>
            <a:endParaRPr lang="en-US" altLang="pt-BR" sz="1600" dirty="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3957638" y="2817813"/>
            <a:ext cx="817562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>
            <a:off x="3151188" y="2817813"/>
            <a:ext cx="806450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860675" y="5578475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5" name="Line 29"/>
          <p:cNvSpPr>
            <a:spLocks noChangeShapeType="1"/>
          </p:cNvSpPr>
          <p:nvPr/>
        </p:nvSpPr>
        <p:spPr bwMode="auto">
          <a:xfrm>
            <a:off x="2957513" y="5740400"/>
            <a:ext cx="1587" cy="16033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Line 30"/>
          <p:cNvSpPr>
            <a:spLocks noChangeShapeType="1"/>
          </p:cNvSpPr>
          <p:nvPr/>
        </p:nvSpPr>
        <p:spPr bwMode="auto">
          <a:xfrm>
            <a:off x="2808288" y="5791200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Freeform 31"/>
          <p:cNvSpPr>
            <a:spLocks/>
          </p:cNvSpPr>
          <p:nvPr/>
        </p:nvSpPr>
        <p:spPr bwMode="auto">
          <a:xfrm>
            <a:off x="2754313" y="5900738"/>
            <a:ext cx="396875" cy="182562"/>
          </a:xfrm>
          <a:custGeom>
            <a:avLst/>
            <a:gdLst>
              <a:gd name="T0" fmla="*/ 0 w 37"/>
              <a:gd name="T1" fmla="*/ 18 h 18"/>
              <a:gd name="T2" fmla="*/ 19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2657475" y="6254750"/>
            <a:ext cx="5984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Gerente</a:t>
            </a:r>
            <a:endParaRPr lang="en-US" altLang="pt-BR"/>
          </a:p>
        </p:txBody>
      </p:sp>
      <p:sp>
        <p:nvSpPr>
          <p:cNvPr id="19" name="Line 33"/>
          <p:cNvSpPr>
            <a:spLocks noChangeShapeType="1"/>
          </p:cNvSpPr>
          <p:nvPr/>
        </p:nvSpPr>
        <p:spPr bwMode="auto">
          <a:xfrm>
            <a:off x="3990975" y="5921375"/>
            <a:ext cx="838200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 flipH="1">
            <a:off x="3151188" y="5921375"/>
            <a:ext cx="844550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V="1">
            <a:off x="2957513" y="3422650"/>
            <a:ext cx="1587" cy="1965325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" name="Freeform 36"/>
          <p:cNvSpPr>
            <a:spLocks/>
          </p:cNvSpPr>
          <p:nvPr/>
        </p:nvSpPr>
        <p:spPr bwMode="auto">
          <a:xfrm>
            <a:off x="2882900" y="3422650"/>
            <a:ext cx="150813" cy="201613"/>
          </a:xfrm>
          <a:custGeom>
            <a:avLst/>
            <a:gdLst>
              <a:gd name="T0" fmla="*/ 47 w 95"/>
              <a:gd name="T1" fmla="*/ 0 h 127"/>
              <a:gd name="T2" fmla="*/ 95 w 95"/>
              <a:gd name="T3" fmla="*/ 127 h 127"/>
              <a:gd name="T4" fmla="*/ 0 w 95"/>
              <a:gd name="T5" fmla="*/ 127 h 127"/>
              <a:gd name="T6" fmla="*/ 47 w 95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27">
                <a:moveTo>
                  <a:pt x="47" y="0"/>
                </a:moveTo>
                <a:lnTo>
                  <a:pt x="95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Line 37"/>
          <p:cNvSpPr>
            <a:spLocks noChangeShapeType="1"/>
          </p:cNvSpPr>
          <p:nvPr/>
        </p:nvSpPr>
        <p:spPr bwMode="auto">
          <a:xfrm flipV="1">
            <a:off x="5367338" y="3068638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Line 38"/>
          <p:cNvSpPr>
            <a:spLocks noChangeShapeType="1"/>
          </p:cNvSpPr>
          <p:nvPr/>
        </p:nvSpPr>
        <p:spPr bwMode="auto">
          <a:xfrm>
            <a:off x="4400550" y="3360738"/>
            <a:ext cx="1924050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5" name="Freeform 39"/>
          <p:cNvSpPr>
            <a:spLocks/>
          </p:cNvSpPr>
          <p:nvPr/>
        </p:nvSpPr>
        <p:spPr bwMode="auto">
          <a:xfrm>
            <a:off x="5292725" y="3068638"/>
            <a:ext cx="149225" cy="201612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6" name="Line 40"/>
          <p:cNvSpPr>
            <a:spLocks noChangeShapeType="1"/>
          </p:cNvSpPr>
          <p:nvPr/>
        </p:nvSpPr>
        <p:spPr bwMode="auto">
          <a:xfrm flipH="1" flipV="1">
            <a:off x="4389438" y="3363913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Line 41"/>
          <p:cNvSpPr>
            <a:spLocks noChangeShapeType="1"/>
          </p:cNvSpPr>
          <p:nvPr/>
        </p:nvSpPr>
        <p:spPr bwMode="auto">
          <a:xfrm flipH="1" flipV="1">
            <a:off x="6334125" y="3363913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" name="Oval 42"/>
          <p:cNvSpPr>
            <a:spLocks noChangeArrowheads="1"/>
          </p:cNvSpPr>
          <p:nvPr/>
        </p:nvSpPr>
        <p:spPr bwMode="auto">
          <a:xfrm>
            <a:off x="3635375" y="3578225"/>
            <a:ext cx="15843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>
            <a:off x="5508625" y="3578225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5842000" y="3670300"/>
            <a:ext cx="10996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à vista</a:t>
            </a:r>
            <a:endParaRPr lang="en-US" altLang="pt-BR" sz="1600" dirty="0"/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3784600" y="3670300"/>
            <a:ext cx="11557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a prazo</a:t>
            </a:r>
            <a:endParaRPr lang="en-US" altLang="pt-BR" sz="1600" dirty="0"/>
          </a:p>
        </p:txBody>
      </p:sp>
      <p:sp>
        <p:nvSpPr>
          <p:cNvPr id="32" name="Oval 46"/>
          <p:cNvSpPr>
            <a:spLocks noChangeArrowheads="1"/>
          </p:cNvSpPr>
          <p:nvPr/>
        </p:nvSpPr>
        <p:spPr bwMode="auto">
          <a:xfrm>
            <a:off x="4140200" y="5740400"/>
            <a:ext cx="2016125" cy="373063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" name="Rectangle 47"/>
          <p:cNvSpPr>
            <a:spLocks noChangeArrowheads="1"/>
          </p:cNvSpPr>
          <p:nvPr/>
        </p:nvSpPr>
        <p:spPr bwMode="auto">
          <a:xfrm>
            <a:off x="4427538" y="5805488"/>
            <a:ext cx="14716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Administrar estoque</a:t>
            </a:r>
            <a:endParaRPr lang="en-US" altLang="pt-BR"/>
          </a:p>
        </p:txBody>
      </p:sp>
      <p:sp>
        <p:nvSpPr>
          <p:cNvPr id="34" name="Line 48"/>
          <p:cNvSpPr>
            <a:spLocks noChangeShapeType="1"/>
          </p:cNvSpPr>
          <p:nvPr/>
        </p:nvSpPr>
        <p:spPr bwMode="auto">
          <a:xfrm flipV="1">
            <a:off x="4430713" y="3997325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>
            <a:off x="3779838" y="4292600"/>
            <a:ext cx="1368425" cy="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" name="Freeform 50"/>
          <p:cNvSpPr>
            <a:spLocks/>
          </p:cNvSpPr>
          <p:nvPr/>
        </p:nvSpPr>
        <p:spPr bwMode="auto">
          <a:xfrm>
            <a:off x="4356100" y="3997325"/>
            <a:ext cx="149225" cy="201613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Line 51"/>
          <p:cNvSpPr>
            <a:spLocks noChangeShapeType="1"/>
          </p:cNvSpPr>
          <p:nvPr/>
        </p:nvSpPr>
        <p:spPr bwMode="auto">
          <a:xfrm flipH="1" flipV="1">
            <a:off x="3779838" y="4292600"/>
            <a:ext cx="0" cy="360363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" name="Line 52"/>
          <p:cNvSpPr>
            <a:spLocks noChangeShapeType="1"/>
          </p:cNvSpPr>
          <p:nvPr/>
        </p:nvSpPr>
        <p:spPr bwMode="auto">
          <a:xfrm flipH="1" flipV="1">
            <a:off x="5148263" y="4292600"/>
            <a:ext cx="0" cy="360363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" name="Oval 53"/>
          <p:cNvSpPr>
            <a:spLocks noChangeArrowheads="1"/>
          </p:cNvSpPr>
          <p:nvPr/>
        </p:nvSpPr>
        <p:spPr bwMode="auto">
          <a:xfrm>
            <a:off x="3132138" y="4506913"/>
            <a:ext cx="1295400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0" name="Oval 54"/>
          <p:cNvSpPr>
            <a:spLocks noChangeArrowheads="1"/>
          </p:cNvSpPr>
          <p:nvPr/>
        </p:nvSpPr>
        <p:spPr bwMode="auto">
          <a:xfrm>
            <a:off x="4500563" y="4508500"/>
            <a:ext cx="1296987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4618038" y="4598988"/>
            <a:ext cx="10223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Vender c/ cartão</a:t>
            </a:r>
            <a:endParaRPr lang="en-US" altLang="pt-BR" sz="1600"/>
          </a:p>
        </p:txBody>
      </p:sp>
      <p:sp>
        <p:nvSpPr>
          <p:cNvPr id="42" name="Rectangle 56"/>
          <p:cNvSpPr>
            <a:spLocks noChangeArrowheads="1"/>
          </p:cNvSpPr>
          <p:nvPr/>
        </p:nvSpPr>
        <p:spPr bwMode="auto">
          <a:xfrm>
            <a:off x="3268663" y="4598988"/>
            <a:ext cx="1016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Vender c/ boleto</a:t>
            </a:r>
            <a:endParaRPr lang="en-US" altLang="pt-BR" sz="1600"/>
          </a:p>
        </p:txBody>
      </p:sp>
      <p:sp>
        <p:nvSpPr>
          <p:cNvPr id="43" name="Line 59"/>
          <p:cNvSpPr>
            <a:spLocks noChangeShapeType="1"/>
          </p:cNvSpPr>
          <p:nvPr/>
        </p:nvSpPr>
        <p:spPr bwMode="auto">
          <a:xfrm>
            <a:off x="6542088" y="3946525"/>
            <a:ext cx="622300" cy="561975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" name="Oval 57"/>
          <p:cNvSpPr>
            <a:spLocks noChangeArrowheads="1"/>
          </p:cNvSpPr>
          <p:nvPr/>
        </p:nvSpPr>
        <p:spPr bwMode="auto">
          <a:xfrm>
            <a:off x="6615113" y="4489450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" name="Rectangle 58"/>
          <p:cNvSpPr>
            <a:spLocks noChangeArrowheads="1"/>
          </p:cNvSpPr>
          <p:nvPr/>
        </p:nvSpPr>
        <p:spPr bwMode="auto">
          <a:xfrm>
            <a:off x="6981825" y="4581525"/>
            <a:ext cx="1119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Calcular desconto</a:t>
            </a:r>
            <a:endParaRPr lang="en-US" altLang="pt-BR" sz="1600"/>
          </a:p>
        </p:txBody>
      </p: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6848475" y="4076700"/>
            <a:ext cx="676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&lt;&lt;extend&gt;&gt;</a:t>
            </a:r>
            <a:endParaRPr lang="en-US" altLang="pt-BR" sz="1400"/>
          </a:p>
        </p:txBody>
      </p:sp>
      <p:sp>
        <p:nvSpPr>
          <p:cNvPr id="47" name="Line 62"/>
          <p:cNvSpPr>
            <a:spLocks noChangeShapeType="1"/>
          </p:cNvSpPr>
          <p:nvPr/>
        </p:nvSpPr>
        <p:spPr bwMode="auto">
          <a:xfrm>
            <a:off x="5795963" y="4678363"/>
            <a:ext cx="792162" cy="0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auto">
          <a:xfrm>
            <a:off x="5867400" y="4508500"/>
            <a:ext cx="676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&lt;&lt;extend&gt;&gt;</a:t>
            </a:r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altLang="pt-BR" dirty="0"/>
              <a:t>Relacionamento de dependência: </a:t>
            </a:r>
          </a:p>
          <a:p>
            <a:pPr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	</a:t>
            </a:r>
            <a:r>
              <a:rPr lang="pt-BR" altLang="pt-BR" b="1" dirty="0">
                <a:solidFill>
                  <a:schemeClr val="hlink"/>
                </a:solidFill>
              </a:rPr>
              <a:t>Inclusão:</a:t>
            </a:r>
          </a:p>
          <a:p>
            <a:pPr lvl="1" algn="just"/>
            <a:r>
              <a:rPr lang="pt-BR" altLang="pt-BR" dirty="0"/>
              <a:t>Evita repetição ao fatorar uma </a:t>
            </a:r>
            <a:r>
              <a:rPr lang="pt-BR" altLang="pt-BR" dirty="0" smtClean="0"/>
              <a:t>atividade </a:t>
            </a:r>
            <a:r>
              <a:rPr lang="pt-BR" altLang="pt-BR" dirty="0"/>
              <a:t/>
            </a:r>
            <a:br>
              <a:rPr lang="pt-BR" altLang="pt-BR" dirty="0"/>
            </a:br>
            <a:r>
              <a:rPr lang="pt-BR" altLang="pt-BR" dirty="0"/>
              <a:t>comum a dois ou mais casos de uso</a:t>
            </a:r>
          </a:p>
          <a:p>
            <a:pPr lvl="1" algn="just"/>
            <a:r>
              <a:rPr lang="pt-BR" altLang="pt-BR" dirty="0"/>
              <a:t>Um caso de uso pode incluir vários casos de uso</a:t>
            </a:r>
          </a:p>
          <a:p>
            <a:pPr lvl="1" algn="just">
              <a:buFontTx/>
              <a:buNone/>
            </a:pPr>
            <a:r>
              <a:rPr lang="pt-BR" altLang="pt-BR" sz="3600" dirty="0" smtClean="0">
                <a:solidFill>
                  <a:schemeClr val="hlink"/>
                </a:solidFill>
              </a:rPr>
              <a:t>Notação</a:t>
            </a:r>
            <a:r>
              <a:rPr lang="pt-BR" altLang="pt-BR" sz="3600" dirty="0">
                <a:solidFill>
                  <a:schemeClr val="hlink"/>
                </a:solidFill>
              </a:rPr>
              <a:t>:</a:t>
            </a:r>
            <a:r>
              <a:rPr lang="pt-BR" altLang="pt-BR" sz="4400" dirty="0"/>
              <a:t> </a:t>
            </a:r>
            <a:r>
              <a:rPr lang="pt-BR" altLang="pt-BR" dirty="0"/>
              <a:t>&lt;&lt;includes&gt;&gt;</a:t>
            </a:r>
          </a:p>
          <a:p>
            <a:pPr lvl="1" algn="just"/>
            <a:endParaRPr lang="en-US" altLang="pt-BR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02" y="5157192"/>
            <a:ext cx="3962735" cy="95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 algn="just">
              <a:buFontTx/>
              <a:buNone/>
            </a:pPr>
            <a:endParaRPr lang="pt-BR" altLang="pt-BR" dirty="0"/>
          </a:p>
          <a:p>
            <a:pPr lvl="1" algn="just">
              <a:buFontTx/>
              <a:buNone/>
            </a:pPr>
            <a:r>
              <a:rPr lang="pt-BR" altLang="pt-BR" dirty="0"/>
              <a:t>Identificando dependência: inclusão</a:t>
            </a:r>
          </a:p>
          <a:p>
            <a:pPr lvl="1" algn="just">
              <a:buFontTx/>
              <a:buNone/>
            </a:pPr>
            <a:endParaRPr lang="pt-BR" altLang="pt-BR" dirty="0"/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Novos requisitos: </a:t>
            </a:r>
          </a:p>
          <a:p>
            <a:pPr lvl="1" algn="just"/>
            <a:r>
              <a:rPr lang="pt-BR" altLang="pt-BR" dirty="0"/>
              <a:t>Para efetuar vendas ou administrar estoque, atendentes e gerentes terão que </a:t>
            </a:r>
            <a:r>
              <a:rPr lang="pt-BR" altLang="pt-BR" dirty="0">
                <a:solidFill>
                  <a:srgbClr val="FF0000"/>
                </a:solidFill>
              </a:rPr>
              <a:t>validar</a:t>
            </a:r>
            <a:r>
              <a:rPr lang="pt-BR" altLang="pt-BR" dirty="0"/>
              <a:t> suas respectivas senhas de acesso ao sistema.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 smtClean="0"/>
              <a:t>Identificando </a:t>
            </a:r>
            <a:r>
              <a:rPr lang="pt-BR" altLang="pt-BR" dirty="0"/>
              <a:t>dependência: inclusão</a:t>
            </a:r>
            <a:endParaRPr lang="pt-BR" dirty="0"/>
          </a:p>
        </p:txBody>
      </p:sp>
      <p:sp>
        <p:nvSpPr>
          <p:cNvPr id="4" name="Oval 18"/>
          <p:cNvSpPr>
            <a:spLocks noChangeArrowheads="1"/>
          </p:cNvSpPr>
          <p:nvPr/>
        </p:nvSpPr>
        <p:spPr bwMode="auto">
          <a:xfrm>
            <a:off x="2124075" y="2565400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2220913" y="2736850"/>
            <a:ext cx="1587" cy="1524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>
            <a:off x="2071688" y="2778125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Freeform 21"/>
          <p:cNvSpPr>
            <a:spLocks/>
          </p:cNvSpPr>
          <p:nvPr/>
        </p:nvSpPr>
        <p:spPr bwMode="auto">
          <a:xfrm>
            <a:off x="2017713" y="2889250"/>
            <a:ext cx="396875" cy="190500"/>
          </a:xfrm>
          <a:custGeom>
            <a:avLst/>
            <a:gdLst>
              <a:gd name="T0" fmla="*/ 0 w 37"/>
              <a:gd name="T1" fmla="*/ 19 h 19"/>
              <a:gd name="T2" fmla="*/ 19 w 37"/>
              <a:gd name="T3" fmla="*/ 0 h 19"/>
              <a:gd name="T4" fmla="*/ 37 w 37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">
                <a:moveTo>
                  <a:pt x="0" y="19"/>
                </a:moveTo>
                <a:lnTo>
                  <a:pt x="19" y="0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835150" y="3141663"/>
            <a:ext cx="754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Atendente</a:t>
            </a:r>
            <a:endParaRPr lang="en-US" altLang="pt-BR"/>
          </a:p>
        </p:txBody>
      </p:sp>
      <p:sp>
        <p:nvSpPr>
          <p:cNvPr id="9" name="Line 26"/>
          <p:cNvSpPr>
            <a:spLocks noChangeShapeType="1"/>
          </p:cNvSpPr>
          <p:nvPr/>
        </p:nvSpPr>
        <p:spPr bwMode="auto">
          <a:xfrm flipH="1" flipV="1">
            <a:off x="2555875" y="2819400"/>
            <a:ext cx="2303463" cy="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124075" y="5578475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28"/>
          <p:cNvSpPr>
            <a:spLocks noChangeShapeType="1"/>
          </p:cNvSpPr>
          <p:nvPr/>
        </p:nvSpPr>
        <p:spPr bwMode="auto">
          <a:xfrm>
            <a:off x="2220913" y="5740400"/>
            <a:ext cx="1587" cy="16033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Line 29"/>
          <p:cNvSpPr>
            <a:spLocks noChangeShapeType="1"/>
          </p:cNvSpPr>
          <p:nvPr/>
        </p:nvSpPr>
        <p:spPr bwMode="auto">
          <a:xfrm>
            <a:off x="2071688" y="5791200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Freeform 30"/>
          <p:cNvSpPr>
            <a:spLocks/>
          </p:cNvSpPr>
          <p:nvPr/>
        </p:nvSpPr>
        <p:spPr bwMode="auto">
          <a:xfrm>
            <a:off x="2017713" y="5900738"/>
            <a:ext cx="396875" cy="182562"/>
          </a:xfrm>
          <a:custGeom>
            <a:avLst/>
            <a:gdLst>
              <a:gd name="T0" fmla="*/ 0 w 37"/>
              <a:gd name="T1" fmla="*/ 18 h 18"/>
              <a:gd name="T2" fmla="*/ 19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1920875" y="6254750"/>
            <a:ext cx="5984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Gerente</a:t>
            </a:r>
            <a:endParaRPr lang="en-US" altLang="pt-BR"/>
          </a:p>
        </p:txBody>
      </p:sp>
      <p:sp>
        <p:nvSpPr>
          <p:cNvPr id="15" name="Line 34"/>
          <p:cNvSpPr>
            <a:spLocks noChangeShapeType="1"/>
          </p:cNvSpPr>
          <p:nvPr/>
        </p:nvSpPr>
        <p:spPr bwMode="auto">
          <a:xfrm flipV="1">
            <a:off x="2220913" y="3422650"/>
            <a:ext cx="1587" cy="1965325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Freeform 35"/>
          <p:cNvSpPr>
            <a:spLocks/>
          </p:cNvSpPr>
          <p:nvPr/>
        </p:nvSpPr>
        <p:spPr bwMode="auto">
          <a:xfrm>
            <a:off x="2146300" y="3422650"/>
            <a:ext cx="150813" cy="201613"/>
          </a:xfrm>
          <a:custGeom>
            <a:avLst/>
            <a:gdLst>
              <a:gd name="T0" fmla="*/ 47 w 95"/>
              <a:gd name="T1" fmla="*/ 0 h 127"/>
              <a:gd name="T2" fmla="*/ 95 w 95"/>
              <a:gd name="T3" fmla="*/ 127 h 127"/>
              <a:gd name="T4" fmla="*/ 0 w 95"/>
              <a:gd name="T5" fmla="*/ 127 h 127"/>
              <a:gd name="T6" fmla="*/ 47 w 95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27">
                <a:moveTo>
                  <a:pt x="47" y="0"/>
                </a:moveTo>
                <a:lnTo>
                  <a:pt x="95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36"/>
          <p:cNvSpPr>
            <a:spLocks noChangeShapeType="1"/>
          </p:cNvSpPr>
          <p:nvPr/>
        </p:nvSpPr>
        <p:spPr bwMode="auto">
          <a:xfrm flipV="1">
            <a:off x="5367338" y="3068638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Line 37"/>
          <p:cNvSpPr>
            <a:spLocks noChangeShapeType="1"/>
          </p:cNvSpPr>
          <p:nvPr/>
        </p:nvSpPr>
        <p:spPr bwMode="auto">
          <a:xfrm>
            <a:off x="4400550" y="3360738"/>
            <a:ext cx="1924050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Freeform 38"/>
          <p:cNvSpPr>
            <a:spLocks/>
          </p:cNvSpPr>
          <p:nvPr/>
        </p:nvSpPr>
        <p:spPr bwMode="auto">
          <a:xfrm>
            <a:off x="5292725" y="3068638"/>
            <a:ext cx="149225" cy="201612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H="1" flipV="1">
            <a:off x="4389438" y="3363913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H="1" flipV="1">
            <a:off x="6334125" y="3363913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" name="Oval 41"/>
          <p:cNvSpPr>
            <a:spLocks noChangeArrowheads="1"/>
          </p:cNvSpPr>
          <p:nvPr/>
        </p:nvSpPr>
        <p:spPr bwMode="auto">
          <a:xfrm>
            <a:off x="3635375" y="3578225"/>
            <a:ext cx="15843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Oval 42"/>
          <p:cNvSpPr>
            <a:spLocks noChangeArrowheads="1"/>
          </p:cNvSpPr>
          <p:nvPr/>
        </p:nvSpPr>
        <p:spPr bwMode="auto">
          <a:xfrm>
            <a:off x="5508625" y="3578225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5842000" y="3670300"/>
            <a:ext cx="10996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à vista</a:t>
            </a:r>
            <a:endParaRPr lang="en-US" altLang="pt-BR" sz="1600" dirty="0"/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3784600" y="3670300"/>
            <a:ext cx="11557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a prazo</a:t>
            </a:r>
            <a:endParaRPr lang="en-US" altLang="pt-BR" sz="1600" dirty="0"/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 flipV="1">
            <a:off x="4430713" y="3997325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Line 48"/>
          <p:cNvSpPr>
            <a:spLocks noChangeShapeType="1"/>
          </p:cNvSpPr>
          <p:nvPr/>
        </p:nvSpPr>
        <p:spPr bwMode="auto">
          <a:xfrm>
            <a:off x="3779838" y="4292600"/>
            <a:ext cx="1368425" cy="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" name="Freeform 49"/>
          <p:cNvSpPr>
            <a:spLocks/>
          </p:cNvSpPr>
          <p:nvPr/>
        </p:nvSpPr>
        <p:spPr bwMode="auto">
          <a:xfrm>
            <a:off x="4356100" y="3997325"/>
            <a:ext cx="149225" cy="201613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Line 50"/>
          <p:cNvSpPr>
            <a:spLocks noChangeShapeType="1"/>
          </p:cNvSpPr>
          <p:nvPr/>
        </p:nvSpPr>
        <p:spPr bwMode="auto">
          <a:xfrm flipH="1" flipV="1">
            <a:off x="3779838" y="4292600"/>
            <a:ext cx="0" cy="360363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" name="Line 51"/>
          <p:cNvSpPr>
            <a:spLocks noChangeShapeType="1"/>
          </p:cNvSpPr>
          <p:nvPr/>
        </p:nvSpPr>
        <p:spPr bwMode="auto">
          <a:xfrm flipH="1" flipV="1">
            <a:off x="5148263" y="4292600"/>
            <a:ext cx="0" cy="360363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Oval 52"/>
          <p:cNvSpPr>
            <a:spLocks noChangeArrowheads="1"/>
          </p:cNvSpPr>
          <p:nvPr/>
        </p:nvSpPr>
        <p:spPr bwMode="auto">
          <a:xfrm>
            <a:off x="3132138" y="4506913"/>
            <a:ext cx="1295400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Oval 53"/>
          <p:cNvSpPr>
            <a:spLocks noChangeArrowheads="1"/>
          </p:cNvSpPr>
          <p:nvPr/>
        </p:nvSpPr>
        <p:spPr bwMode="auto">
          <a:xfrm>
            <a:off x="4500563" y="4508500"/>
            <a:ext cx="1296987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4618038" y="4598988"/>
            <a:ext cx="10223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Vender c/ cartão</a:t>
            </a:r>
            <a:endParaRPr lang="en-US" altLang="pt-BR" sz="1600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3268663" y="4598988"/>
            <a:ext cx="1016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Vender c/ boleto</a:t>
            </a:r>
            <a:endParaRPr lang="en-US" altLang="pt-BR" sz="1600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2916238" y="5300663"/>
            <a:ext cx="719137" cy="0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" name="Oval 57"/>
          <p:cNvSpPr>
            <a:spLocks noChangeArrowheads="1"/>
          </p:cNvSpPr>
          <p:nvPr/>
        </p:nvSpPr>
        <p:spPr bwMode="auto">
          <a:xfrm>
            <a:off x="6615113" y="4489450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981825" y="4581525"/>
            <a:ext cx="1119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Calcular desconto</a:t>
            </a:r>
            <a:endParaRPr lang="en-US" altLang="pt-BR" sz="1600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6848475" y="4076700"/>
            <a:ext cx="676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&lt;&lt;extend&gt;&gt;</a:t>
            </a:r>
            <a:endParaRPr lang="en-US" altLang="pt-BR" sz="1400"/>
          </a:p>
        </p:txBody>
      </p:sp>
      <p:sp>
        <p:nvSpPr>
          <p:cNvPr id="39" name="Line 60"/>
          <p:cNvSpPr>
            <a:spLocks noChangeShapeType="1"/>
          </p:cNvSpPr>
          <p:nvPr/>
        </p:nvSpPr>
        <p:spPr bwMode="auto">
          <a:xfrm>
            <a:off x="5795963" y="4678363"/>
            <a:ext cx="792162" cy="0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" name="Rectangle 61"/>
          <p:cNvSpPr>
            <a:spLocks noChangeArrowheads="1"/>
          </p:cNvSpPr>
          <p:nvPr/>
        </p:nvSpPr>
        <p:spPr bwMode="auto">
          <a:xfrm>
            <a:off x="5867400" y="4508500"/>
            <a:ext cx="676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&lt;&lt;extend&gt;&gt;</a:t>
            </a:r>
            <a:endParaRPr lang="en-US" altLang="pt-BR" sz="1400"/>
          </a:p>
        </p:txBody>
      </p:sp>
      <p:sp>
        <p:nvSpPr>
          <p:cNvPr id="41" name="Oval 62"/>
          <p:cNvSpPr>
            <a:spLocks noChangeArrowheads="1"/>
          </p:cNvSpPr>
          <p:nvPr/>
        </p:nvSpPr>
        <p:spPr bwMode="auto">
          <a:xfrm>
            <a:off x="3635375" y="5084763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" name="Rectangle 63"/>
          <p:cNvSpPr>
            <a:spLocks noChangeArrowheads="1"/>
          </p:cNvSpPr>
          <p:nvPr/>
        </p:nvSpPr>
        <p:spPr bwMode="auto">
          <a:xfrm>
            <a:off x="4240213" y="5176838"/>
            <a:ext cx="692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Fazer login</a:t>
            </a:r>
            <a:endParaRPr lang="en-US" altLang="pt-BR" sz="1600"/>
          </a:p>
        </p:txBody>
      </p:sp>
      <p:sp>
        <p:nvSpPr>
          <p:cNvPr id="43" name="Oval 23"/>
          <p:cNvSpPr>
            <a:spLocks noChangeArrowheads="1"/>
          </p:cNvSpPr>
          <p:nvPr/>
        </p:nvSpPr>
        <p:spPr bwMode="auto">
          <a:xfrm>
            <a:off x="4786313" y="2636838"/>
            <a:ext cx="1225550" cy="373062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5033963" y="2720975"/>
            <a:ext cx="7037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</a:t>
            </a:r>
            <a:endParaRPr lang="en-US" altLang="pt-BR" sz="1600" dirty="0"/>
          </a:p>
        </p:txBody>
      </p:sp>
      <p:sp>
        <p:nvSpPr>
          <p:cNvPr id="45" name="Line 64"/>
          <p:cNvSpPr>
            <a:spLocks noChangeShapeType="1"/>
          </p:cNvSpPr>
          <p:nvPr/>
        </p:nvSpPr>
        <p:spPr bwMode="auto">
          <a:xfrm flipH="1">
            <a:off x="2484438" y="5949950"/>
            <a:ext cx="2016125" cy="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4140200" y="5740400"/>
            <a:ext cx="2016125" cy="373063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4427538" y="5805488"/>
            <a:ext cx="14716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Administrar estoque</a:t>
            </a:r>
            <a:endParaRPr lang="en-US" altLang="pt-BR"/>
          </a:p>
        </p:txBody>
      </p:sp>
      <p:sp>
        <p:nvSpPr>
          <p:cNvPr id="48" name="Line 65"/>
          <p:cNvSpPr>
            <a:spLocks noChangeShapeType="1"/>
          </p:cNvSpPr>
          <p:nvPr/>
        </p:nvSpPr>
        <p:spPr bwMode="auto">
          <a:xfrm>
            <a:off x="4572000" y="5445125"/>
            <a:ext cx="215900" cy="287338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4787900" y="5516563"/>
            <a:ext cx="698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&lt;&lt;include&gt;&gt;</a:t>
            </a:r>
            <a:endParaRPr lang="en-US" altLang="pt-BR" sz="1400"/>
          </a:p>
        </p:txBody>
      </p:sp>
      <p:sp>
        <p:nvSpPr>
          <p:cNvPr id="50" name="Rectangle 67"/>
          <p:cNvSpPr>
            <a:spLocks noChangeArrowheads="1"/>
          </p:cNvSpPr>
          <p:nvPr/>
        </p:nvSpPr>
        <p:spPr bwMode="auto">
          <a:xfrm>
            <a:off x="2954338" y="5033963"/>
            <a:ext cx="698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&lt;&lt;include&gt;&gt;</a:t>
            </a:r>
            <a:endParaRPr lang="en-US" altLang="pt-BR" sz="1400"/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 flipH="1">
            <a:off x="2916238" y="3586163"/>
            <a:ext cx="0" cy="1727200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none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" name="Line 69"/>
          <p:cNvSpPr>
            <a:spLocks noChangeShapeType="1"/>
          </p:cNvSpPr>
          <p:nvPr/>
        </p:nvSpPr>
        <p:spPr bwMode="auto">
          <a:xfrm>
            <a:off x="6542088" y="3946525"/>
            <a:ext cx="622300" cy="561975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" name="Line 70"/>
          <p:cNvSpPr>
            <a:spLocks noChangeShapeType="1"/>
          </p:cNvSpPr>
          <p:nvPr/>
        </p:nvSpPr>
        <p:spPr bwMode="auto">
          <a:xfrm flipH="1">
            <a:off x="2916238" y="2924175"/>
            <a:ext cx="1943100" cy="649288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none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casos de uso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escritos em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um documento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serve para orientar 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construção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dos demais elementos do projeto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altLang="pt-B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Atores</a:t>
            </a:r>
          </a:p>
          <a:p>
            <a:pPr lvl="1" algn="just"/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Representam os </a:t>
            </a:r>
            <a:r>
              <a:rPr lang="pt-BR" alt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papéis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desempenhados por </a:t>
            </a:r>
            <a:r>
              <a:rPr lang="pt-BR" altLang="pt-B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externos ao sistema </a:t>
            </a:r>
          </a:p>
          <a:p>
            <a:pPr lvl="2" algn="just"/>
            <a:r>
              <a:rPr lang="pt-BR" altLang="pt-BR" sz="1800" dirty="0" err="1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altLang="pt-BR" sz="18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humano (usuário), dispositivo de hardware ou </a:t>
            </a:r>
            <a:br>
              <a:rPr lang="pt-BR" altLang="pt-BR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outro sistema (cliente)</a:t>
            </a:r>
          </a:p>
          <a:p>
            <a:pPr lvl="1" algn="just"/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Elementos que </a:t>
            </a:r>
            <a:r>
              <a:rPr lang="pt-BR" alt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interagem</a:t>
            </a: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com o sistema</a:t>
            </a:r>
          </a:p>
          <a:p>
            <a:pPr lvl="1" algn="just">
              <a:buFontTx/>
              <a:buNone/>
            </a:pPr>
            <a:r>
              <a:rPr lang="pt-BR" altLang="pt-BR" sz="2000" dirty="0" smtClean="0">
                <a:solidFill>
                  <a:schemeClr val="hlink"/>
                </a:solidFill>
              </a:rPr>
              <a:t>Notação</a:t>
            </a:r>
            <a:r>
              <a:rPr lang="pt-BR" altLang="pt-BR" sz="2000" dirty="0">
                <a:solidFill>
                  <a:schemeClr val="hlink"/>
                </a:solidFill>
              </a:rPr>
              <a:t>:</a:t>
            </a:r>
          </a:p>
          <a:p>
            <a:pPr lvl="1" algn="just"/>
            <a:endParaRPr lang="en-US" altLang="pt-BR" dirty="0">
              <a:solidFill>
                <a:schemeClr val="hlink"/>
              </a:solidFill>
            </a:endParaRPr>
          </a:p>
          <a:p>
            <a:pPr algn="just"/>
            <a:endParaRPr lang="pt-BR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331913" y="4867100"/>
            <a:ext cx="6911975" cy="1946276"/>
            <a:chOff x="839" y="2659"/>
            <a:chExt cx="4354" cy="1406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2750"/>
              <a:ext cx="1316" cy="1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2750"/>
              <a:ext cx="1360" cy="1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659"/>
              <a:ext cx="1537" cy="1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839" y="3612"/>
              <a:ext cx="4354" cy="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r>
              <a:rPr lang="pt-BR" altLang="pt-BR" dirty="0"/>
              <a:t>Fronteira do Sistema</a:t>
            </a:r>
          </a:p>
          <a:p>
            <a:pPr lvl="1"/>
            <a:r>
              <a:rPr lang="pt-BR" altLang="pt-BR" dirty="0"/>
              <a:t>Elemento opcional (mas essencial para um bom entendimento) </a:t>
            </a:r>
          </a:p>
          <a:p>
            <a:pPr lvl="1"/>
            <a:r>
              <a:rPr lang="pt-BR" altLang="pt-BR" dirty="0"/>
              <a:t>Serve para definir a área de atuação do sistema</a:t>
            </a:r>
          </a:p>
          <a:p>
            <a:pPr lvl="1"/>
            <a:endParaRPr lang="pt-BR" altLang="pt-BR" dirty="0"/>
          </a:p>
          <a:p>
            <a:pPr lvl="1"/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Notação: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31840" y="3789040"/>
            <a:ext cx="4249737" cy="2376488"/>
          </a:xfrm>
          <a:prstGeom prst="rect">
            <a:avLst/>
          </a:prstGeom>
          <a:noFill/>
          <a:ln w="2540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r>
              <a:rPr lang="pt-BR" altLang="pt-BR" dirty="0" smtClean="0"/>
              <a:t>Identificando </a:t>
            </a:r>
            <a:r>
              <a:rPr lang="pt-BR" altLang="pt-BR" dirty="0"/>
              <a:t>a fronteira do sistema</a:t>
            </a:r>
          </a:p>
        </p:txBody>
      </p:sp>
      <p:sp>
        <p:nvSpPr>
          <p:cNvPr id="4" name="Oval 75"/>
          <p:cNvSpPr>
            <a:spLocks noChangeArrowheads="1"/>
          </p:cNvSpPr>
          <p:nvPr/>
        </p:nvSpPr>
        <p:spPr bwMode="auto">
          <a:xfrm>
            <a:off x="1475630" y="2709564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76"/>
          <p:cNvSpPr>
            <a:spLocks noChangeShapeType="1"/>
          </p:cNvSpPr>
          <p:nvPr/>
        </p:nvSpPr>
        <p:spPr bwMode="auto">
          <a:xfrm>
            <a:off x="1572468" y="2881014"/>
            <a:ext cx="1587" cy="1524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77"/>
          <p:cNvSpPr>
            <a:spLocks noChangeShapeType="1"/>
          </p:cNvSpPr>
          <p:nvPr/>
        </p:nvSpPr>
        <p:spPr bwMode="auto">
          <a:xfrm>
            <a:off x="1423243" y="2922289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Freeform 78"/>
          <p:cNvSpPr>
            <a:spLocks/>
          </p:cNvSpPr>
          <p:nvPr/>
        </p:nvSpPr>
        <p:spPr bwMode="auto">
          <a:xfrm>
            <a:off x="1369268" y="3033414"/>
            <a:ext cx="396875" cy="190500"/>
          </a:xfrm>
          <a:custGeom>
            <a:avLst/>
            <a:gdLst>
              <a:gd name="T0" fmla="*/ 0 w 37"/>
              <a:gd name="T1" fmla="*/ 19 h 19"/>
              <a:gd name="T2" fmla="*/ 19 w 37"/>
              <a:gd name="T3" fmla="*/ 0 h 19"/>
              <a:gd name="T4" fmla="*/ 37 w 37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9">
                <a:moveTo>
                  <a:pt x="0" y="19"/>
                </a:moveTo>
                <a:lnTo>
                  <a:pt x="19" y="0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Rectangle 79"/>
          <p:cNvSpPr>
            <a:spLocks noChangeArrowheads="1"/>
          </p:cNvSpPr>
          <p:nvPr/>
        </p:nvSpPr>
        <p:spPr bwMode="auto">
          <a:xfrm>
            <a:off x="1186705" y="3285827"/>
            <a:ext cx="75406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Atendente</a:t>
            </a:r>
            <a:endParaRPr lang="en-US" altLang="pt-BR"/>
          </a:p>
        </p:txBody>
      </p:sp>
      <p:sp>
        <p:nvSpPr>
          <p:cNvPr id="9" name="Line 80"/>
          <p:cNvSpPr>
            <a:spLocks noChangeShapeType="1"/>
          </p:cNvSpPr>
          <p:nvPr/>
        </p:nvSpPr>
        <p:spPr bwMode="auto">
          <a:xfrm flipH="1" flipV="1">
            <a:off x="1907430" y="2963564"/>
            <a:ext cx="2303463" cy="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Oval 81"/>
          <p:cNvSpPr>
            <a:spLocks noChangeArrowheads="1"/>
          </p:cNvSpPr>
          <p:nvPr/>
        </p:nvSpPr>
        <p:spPr bwMode="auto">
          <a:xfrm>
            <a:off x="1475630" y="5722639"/>
            <a:ext cx="204788" cy="182563"/>
          </a:xfrm>
          <a:prstGeom prst="ellips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Line 82"/>
          <p:cNvSpPr>
            <a:spLocks noChangeShapeType="1"/>
          </p:cNvSpPr>
          <p:nvPr/>
        </p:nvSpPr>
        <p:spPr bwMode="auto">
          <a:xfrm>
            <a:off x="1572468" y="5884564"/>
            <a:ext cx="1587" cy="16033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Line 83"/>
          <p:cNvSpPr>
            <a:spLocks noChangeShapeType="1"/>
          </p:cNvSpPr>
          <p:nvPr/>
        </p:nvSpPr>
        <p:spPr bwMode="auto">
          <a:xfrm>
            <a:off x="1423243" y="5935364"/>
            <a:ext cx="288925" cy="1588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" name="Freeform 84"/>
          <p:cNvSpPr>
            <a:spLocks/>
          </p:cNvSpPr>
          <p:nvPr/>
        </p:nvSpPr>
        <p:spPr bwMode="auto">
          <a:xfrm>
            <a:off x="1369268" y="6044902"/>
            <a:ext cx="396875" cy="182562"/>
          </a:xfrm>
          <a:custGeom>
            <a:avLst/>
            <a:gdLst>
              <a:gd name="T0" fmla="*/ 0 w 37"/>
              <a:gd name="T1" fmla="*/ 18 h 18"/>
              <a:gd name="T2" fmla="*/ 19 w 37"/>
              <a:gd name="T3" fmla="*/ 0 h 18"/>
              <a:gd name="T4" fmla="*/ 37 w 37"/>
              <a:gd name="T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8">
                <a:moveTo>
                  <a:pt x="0" y="18"/>
                </a:moveTo>
                <a:lnTo>
                  <a:pt x="19" y="0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40808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4" name="Rectangle 85"/>
          <p:cNvSpPr>
            <a:spLocks noChangeArrowheads="1"/>
          </p:cNvSpPr>
          <p:nvPr/>
        </p:nvSpPr>
        <p:spPr bwMode="auto">
          <a:xfrm>
            <a:off x="1272430" y="6398914"/>
            <a:ext cx="59848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Gerente</a:t>
            </a:r>
            <a:endParaRPr lang="en-US" altLang="pt-BR"/>
          </a:p>
        </p:txBody>
      </p:sp>
      <p:sp>
        <p:nvSpPr>
          <p:cNvPr id="15" name="Line 86"/>
          <p:cNvSpPr>
            <a:spLocks noChangeShapeType="1"/>
          </p:cNvSpPr>
          <p:nvPr/>
        </p:nvSpPr>
        <p:spPr bwMode="auto">
          <a:xfrm flipV="1">
            <a:off x="1572468" y="3566814"/>
            <a:ext cx="1587" cy="1965325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Freeform 87"/>
          <p:cNvSpPr>
            <a:spLocks/>
          </p:cNvSpPr>
          <p:nvPr/>
        </p:nvSpPr>
        <p:spPr bwMode="auto">
          <a:xfrm>
            <a:off x="1497855" y="3566814"/>
            <a:ext cx="150813" cy="201613"/>
          </a:xfrm>
          <a:custGeom>
            <a:avLst/>
            <a:gdLst>
              <a:gd name="T0" fmla="*/ 47 w 95"/>
              <a:gd name="T1" fmla="*/ 0 h 127"/>
              <a:gd name="T2" fmla="*/ 95 w 95"/>
              <a:gd name="T3" fmla="*/ 127 h 127"/>
              <a:gd name="T4" fmla="*/ 0 w 95"/>
              <a:gd name="T5" fmla="*/ 127 h 127"/>
              <a:gd name="T6" fmla="*/ 47 w 95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" h="127">
                <a:moveTo>
                  <a:pt x="47" y="0"/>
                </a:moveTo>
                <a:lnTo>
                  <a:pt x="95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88"/>
          <p:cNvSpPr>
            <a:spLocks noChangeShapeType="1"/>
          </p:cNvSpPr>
          <p:nvPr/>
        </p:nvSpPr>
        <p:spPr bwMode="auto">
          <a:xfrm flipV="1">
            <a:off x="4718893" y="3212802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Line 89"/>
          <p:cNvSpPr>
            <a:spLocks noChangeShapeType="1"/>
          </p:cNvSpPr>
          <p:nvPr/>
        </p:nvSpPr>
        <p:spPr bwMode="auto">
          <a:xfrm>
            <a:off x="3752105" y="3504902"/>
            <a:ext cx="1924050" cy="1587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Freeform 90"/>
          <p:cNvSpPr>
            <a:spLocks/>
          </p:cNvSpPr>
          <p:nvPr/>
        </p:nvSpPr>
        <p:spPr bwMode="auto">
          <a:xfrm>
            <a:off x="4644280" y="3212802"/>
            <a:ext cx="149225" cy="201612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H="1" flipV="1">
            <a:off x="3740993" y="3508077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1" name="Line 92"/>
          <p:cNvSpPr>
            <a:spLocks noChangeShapeType="1"/>
          </p:cNvSpPr>
          <p:nvPr/>
        </p:nvSpPr>
        <p:spPr bwMode="auto">
          <a:xfrm flipH="1" flipV="1">
            <a:off x="5685680" y="3508077"/>
            <a:ext cx="0" cy="360362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" name="Oval 93"/>
          <p:cNvSpPr>
            <a:spLocks noChangeArrowheads="1"/>
          </p:cNvSpPr>
          <p:nvPr/>
        </p:nvSpPr>
        <p:spPr bwMode="auto">
          <a:xfrm>
            <a:off x="2986930" y="3722389"/>
            <a:ext cx="15843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Oval 94"/>
          <p:cNvSpPr>
            <a:spLocks noChangeArrowheads="1"/>
          </p:cNvSpPr>
          <p:nvPr/>
        </p:nvSpPr>
        <p:spPr bwMode="auto">
          <a:xfrm>
            <a:off x="4860180" y="3722389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" name="Rectangle 95"/>
          <p:cNvSpPr>
            <a:spLocks noChangeArrowheads="1"/>
          </p:cNvSpPr>
          <p:nvPr/>
        </p:nvSpPr>
        <p:spPr bwMode="auto">
          <a:xfrm>
            <a:off x="5193555" y="3814464"/>
            <a:ext cx="109966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à vista</a:t>
            </a:r>
            <a:endParaRPr lang="en-US" altLang="pt-BR" sz="1600" dirty="0"/>
          </a:p>
        </p:txBody>
      </p:sp>
      <p:sp>
        <p:nvSpPr>
          <p:cNvPr id="25" name="Rectangle 96"/>
          <p:cNvSpPr>
            <a:spLocks noChangeArrowheads="1"/>
          </p:cNvSpPr>
          <p:nvPr/>
        </p:nvSpPr>
        <p:spPr bwMode="auto">
          <a:xfrm>
            <a:off x="3136155" y="3814464"/>
            <a:ext cx="115576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 </a:t>
            </a:r>
            <a:r>
              <a:rPr lang="en-US" altLang="pt-BR" sz="1100" u="none" dirty="0">
                <a:solidFill>
                  <a:srgbClr val="000000"/>
                </a:solidFill>
              </a:rPr>
              <a:t>a prazo</a:t>
            </a:r>
            <a:endParaRPr lang="en-US" altLang="pt-BR" sz="1600" dirty="0"/>
          </a:p>
        </p:txBody>
      </p:sp>
      <p:sp>
        <p:nvSpPr>
          <p:cNvPr id="26" name="Line 97"/>
          <p:cNvSpPr>
            <a:spLocks noChangeShapeType="1"/>
          </p:cNvSpPr>
          <p:nvPr/>
        </p:nvSpPr>
        <p:spPr bwMode="auto">
          <a:xfrm flipV="1">
            <a:off x="3782268" y="4141489"/>
            <a:ext cx="1587" cy="29210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Line 98"/>
          <p:cNvSpPr>
            <a:spLocks noChangeShapeType="1"/>
          </p:cNvSpPr>
          <p:nvPr/>
        </p:nvSpPr>
        <p:spPr bwMode="auto">
          <a:xfrm>
            <a:off x="3131393" y="4436764"/>
            <a:ext cx="1368425" cy="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" name="Freeform 99"/>
          <p:cNvSpPr>
            <a:spLocks/>
          </p:cNvSpPr>
          <p:nvPr/>
        </p:nvSpPr>
        <p:spPr bwMode="auto">
          <a:xfrm>
            <a:off x="3707655" y="4141489"/>
            <a:ext cx="149225" cy="201613"/>
          </a:xfrm>
          <a:custGeom>
            <a:avLst/>
            <a:gdLst>
              <a:gd name="T0" fmla="*/ 47 w 94"/>
              <a:gd name="T1" fmla="*/ 0 h 127"/>
              <a:gd name="T2" fmla="*/ 94 w 94"/>
              <a:gd name="T3" fmla="*/ 127 h 127"/>
              <a:gd name="T4" fmla="*/ 0 w 94"/>
              <a:gd name="T5" fmla="*/ 127 h 127"/>
              <a:gd name="T6" fmla="*/ 47 w 94"/>
              <a:gd name="T7" fmla="*/ 0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7">
                <a:moveTo>
                  <a:pt x="47" y="0"/>
                </a:moveTo>
                <a:lnTo>
                  <a:pt x="94" y="127"/>
                </a:lnTo>
                <a:lnTo>
                  <a:pt x="0" y="127"/>
                </a:lnTo>
                <a:lnTo>
                  <a:pt x="47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408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9" name="Line 100"/>
          <p:cNvSpPr>
            <a:spLocks noChangeShapeType="1"/>
          </p:cNvSpPr>
          <p:nvPr/>
        </p:nvSpPr>
        <p:spPr bwMode="auto">
          <a:xfrm flipH="1" flipV="1">
            <a:off x="3131393" y="4436764"/>
            <a:ext cx="0" cy="360363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" name="Line 101"/>
          <p:cNvSpPr>
            <a:spLocks noChangeShapeType="1"/>
          </p:cNvSpPr>
          <p:nvPr/>
        </p:nvSpPr>
        <p:spPr bwMode="auto">
          <a:xfrm flipH="1" flipV="1">
            <a:off x="4499818" y="4436764"/>
            <a:ext cx="0" cy="360363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Oval 102"/>
          <p:cNvSpPr>
            <a:spLocks noChangeArrowheads="1"/>
          </p:cNvSpPr>
          <p:nvPr/>
        </p:nvSpPr>
        <p:spPr bwMode="auto">
          <a:xfrm>
            <a:off x="2483693" y="4651077"/>
            <a:ext cx="1295400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" name="Oval 103"/>
          <p:cNvSpPr>
            <a:spLocks noChangeArrowheads="1"/>
          </p:cNvSpPr>
          <p:nvPr/>
        </p:nvSpPr>
        <p:spPr bwMode="auto">
          <a:xfrm>
            <a:off x="3852118" y="4652664"/>
            <a:ext cx="1296987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" name="Rectangle 104"/>
          <p:cNvSpPr>
            <a:spLocks noChangeArrowheads="1"/>
          </p:cNvSpPr>
          <p:nvPr/>
        </p:nvSpPr>
        <p:spPr bwMode="auto">
          <a:xfrm>
            <a:off x="3969593" y="4743152"/>
            <a:ext cx="10223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Vender c/ cartão</a:t>
            </a:r>
            <a:endParaRPr lang="en-US" altLang="pt-BR" sz="1600"/>
          </a:p>
        </p:txBody>
      </p:sp>
      <p:sp>
        <p:nvSpPr>
          <p:cNvPr id="34" name="Rectangle 105"/>
          <p:cNvSpPr>
            <a:spLocks noChangeArrowheads="1"/>
          </p:cNvSpPr>
          <p:nvPr/>
        </p:nvSpPr>
        <p:spPr bwMode="auto">
          <a:xfrm>
            <a:off x="2620218" y="4743152"/>
            <a:ext cx="10160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Vender c/ boleto</a:t>
            </a:r>
            <a:endParaRPr lang="en-US" altLang="pt-BR" sz="1600"/>
          </a:p>
        </p:txBody>
      </p:sp>
      <p:sp>
        <p:nvSpPr>
          <p:cNvPr id="35" name="Line 106"/>
          <p:cNvSpPr>
            <a:spLocks noChangeShapeType="1"/>
          </p:cNvSpPr>
          <p:nvPr/>
        </p:nvSpPr>
        <p:spPr bwMode="auto">
          <a:xfrm flipH="1">
            <a:off x="2267793" y="5444827"/>
            <a:ext cx="719137" cy="0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" name="Oval 107"/>
          <p:cNvSpPr>
            <a:spLocks noChangeArrowheads="1"/>
          </p:cNvSpPr>
          <p:nvPr/>
        </p:nvSpPr>
        <p:spPr bwMode="auto">
          <a:xfrm>
            <a:off x="5966668" y="4633614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7" name="Rectangle 108"/>
          <p:cNvSpPr>
            <a:spLocks noChangeArrowheads="1"/>
          </p:cNvSpPr>
          <p:nvPr/>
        </p:nvSpPr>
        <p:spPr bwMode="auto">
          <a:xfrm>
            <a:off x="6333380" y="4725689"/>
            <a:ext cx="11191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Calcular desconto</a:t>
            </a:r>
            <a:endParaRPr lang="en-US" altLang="pt-BR" sz="1600"/>
          </a:p>
        </p:txBody>
      </p:sp>
      <p:sp>
        <p:nvSpPr>
          <p:cNvPr id="38" name="Rectangle 109"/>
          <p:cNvSpPr>
            <a:spLocks noChangeArrowheads="1"/>
          </p:cNvSpPr>
          <p:nvPr/>
        </p:nvSpPr>
        <p:spPr bwMode="auto">
          <a:xfrm>
            <a:off x="6200030" y="4220864"/>
            <a:ext cx="676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&lt;&lt;extend&gt;&gt;</a:t>
            </a:r>
            <a:endParaRPr lang="en-US" altLang="pt-BR" sz="1400"/>
          </a:p>
        </p:txBody>
      </p:sp>
      <p:sp>
        <p:nvSpPr>
          <p:cNvPr id="39" name="Line 110"/>
          <p:cNvSpPr>
            <a:spLocks noChangeShapeType="1"/>
          </p:cNvSpPr>
          <p:nvPr/>
        </p:nvSpPr>
        <p:spPr bwMode="auto">
          <a:xfrm>
            <a:off x="5147518" y="4822527"/>
            <a:ext cx="792162" cy="0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" name="Rectangle 111"/>
          <p:cNvSpPr>
            <a:spLocks noChangeArrowheads="1"/>
          </p:cNvSpPr>
          <p:nvPr/>
        </p:nvSpPr>
        <p:spPr bwMode="auto">
          <a:xfrm>
            <a:off x="5218955" y="4652664"/>
            <a:ext cx="6762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&lt;&lt;extend&gt;&gt;</a:t>
            </a:r>
            <a:endParaRPr lang="en-US" altLang="pt-BR" sz="1400"/>
          </a:p>
        </p:txBody>
      </p:sp>
      <p:sp>
        <p:nvSpPr>
          <p:cNvPr id="41" name="Oval 112"/>
          <p:cNvSpPr>
            <a:spLocks noChangeArrowheads="1"/>
          </p:cNvSpPr>
          <p:nvPr/>
        </p:nvSpPr>
        <p:spPr bwMode="auto">
          <a:xfrm>
            <a:off x="2986930" y="5228927"/>
            <a:ext cx="1800225" cy="361950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2" name="Rectangle 113"/>
          <p:cNvSpPr>
            <a:spLocks noChangeArrowheads="1"/>
          </p:cNvSpPr>
          <p:nvPr/>
        </p:nvSpPr>
        <p:spPr bwMode="auto">
          <a:xfrm>
            <a:off x="3591768" y="5321002"/>
            <a:ext cx="6921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>
                <a:solidFill>
                  <a:srgbClr val="000000"/>
                </a:solidFill>
              </a:rPr>
              <a:t>Fazer login</a:t>
            </a:r>
            <a:endParaRPr lang="en-US" altLang="pt-BR" sz="1600"/>
          </a:p>
        </p:txBody>
      </p:sp>
      <p:sp>
        <p:nvSpPr>
          <p:cNvPr id="43" name="Oval 114"/>
          <p:cNvSpPr>
            <a:spLocks noChangeArrowheads="1"/>
          </p:cNvSpPr>
          <p:nvPr/>
        </p:nvSpPr>
        <p:spPr bwMode="auto">
          <a:xfrm>
            <a:off x="4137868" y="2781002"/>
            <a:ext cx="1225550" cy="373062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" name="Rectangle 115"/>
          <p:cNvSpPr>
            <a:spLocks noChangeArrowheads="1"/>
          </p:cNvSpPr>
          <p:nvPr/>
        </p:nvSpPr>
        <p:spPr bwMode="auto">
          <a:xfrm>
            <a:off x="4385518" y="2865139"/>
            <a:ext cx="7037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100" u="none" dirty="0">
                <a:solidFill>
                  <a:srgbClr val="000000"/>
                </a:solidFill>
              </a:rPr>
              <a:t>Vender </a:t>
            </a:r>
            <a:r>
              <a:rPr lang="en-US" altLang="pt-BR" sz="1100" u="none" dirty="0" smtClean="0">
                <a:solidFill>
                  <a:srgbClr val="000000"/>
                </a:solidFill>
              </a:rPr>
              <a:t>DVD</a:t>
            </a:r>
            <a:endParaRPr lang="en-US" altLang="pt-BR" sz="1600" dirty="0"/>
          </a:p>
        </p:txBody>
      </p:sp>
      <p:sp>
        <p:nvSpPr>
          <p:cNvPr id="45" name="Line 116"/>
          <p:cNvSpPr>
            <a:spLocks noChangeShapeType="1"/>
          </p:cNvSpPr>
          <p:nvPr/>
        </p:nvSpPr>
        <p:spPr bwMode="auto">
          <a:xfrm flipH="1">
            <a:off x="1835993" y="6094114"/>
            <a:ext cx="2016125" cy="0"/>
          </a:xfrm>
          <a:prstGeom prst="line">
            <a:avLst/>
          </a:prstGeom>
          <a:noFill/>
          <a:ln w="0">
            <a:solidFill>
              <a:srgbClr val="4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" name="Oval 117"/>
          <p:cNvSpPr>
            <a:spLocks noChangeArrowheads="1"/>
          </p:cNvSpPr>
          <p:nvPr/>
        </p:nvSpPr>
        <p:spPr bwMode="auto">
          <a:xfrm>
            <a:off x="3491755" y="5884564"/>
            <a:ext cx="2016125" cy="373063"/>
          </a:xfrm>
          <a:prstGeom prst="ellipse">
            <a:avLst/>
          </a:prstGeom>
          <a:solidFill>
            <a:srgbClr val="FFFFCC"/>
          </a:solidFill>
          <a:ln w="0">
            <a:solidFill>
              <a:srgbClr val="40808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7" name="Rectangle 118"/>
          <p:cNvSpPr>
            <a:spLocks noChangeArrowheads="1"/>
          </p:cNvSpPr>
          <p:nvPr/>
        </p:nvSpPr>
        <p:spPr bwMode="auto">
          <a:xfrm>
            <a:off x="3779093" y="5949652"/>
            <a:ext cx="14716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300" u="none">
                <a:solidFill>
                  <a:srgbClr val="000000"/>
                </a:solidFill>
              </a:rPr>
              <a:t>Administrar estoque</a:t>
            </a:r>
            <a:endParaRPr lang="en-US" altLang="pt-BR"/>
          </a:p>
        </p:txBody>
      </p:sp>
      <p:sp>
        <p:nvSpPr>
          <p:cNvPr id="48" name="Line 119"/>
          <p:cNvSpPr>
            <a:spLocks noChangeShapeType="1"/>
          </p:cNvSpPr>
          <p:nvPr/>
        </p:nvSpPr>
        <p:spPr bwMode="auto">
          <a:xfrm>
            <a:off x="3923555" y="5589289"/>
            <a:ext cx="215900" cy="287338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9" name="Rectangle 120"/>
          <p:cNvSpPr>
            <a:spLocks noChangeArrowheads="1"/>
          </p:cNvSpPr>
          <p:nvPr/>
        </p:nvSpPr>
        <p:spPr bwMode="auto">
          <a:xfrm>
            <a:off x="4139455" y="5660727"/>
            <a:ext cx="698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&lt;&lt;include&gt;&gt;</a:t>
            </a:r>
            <a:endParaRPr lang="en-US" altLang="pt-BR" sz="1400"/>
          </a:p>
        </p:txBody>
      </p:sp>
      <p:sp>
        <p:nvSpPr>
          <p:cNvPr id="50" name="Rectangle 121"/>
          <p:cNvSpPr>
            <a:spLocks noChangeArrowheads="1"/>
          </p:cNvSpPr>
          <p:nvPr/>
        </p:nvSpPr>
        <p:spPr bwMode="auto">
          <a:xfrm>
            <a:off x="2305893" y="5178127"/>
            <a:ext cx="698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pt-BR" sz="1000" u="none">
                <a:solidFill>
                  <a:srgbClr val="000000"/>
                </a:solidFill>
              </a:rPr>
              <a:t>&lt;&lt;include&gt;&gt;</a:t>
            </a:r>
            <a:endParaRPr lang="en-US" altLang="pt-BR" sz="1400"/>
          </a:p>
        </p:txBody>
      </p:sp>
      <p:sp>
        <p:nvSpPr>
          <p:cNvPr id="51" name="Line 122"/>
          <p:cNvSpPr>
            <a:spLocks noChangeShapeType="1"/>
          </p:cNvSpPr>
          <p:nvPr/>
        </p:nvSpPr>
        <p:spPr bwMode="auto">
          <a:xfrm flipH="1">
            <a:off x="2267793" y="3730327"/>
            <a:ext cx="0" cy="1727200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none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2" name="Line 123"/>
          <p:cNvSpPr>
            <a:spLocks noChangeShapeType="1"/>
          </p:cNvSpPr>
          <p:nvPr/>
        </p:nvSpPr>
        <p:spPr bwMode="auto">
          <a:xfrm>
            <a:off x="5893643" y="4090689"/>
            <a:ext cx="622300" cy="561975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arrow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3" name="Line 124"/>
          <p:cNvSpPr>
            <a:spLocks noChangeShapeType="1"/>
          </p:cNvSpPr>
          <p:nvPr/>
        </p:nvSpPr>
        <p:spPr bwMode="auto">
          <a:xfrm flipH="1">
            <a:off x="2267793" y="3068339"/>
            <a:ext cx="1943100" cy="649288"/>
          </a:xfrm>
          <a:prstGeom prst="line">
            <a:avLst/>
          </a:prstGeom>
          <a:noFill/>
          <a:ln w="0">
            <a:solidFill>
              <a:srgbClr val="408080"/>
            </a:solidFill>
            <a:prstDash val="lgDash"/>
            <a:round/>
            <a:headEnd type="none" w="lg" len="lg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4" name="Rectangle 125"/>
          <p:cNvSpPr>
            <a:spLocks noChangeArrowheads="1"/>
          </p:cNvSpPr>
          <p:nvPr/>
        </p:nvSpPr>
        <p:spPr bwMode="auto">
          <a:xfrm>
            <a:off x="2051893" y="2565102"/>
            <a:ext cx="5832475" cy="4032250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Temos dois tipos de atores:</a:t>
            </a:r>
          </a:p>
          <a:p>
            <a:pPr marL="0" indent="0" algn="just">
              <a:buNone/>
            </a:pPr>
            <a:r>
              <a:rPr lang="pt-BR" b="1" dirty="0"/>
              <a:t>a) ator iniciador</a:t>
            </a:r>
            <a:r>
              <a:rPr lang="pt-BR" dirty="0"/>
              <a:t>: é ele que inicia o caso de uso, geralmente, sendo o </a:t>
            </a:r>
            <a:r>
              <a:rPr lang="pt-BR" dirty="0" smtClean="0"/>
              <a:t>seu ator </a:t>
            </a:r>
            <a:r>
              <a:rPr lang="pt-BR" dirty="0"/>
              <a:t>principal. Por exemplo, se estamos fazendo um sistema bancário</a:t>
            </a:r>
            <a:r>
              <a:rPr lang="pt-BR" dirty="0" smtClean="0"/>
              <a:t>, o </a:t>
            </a:r>
            <a:r>
              <a:rPr lang="pt-BR" dirty="0"/>
              <a:t>caso de uso “retirar dinheiro” terá como ator iniciador o ator cliente;</a:t>
            </a:r>
          </a:p>
          <a:p>
            <a:pPr marL="0" indent="0" algn="just">
              <a:buNone/>
            </a:pPr>
            <a:r>
              <a:rPr lang="pt-BR" b="1" dirty="0"/>
              <a:t>b) ator participante</a:t>
            </a:r>
            <a:r>
              <a:rPr lang="pt-BR" dirty="0"/>
              <a:t>: é aquele que de alguma forma participa do caso </a:t>
            </a:r>
            <a:r>
              <a:rPr lang="pt-BR" dirty="0" smtClean="0"/>
              <a:t>de uso</a:t>
            </a:r>
            <a:r>
              <a:rPr lang="pt-BR" dirty="0"/>
              <a:t>. Por exemplo, no caso de uso “comprar itens”, existe um ator </a:t>
            </a:r>
            <a:r>
              <a:rPr lang="pt-BR" dirty="0" smtClean="0"/>
              <a:t>atendente que </a:t>
            </a:r>
            <a:r>
              <a:rPr lang="pt-BR" dirty="0"/>
              <a:t>“atende” o ator cliente.</a:t>
            </a:r>
          </a:p>
        </p:txBody>
      </p: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Um ator não precisa, necessariamente, ser uma pessoa. Um ator </a:t>
            </a:r>
            <a:r>
              <a:rPr lang="pt-BR" dirty="0" smtClean="0"/>
              <a:t>pode representar</a:t>
            </a:r>
            <a:r>
              <a:rPr lang="pt-BR" dirty="0"/>
              <a:t>: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pt-BR" dirty="0" smtClean="0"/>
              <a:t>um </a:t>
            </a:r>
            <a:r>
              <a:rPr lang="pt-BR" dirty="0"/>
              <a:t>grupo de pessoas. Por exemplo, clientes, estudantes, etc</a:t>
            </a:r>
            <a:r>
              <a:rPr lang="pt-BR" dirty="0" smtClean="0"/>
              <a:t>.; 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pt-BR" dirty="0" smtClean="0"/>
              <a:t>uma </a:t>
            </a:r>
            <a:r>
              <a:rPr lang="pt-BR" dirty="0"/>
              <a:t>função de uma pessoa. Por exemplo, estudante representante da </a:t>
            </a:r>
            <a:r>
              <a:rPr lang="pt-BR" dirty="0" smtClean="0"/>
              <a:t>turma; 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pt-BR" dirty="0" smtClean="0"/>
              <a:t>outro </a:t>
            </a:r>
            <a:r>
              <a:rPr lang="pt-BR" dirty="0"/>
              <a:t>sistema </a:t>
            </a:r>
            <a:r>
              <a:rPr lang="pt-BR" dirty="0" smtClean="0"/>
              <a:t>externo;</a:t>
            </a:r>
          </a:p>
          <a:p>
            <a:pPr marL="914400" lvl="1" indent="-514350" algn="just">
              <a:buFont typeface="+mj-lt"/>
              <a:buAutoNum type="alphaLcParenR"/>
            </a:pPr>
            <a:r>
              <a:rPr lang="pt-BR" dirty="0" smtClean="0"/>
              <a:t>um </a:t>
            </a:r>
            <a:r>
              <a:rPr lang="pt-BR" dirty="0"/>
              <a:t>conceito abstrato como hora, data, etc. Por exemplo, o ator </a:t>
            </a:r>
            <a:r>
              <a:rPr lang="pt-BR" dirty="0" smtClean="0"/>
              <a:t>data pode </a:t>
            </a:r>
            <a:r>
              <a:rPr lang="pt-BR" dirty="0"/>
              <a:t>iniciar um caso de uso chamado “cancelar pedidos” para </a:t>
            </a:r>
            <a:r>
              <a:rPr lang="pt-BR" dirty="0" smtClean="0"/>
              <a:t>pedidos feitos </a:t>
            </a:r>
            <a:r>
              <a:rPr lang="pt-BR" dirty="0"/>
              <a:t>há mais de seis meses.</a:t>
            </a:r>
          </a:p>
        </p:txBody>
      </p: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 algn="just">
              <a:buFontTx/>
              <a:buNone/>
            </a:pPr>
            <a:r>
              <a:rPr lang="pt-BR" altLang="pt-BR" dirty="0" smtClean="0"/>
              <a:t>Identificando </a:t>
            </a:r>
            <a:r>
              <a:rPr lang="pt-BR" altLang="pt-BR" dirty="0"/>
              <a:t>os atores</a:t>
            </a:r>
          </a:p>
          <a:p>
            <a:pPr lvl="1" algn="just">
              <a:buFontTx/>
              <a:buNone/>
            </a:pPr>
            <a:endParaRPr lang="pt-BR" altLang="pt-BR" sz="100" dirty="0"/>
          </a:p>
          <a:p>
            <a:pPr lvl="1" algn="just"/>
            <a:r>
              <a:rPr lang="pt-BR" altLang="pt-BR" dirty="0"/>
              <a:t>Uma loja de </a:t>
            </a:r>
            <a:r>
              <a:rPr lang="pt-BR" altLang="pt-BR" dirty="0" smtClean="0"/>
              <a:t>DVD </a:t>
            </a:r>
            <a:r>
              <a:rPr lang="pt-BR" altLang="pt-BR" dirty="0"/>
              <a:t>possui </a:t>
            </a:r>
            <a:r>
              <a:rPr lang="pt-BR" altLang="pt-BR" dirty="0" smtClean="0"/>
              <a:t>DVDs </a:t>
            </a:r>
            <a:r>
              <a:rPr lang="pt-BR" altLang="pt-BR" dirty="0"/>
              <a:t>para venda. Um cliente pode comprar uma quantidade ilimitada de </a:t>
            </a:r>
            <a:r>
              <a:rPr lang="pt-BR" altLang="pt-BR" dirty="0" smtClean="0"/>
              <a:t>DVDs </a:t>
            </a:r>
            <a:r>
              <a:rPr lang="pt-BR" altLang="pt-BR" dirty="0"/>
              <a:t>para isto ele deve se dirigir à loja. A loja possui um </a:t>
            </a:r>
            <a:r>
              <a:rPr lang="pt-BR" altLang="pt-BR" b="1" dirty="0">
                <a:solidFill>
                  <a:srgbClr val="009900"/>
                </a:solidFill>
              </a:rPr>
              <a:t>atendente</a:t>
            </a:r>
            <a:r>
              <a:rPr lang="pt-BR" altLang="pt-BR" dirty="0">
                <a:solidFill>
                  <a:srgbClr val="009900"/>
                </a:solidFill>
              </a:rPr>
              <a:t> </a:t>
            </a:r>
            <a:r>
              <a:rPr lang="pt-BR" altLang="pt-BR" dirty="0"/>
              <a:t>cuja função é atender os clientes durante a venda dos </a:t>
            </a:r>
            <a:r>
              <a:rPr lang="pt-BR" altLang="pt-BR" dirty="0" smtClean="0"/>
              <a:t>DVDs. </a:t>
            </a:r>
            <a:r>
              <a:rPr lang="pt-BR" altLang="pt-BR" dirty="0"/>
              <a:t>A loja também possui um </a:t>
            </a:r>
            <a:r>
              <a:rPr lang="pt-BR" altLang="pt-BR" b="1" dirty="0">
                <a:solidFill>
                  <a:schemeClr val="accent2"/>
                </a:solidFill>
              </a:rPr>
              <a:t>gerente</a:t>
            </a:r>
            <a:r>
              <a:rPr lang="pt-BR" altLang="pt-BR" dirty="0"/>
              <a:t> cuja função é administrar o estoque para que não faltem </a:t>
            </a:r>
            <a:r>
              <a:rPr lang="pt-BR" altLang="pt-BR" dirty="0" smtClean="0"/>
              <a:t>DVDs. </a:t>
            </a:r>
            <a:r>
              <a:rPr lang="pt-BR" altLang="pt-BR" dirty="0"/>
              <a:t>Além disso é ele quem dá folga ao atendente, ou seja, ele também atende os clientes durante a venda dos </a:t>
            </a:r>
            <a:r>
              <a:rPr lang="pt-BR" altLang="pt-BR" dirty="0" smtClean="0"/>
              <a:t>DVDs</a:t>
            </a:r>
            <a:r>
              <a:rPr lang="pt-BR" altLang="pt-BR" dirty="0"/>
              <a:t>.</a:t>
            </a:r>
            <a:endParaRPr lang="en-US" altLang="pt-BR" dirty="0"/>
          </a:p>
        </p:txBody>
      </p: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pt-BR" altLang="pt-BR" dirty="0">
                <a:solidFill>
                  <a:schemeClr val="hlink"/>
                </a:solidFill>
              </a:rPr>
              <a:t>Exemplo:</a:t>
            </a:r>
            <a:r>
              <a:rPr lang="pt-BR" altLang="pt-BR" dirty="0"/>
              <a:t> Loja de </a:t>
            </a:r>
            <a:r>
              <a:rPr lang="pt-BR" altLang="pt-BR" dirty="0" smtClean="0"/>
              <a:t>DVD</a:t>
            </a:r>
            <a:endParaRPr lang="pt-BR" altLang="pt-BR" dirty="0"/>
          </a:p>
          <a:p>
            <a:pPr lvl="1">
              <a:buFontTx/>
              <a:buNone/>
            </a:pPr>
            <a:endParaRPr lang="pt-BR" altLang="pt-BR" sz="900" dirty="0"/>
          </a:p>
          <a:p>
            <a:pPr lvl="1">
              <a:buFontTx/>
              <a:buNone/>
            </a:pPr>
            <a:r>
              <a:rPr lang="pt-BR" altLang="pt-BR" dirty="0"/>
              <a:t>Identificando os atores</a:t>
            </a:r>
          </a:p>
          <a:p>
            <a:endParaRPr lang="pt-BR" altLang="pt-BR" sz="2400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r>
              <a:rPr lang="pt-BR" altLang="pt-BR" sz="3600" dirty="0" smtClean="0"/>
              <a:t>E </a:t>
            </a:r>
            <a:r>
              <a:rPr lang="pt-BR" altLang="pt-BR" sz="3600" dirty="0"/>
              <a:t>o </a:t>
            </a:r>
            <a:r>
              <a:rPr lang="pt-BR" altLang="pt-BR" sz="3600" dirty="0">
                <a:solidFill>
                  <a:srgbClr val="FF3300"/>
                </a:solidFill>
              </a:rPr>
              <a:t>cliente</a:t>
            </a:r>
            <a:r>
              <a:rPr lang="pt-BR" altLang="pt-BR" sz="3600" dirty="0"/>
              <a:t>?</a:t>
            </a:r>
          </a:p>
          <a:p>
            <a:pPr lvl="1"/>
            <a:r>
              <a:rPr lang="pt-BR" altLang="pt-BR" dirty="0"/>
              <a:t>Não é ator pois ele não interage com o sistema!</a:t>
            </a:r>
            <a:endParaRPr lang="en-US" altLang="pt-BR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260475" y="2636912"/>
            <a:ext cx="6911975" cy="2332038"/>
            <a:chOff x="794" y="1706"/>
            <a:chExt cx="4354" cy="1469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706"/>
              <a:ext cx="3719" cy="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94" y="2659"/>
              <a:ext cx="4354" cy="4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dirty="0" smtClean="0"/>
              <a:t>Dê </a:t>
            </a:r>
            <a:r>
              <a:rPr lang="pt-BR" dirty="0"/>
              <a:t>um nome ao ator de forma que fique claro seu papel no sistema. </a:t>
            </a:r>
            <a:r>
              <a:rPr lang="pt-BR" dirty="0" smtClean="0"/>
              <a:t>Os nomes </a:t>
            </a:r>
            <a:r>
              <a:rPr lang="pt-BR" dirty="0"/>
              <a:t>devem ser condizentes com aqueles já usados na empresa. </a:t>
            </a:r>
            <a:r>
              <a:rPr lang="pt-BR" dirty="0" smtClean="0"/>
              <a:t>Dessa forma</a:t>
            </a:r>
            <a:r>
              <a:rPr lang="pt-BR" dirty="0"/>
              <a:t>, nossos clientes compreenderão mais facilmente o significado </a:t>
            </a:r>
            <a:r>
              <a:rPr lang="pt-BR" dirty="0" smtClean="0"/>
              <a:t>desse elemento </a:t>
            </a:r>
            <a:r>
              <a:rPr lang="pt-BR" dirty="0"/>
              <a:t>do caso de uso.</a:t>
            </a:r>
          </a:p>
        </p:txBody>
      </p: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Diagrama </a:t>
            </a:r>
            <a:r>
              <a:rPr lang="pt-BR" sz="3600" b="1" dirty="0" smtClean="0"/>
              <a:t>Caso </a:t>
            </a:r>
            <a:r>
              <a:rPr lang="pt-BR" sz="3600" b="1" dirty="0"/>
              <a:t>de Uso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Vamos precisar encontrar todos os atores envolvidos no sistema?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resposta a essa pergunta é SIM.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E</a:t>
            </a:r>
            <a:r>
              <a:rPr lang="pt-BR" dirty="0"/>
              <a:t>, se quiser, utilize as perguntas a </a:t>
            </a:r>
            <a:r>
              <a:rPr lang="pt-BR" dirty="0" smtClean="0"/>
              <a:t>seguir para </a:t>
            </a:r>
            <a:r>
              <a:rPr lang="pt-BR" dirty="0"/>
              <a:t>auxiliá-lo nessa tarefa:</a:t>
            </a:r>
          </a:p>
        </p:txBody>
      </p:sp>
    </p:spTree>
    <p:extLst>
      <p:ext uri="{BB962C8B-B14F-4D97-AF65-F5344CB8AC3E}">
        <p14:creationId xmlns:p14="http://schemas.microsoft.com/office/powerpoint/2010/main" val="211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1635</Words>
  <Application>Microsoft Office PowerPoint</Application>
  <PresentationFormat>Apresentação na tela (4:3)</PresentationFormat>
  <Paragraphs>257</Paragraphs>
  <Slides>31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Diagrama 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  <vt:lpstr>Diagrama Caso de Uso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 de Software</dc:title>
  <dc:creator>rbcosta</dc:creator>
  <cp:lastModifiedBy>rbcosta</cp:lastModifiedBy>
  <cp:revision>21</cp:revision>
  <cp:lastPrinted>2015-07-29T13:54:21Z</cp:lastPrinted>
  <dcterms:created xsi:type="dcterms:W3CDTF">2015-07-29T12:32:31Z</dcterms:created>
  <dcterms:modified xsi:type="dcterms:W3CDTF">2015-08-17T13:38:26Z</dcterms:modified>
</cp:coreProperties>
</file>