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64" r:id="rId4"/>
    <p:sldId id="265" r:id="rId5"/>
    <p:sldId id="266" r:id="rId6"/>
    <p:sldId id="267" r:id="rId7"/>
    <p:sldId id="274" r:id="rId8"/>
    <p:sldId id="268" r:id="rId9"/>
    <p:sldId id="271" r:id="rId10"/>
    <p:sldId id="269" r:id="rId11"/>
    <p:sldId id="270" r:id="rId12"/>
    <p:sldId id="275" r:id="rId13"/>
    <p:sldId id="272" r:id="rId14"/>
    <p:sldId id="273" r:id="rId15"/>
    <p:sldId id="259" r:id="rId16"/>
    <p:sldId id="258" r:id="rId17"/>
    <p:sldId id="262" r:id="rId18"/>
    <p:sldId id="26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8DF9D-3829-4A7C-82FA-5776E6DF03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6344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F2218-6AB3-4DD6-9825-5583457EB0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7439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7F2218-6AB3-4DD6-9825-5583457EB068}" type="slidenum">
              <a:rPr lang="pt-BR" smtClean="0"/>
              <a:t>1</a:t>
            </a:fld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60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3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446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10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2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83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87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2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8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E57A-8197-40B4-9FA3-0DAE55E4068C}" type="datetimeFigureOut">
              <a:rPr lang="pt-BR" smtClean="0"/>
              <a:t>08/02/2017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F864-152D-4DD3-B7A0-4A57E4108A13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2223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0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44624"/>
            <a:ext cx="8060432" cy="108012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chemeClr val="tx1"/>
                </a:solidFill>
              </a:rPr>
              <a:t>Levantamento </a:t>
            </a:r>
            <a:r>
              <a:rPr lang="pt-BR" sz="3600" b="1" dirty="0">
                <a:solidFill>
                  <a:schemeClr val="tx1"/>
                </a:solidFill>
              </a:rPr>
              <a:t>de Requisitos de Software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retta.com.br/wp-content/uploads/retta-f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908720"/>
            <a:ext cx="501634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5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70780"/>
            <a:ext cx="2592288" cy="480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578496" y="0"/>
            <a:ext cx="5626968" cy="1143000"/>
          </a:xfrm>
        </p:spPr>
        <p:txBody>
          <a:bodyPr/>
          <a:lstStyle/>
          <a:p>
            <a:r>
              <a:rPr lang="pt-BR" dirty="0" smtClean="0"/>
              <a:t>Documentação? Onde?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3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915000" cy="1143000"/>
          </a:xfrm>
        </p:spPr>
        <p:txBody>
          <a:bodyPr/>
          <a:lstStyle/>
          <a:p>
            <a:r>
              <a:rPr lang="pt-BR" dirty="0" smtClean="0"/>
              <a:t>Como foi instalado?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764704"/>
            <a:ext cx="25162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/>
          <a:lstStyle/>
          <a:p>
            <a:r>
              <a:rPr lang="pt-BR" dirty="0" smtClean="0"/>
              <a:t>Houve atrasos?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36711"/>
            <a:ext cx="2736304" cy="4848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7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1" y="764704"/>
            <a:ext cx="269696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763688" y="0"/>
            <a:ext cx="5915000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Como foi a manutenção?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95644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47" y="692696"/>
            <a:ext cx="2672997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1475656" y="0"/>
            <a:ext cx="6275040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Necessidade do cliente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65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7240" y="274638"/>
            <a:ext cx="7355160" cy="1143000"/>
          </a:xfrm>
        </p:spPr>
        <p:txBody>
          <a:bodyPr>
            <a:normAutofit fontScale="90000"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880320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 início para toda a atividade de desenvolvimento de software é o levantamento de requisitos, sendo esta atividade repetida em todas as demais etapas da engenharia de requisitos.</a:t>
            </a:r>
          </a:p>
          <a:p>
            <a:pPr algn="just"/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Levantamento de Requisitos de Software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908720"/>
            <a:ext cx="8496944" cy="5256584"/>
          </a:xfrm>
        </p:spPr>
        <p:txBody>
          <a:bodyPr>
            <a:noAutofit/>
          </a:bodyPr>
          <a:lstStyle/>
          <a:p>
            <a:pPr algn="just"/>
            <a:r>
              <a:rPr lang="pt-BR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r>
              <a:rPr lang="pt-BR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(2003) propõe um processo genérico de levantamento e análise que contém as seguintes atividades: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Compreensão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do domínio: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analistas devem desenvolver sua compreensão do domínio da aplicação;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Coleta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É o processo de interagir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do sistema para descobrir seus requisitos. A compreensão do domínio se desenvolve mais durante essa atividade;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Classificação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Essa atividade considera o conjunto não estruturado dos requisitos e os organiza em grupos coerentes;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Resolução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 conflitos: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Quando múltiplos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estão envolvidos, os requisitos apresentarão conflitos. Essa atividade tem por objetivo solucionar esses conflitos;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Definição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das prioridades: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Em qualquer conjunto de requisitos, alguns serão mais importantes do que outros. Esse estágio envolve interação com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para a definição dos requisitos mais importantes;</a:t>
            </a:r>
          </a:p>
          <a:p>
            <a:pPr lvl="1" algn="just"/>
            <a:r>
              <a:rPr lang="pt-BR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Verificação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de requisitos: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Os requisitos são verificados para descobrir se estão completos e consistentes e se estão em concordância com o que os </a:t>
            </a:r>
            <a:r>
              <a:rPr lang="pt-B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desejam do sistema</a:t>
            </a:r>
            <a:r>
              <a:rPr lang="pt-BR" sz="1600" dirty="0"/>
              <a:t>.</a:t>
            </a:r>
          </a:p>
          <a:p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Requisitos </a:t>
            </a:r>
          </a:p>
          <a:p>
            <a:pPr lvl="1" algn="just"/>
            <a:r>
              <a:rPr lang="pt-BR" dirty="0"/>
              <a:t>Os </a:t>
            </a:r>
            <a:r>
              <a:rPr lang="pt-BR" b="1" dirty="0"/>
              <a:t>requisitos </a:t>
            </a:r>
            <a:r>
              <a:rPr lang="pt-BR" dirty="0"/>
              <a:t>de um sistema de computação constituem uma especificação das características e propriedades do sistema. </a:t>
            </a:r>
          </a:p>
          <a:p>
            <a:pPr lvl="1" algn="just"/>
            <a:r>
              <a:rPr lang="pt-BR" dirty="0"/>
              <a:t>Também podem ser vistos como uma descrição do que o sistema deve fazer, de como ele deve se comportar, bem como das suas restrições de operação. </a:t>
            </a:r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Fontes de Requisitos: </a:t>
            </a:r>
            <a:r>
              <a:rPr lang="pt-BR" i="1" dirty="0" err="1"/>
              <a:t>Stakeholders</a:t>
            </a:r>
            <a:r>
              <a:rPr lang="pt-BR" i="1" dirty="0"/>
              <a:t> </a:t>
            </a:r>
            <a:endParaRPr lang="pt-BR" dirty="0"/>
          </a:p>
          <a:p>
            <a:pPr lvl="1" algn="just"/>
            <a:r>
              <a:rPr lang="pt-BR" dirty="0"/>
              <a:t>“São os interessados no sistema“. Pessoas que serão afetadas pelo sistema e que têm uma influência direta ou indireta na </a:t>
            </a:r>
            <a:r>
              <a:rPr lang="pt-BR" dirty="0" smtClean="0"/>
              <a:t>elaboração </a:t>
            </a:r>
            <a:r>
              <a:rPr lang="pt-BR" dirty="0"/>
              <a:t>dos requisitos. </a:t>
            </a:r>
          </a:p>
          <a:p>
            <a:pPr algn="just"/>
            <a:r>
              <a:rPr lang="pt-BR" dirty="0"/>
              <a:t>Em resumo: </a:t>
            </a:r>
          </a:p>
          <a:p>
            <a:pPr lvl="1" algn="just"/>
            <a:r>
              <a:rPr lang="pt-BR" dirty="0" smtClean="0"/>
              <a:t>utilizadores </a:t>
            </a:r>
            <a:r>
              <a:rPr lang="pt-BR" dirty="0"/>
              <a:t>finais </a:t>
            </a:r>
          </a:p>
          <a:p>
            <a:pPr lvl="1" algn="just"/>
            <a:r>
              <a:rPr lang="pt-BR" dirty="0" smtClean="0"/>
              <a:t>gestores </a:t>
            </a:r>
            <a:r>
              <a:rPr lang="pt-BR" dirty="0"/>
              <a:t>e outros envolvidos nos processos organizacionais que o sistema influencia </a:t>
            </a:r>
          </a:p>
          <a:p>
            <a:pPr lvl="1" algn="just"/>
            <a:r>
              <a:rPr lang="pt-BR" dirty="0" smtClean="0"/>
              <a:t>responsáveis </a:t>
            </a:r>
            <a:r>
              <a:rPr lang="pt-BR" dirty="0"/>
              <a:t>pelo desenvolvimento e manutenção do sistema </a:t>
            </a:r>
          </a:p>
          <a:p>
            <a:pPr lvl="1" algn="just"/>
            <a:r>
              <a:rPr lang="pt-BR" dirty="0" smtClean="0"/>
              <a:t>clientes </a:t>
            </a:r>
            <a:r>
              <a:rPr lang="pt-BR" dirty="0"/>
              <a:t>da organização que possam vir a usar o sistema </a:t>
            </a:r>
          </a:p>
          <a:p>
            <a:pPr lvl="1" algn="just"/>
            <a:r>
              <a:rPr lang="pt-BR" dirty="0" smtClean="0"/>
              <a:t>organismos </a:t>
            </a:r>
            <a:r>
              <a:rPr lang="pt-BR" dirty="0"/>
              <a:t>de regulação e certificação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60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Tipos de Requisitos </a:t>
            </a:r>
          </a:p>
          <a:p>
            <a:pPr lvl="1" algn="just"/>
            <a:r>
              <a:rPr lang="pt-BR" dirty="0"/>
              <a:t>Todo produto possui sua própria característica e é através dela que o valor do mesmo é determinado. Não poderia ser diferente com o software. </a:t>
            </a:r>
          </a:p>
          <a:p>
            <a:pPr algn="just"/>
            <a:r>
              <a:rPr lang="pt-BR" dirty="0"/>
              <a:t>As características de um software são divididas em </a:t>
            </a:r>
          </a:p>
          <a:p>
            <a:pPr lvl="1" algn="just"/>
            <a:r>
              <a:rPr lang="pt-BR" dirty="0" smtClean="0"/>
              <a:t>Funcionais</a:t>
            </a:r>
            <a:r>
              <a:rPr lang="pt-BR" dirty="0"/>
              <a:t>, </a:t>
            </a:r>
          </a:p>
          <a:p>
            <a:pPr lvl="1" algn="just"/>
            <a:r>
              <a:rPr lang="pt-BR" dirty="0" smtClean="0"/>
              <a:t>Não-funcionais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44624"/>
            <a:ext cx="8075240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07293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800" dirty="0" smtClean="0"/>
              <a:t>Para que um software desenvolvido atinja o sucesso, é necessário que uma meta seja alcançada: </a:t>
            </a:r>
          </a:p>
          <a:p>
            <a:pPr algn="just"/>
            <a:r>
              <a:rPr lang="pt-BR" sz="2800" dirty="0" smtClean="0"/>
              <a:t>clientes satisfeitos !!! </a:t>
            </a:r>
          </a:p>
          <a:p>
            <a:pPr algn="just"/>
            <a:r>
              <a:rPr lang="pt-BR" sz="2800" dirty="0" smtClean="0"/>
              <a:t>Eles estão satisfeitos quando você: </a:t>
            </a:r>
          </a:p>
          <a:p>
            <a:pPr lvl="1" algn="just"/>
            <a:r>
              <a:rPr lang="pt-BR" sz="2400" dirty="0" smtClean="0"/>
              <a:t>Atende às expectativas</a:t>
            </a:r>
          </a:p>
          <a:p>
            <a:pPr lvl="1" algn="just"/>
            <a:r>
              <a:rPr lang="pt-BR" sz="2400" dirty="0" smtClean="0"/>
              <a:t>Entrega no prazo</a:t>
            </a:r>
          </a:p>
          <a:p>
            <a:pPr lvl="1" algn="just"/>
            <a:r>
              <a:rPr lang="pt-BR" sz="2400" dirty="0" smtClean="0"/>
              <a:t>Entrega no orçamento </a:t>
            </a:r>
          </a:p>
          <a:p>
            <a:pPr algn="just"/>
            <a:r>
              <a:rPr lang="pt-BR" sz="2800" dirty="0" smtClean="0"/>
              <a:t>Em resumo, o sucesso começa na gerência dos requisitos !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922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116632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>
            <a:normAutofit fontScale="62500" lnSpcReduction="20000"/>
          </a:bodyPr>
          <a:lstStyle/>
          <a:p>
            <a:r>
              <a:rPr lang="pt-BR" sz="4500" u="sng" dirty="0"/>
              <a:t>Requisitos Funcionais </a:t>
            </a:r>
          </a:p>
          <a:p>
            <a:pPr lvl="1"/>
            <a:r>
              <a:rPr lang="pt-BR" sz="3800" dirty="0"/>
              <a:t>Estão intimamente ligados às funcionalidades propostas pelo sistema e que atenderá todas as suas necessidades </a:t>
            </a:r>
            <a:r>
              <a:rPr lang="pt-BR" sz="3800" dirty="0" smtClean="0"/>
              <a:t>funcionais </a:t>
            </a:r>
            <a:r>
              <a:rPr lang="pt-BR" sz="3800" dirty="0"/>
              <a:t>(O que o sistema deve fazer). </a:t>
            </a:r>
          </a:p>
          <a:p>
            <a:pPr lvl="1"/>
            <a:r>
              <a:rPr lang="pt-BR" sz="3800" dirty="0"/>
              <a:t>Resumidamente, são os requisitos que objetivamente cumprem as reais necessidades do usuário do sistema. </a:t>
            </a:r>
          </a:p>
          <a:p>
            <a:r>
              <a:rPr lang="pt-BR" sz="4500" dirty="0"/>
              <a:t>Exemplos: </a:t>
            </a:r>
          </a:p>
          <a:p>
            <a:pPr lvl="1"/>
            <a:r>
              <a:rPr lang="pt-BR" sz="3800" dirty="0" smtClean="0"/>
              <a:t>Fazer </a:t>
            </a:r>
            <a:r>
              <a:rPr lang="pt-BR" sz="3800" dirty="0"/>
              <a:t>transações bancárias (sacar, depositar, consultar saldo) </a:t>
            </a:r>
          </a:p>
          <a:p>
            <a:pPr lvl="1"/>
            <a:r>
              <a:rPr lang="pt-BR" sz="3800" dirty="0" smtClean="0"/>
              <a:t>Tem </a:t>
            </a:r>
            <a:r>
              <a:rPr lang="pt-BR" sz="3800" dirty="0"/>
              <a:t>que emitir notas fiscais, </a:t>
            </a:r>
          </a:p>
          <a:p>
            <a:pPr lvl="1"/>
            <a:r>
              <a:rPr lang="pt-BR" sz="3800" dirty="0" smtClean="0"/>
              <a:t>Tem </a:t>
            </a:r>
            <a:r>
              <a:rPr lang="pt-BR" sz="3800" dirty="0"/>
              <a:t>que suportar mala direta. </a:t>
            </a:r>
          </a:p>
          <a:p>
            <a:pPr lvl="1"/>
            <a:r>
              <a:rPr lang="pt-BR" sz="3800" dirty="0" smtClean="0"/>
              <a:t>Tem </a:t>
            </a:r>
            <a:r>
              <a:rPr lang="pt-BR" sz="3800" dirty="0"/>
              <a:t>que </a:t>
            </a:r>
            <a:r>
              <a:rPr lang="pt-BR" sz="3800" dirty="0" smtClean="0"/>
              <a:t>manter </a:t>
            </a:r>
            <a:r>
              <a:rPr lang="pt-BR" sz="3800" dirty="0"/>
              <a:t>um cadastro de cliente. </a:t>
            </a:r>
          </a:p>
          <a:p>
            <a:pPr lvl="1"/>
            <a:r>
              <a:rPr lang="pt-BR" sz="3800" dirty="0" smtClean="0"/>
              <a:t>Ter </a:t>
            </a:r>
            <a:r>
              <a:rPr lang="pt-BR" sz="3800" dirty="0"/>
              <a:t>que realizar o controle de estoque.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4624"/>
            <a:ext cx="8219256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980728"/>
            <a:ext cx="8363272" cy="5256584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u="sng" dirty="0"/>
              <a:t>Requisitos Não-Funcionais </a:t>
            </a:r>
          </a:p>
          <a:p>
            <a:pPr lvl="1" algn="just"/>
            <a:r>
              <a:rPr lang="pt-BR" dirty="0"/>
              <a:t>Geralmente são ligados à qualidade do produto como, por exemplo, robustez, segurança, portabilidade ou </a:t>
            </a:r>
            <a:r>
              <a:rPr lang="pt-BR" dirty="0" err="1"/>
              <a:t>inte-gridade</a:t>
            </a:r>
            <a:r>
              <a:rPr lang="pt-BR" dirty="0"/>
              <a:t> (O que faria o sistema ficar melhor). </a:t>
            </a:r>
          </a:p>
          <a:p>
            <a:pPr algn="just"/>
            <a:r>
              <a:rPr lang="pt-BR" dirty="0"/>
              <a:t>Exemplos: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ter interface amigável.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atualizar, cadastrar e apagar dados do banco antigo.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ter um sistema de autenticação de baixo custo. </a:t>
            </a:r>
          </a:p>
          <a:p>
            <a:pPr lvl="1" algn="just"/>
            <a:r>
              <a:rPr lang="pt-BR" dirty="0" smtClean="0"/>
              <a:t>Tem </a:t>
            </a:r>
            <a:r>
              <a:rPr lang="pt-BR" dirty="0"/>
              <a:t>que realizar backups periódicos ou imprimir relatórios.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combinar formas de autenticação. </a:t>
            </a:r>
          </a:p>
          <a:p>
            <a:pPr lvl="1" algn="just"/>
            <a:r>
              <a:rPr lang="pt-BR" dirty="0" smtClean="0"/>
              <a:t>Deve </a:t>
            </a:r>
            <a:r>
              <a:rPr lang="pt-BR" dirty="0"/>
              <a:t>ser compatível com Java (integração de sistemas antigos). 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rmAutofit/>
          </a:bodyPr>
          <a:lstStyle/>
          <a:p>
            <a:r>
              <a:rPr lang="pt-BR" sz="3600" b="1" dirty="0" smtClean="0"/>
              <a:t>Levantamento de Requisitos de Software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600" dirty="0"/>
              <a:t>Requisitos Não-Funcionais </a:t>
            </a:r>
          </a:p>
          <a:p>
            <a:pPr lvl="1" algn="just"/>
            <a:r>
              <a:rPr lang="pt-BR" sz="3200" dirty="0"/>
              <a:t>Faz-se necessário o uso dos requisitos não-funcionais na fase de projeto, principalmente quando são tomadas decisões sobre a interface com o usuário, o software e o hardware e a arquitetura do sistema. </a:t>
            </a:r>
          </a:p>
        </p:txBody>
      </p:sp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76672"/>
          </a:xfrm>
        </p:spPr>
        <p:txBody>
          <a:bodyPr/>
          <a:lstStyle/>
          <a:p>
            <a:r>
              <a:rPr lang="pt-BR" dirty="0"/>
              <a:t>Requisitos Não-Funcionais 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7" y="764704"/>
            <a:ext cx="8359989" cy="475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47248" cy="792088"/>
          </a:xfrm>
        </p:spPr>
        <p:txBody>
          <a:bodyPr>
            <a:normAutofit/>
          </a:bodyPr>
          <a:lstStyle/>
          <a:p>
            <a:r>
              <a:rPr lang="pt-BR" sz="3600" b="1" dirty="0"/>
              <a:t>Técnicas de Levantamento de Requisitos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sz="2200" dirty="0"/>
              <a:t>As técnicas de levantamento de requisitos têm por objetivo superar as dificuldades relativas a esta fase. Todas as técnicas possuem um conceito próprio e suas respectivas vantagens e desvantagens, que podem ser utilizadas em conjunto pelo analista.</a:t>
            </a:r>
          </a:p>
          <a:p>
            <a:pPr algn="just"/>
            <a:endParaRPr lang="pt-BR" sz="2400" dirty="0"/>
          </a:p>
        </p:txBody>
      </p:sp>
      <p:pic>
        <p:nvPicPr>
          <p:cNvPr id="4" name="Picture 2" descr="http://blog.iprocess.com.br/wp-content/uploads/2014/07/tirinha-dilbert-requisitos-de-softw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8880"/>
            <a:ext cx="9143999" cy="453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2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16632"/>
            <a:ext cx="8856984" cy="5184576"/>
          </a:xfrm>
        </p:spPr>
        <p:txBody>
          <a:bodyPr>
            <a:noAutofit/>
          </a:bodyPr>
          <a:lstStyle/>
          <a:p>
            <a:pPr algn="just"/>
            <a:r>
              <a:rPr lang="pt-BR" sz="2800" b="1" u="sng" dirty="0"/>
              <a:t>Brainstorming</a:t>
            </a:r>
            <a:endParaRPr lang="pt-BR" sz="2800" u="sng" dirty="0"/>
          </a:p>
          <a:p>
            <a:pPr lvl="1" algn="just"/>
            <a:r>
              <a:rPr lang="pt-BR" sz="2000" dirty="0"/>
              <a:t>Brainstorming é uma técnica para geração de </a:t>
            </a:r>
            <a:r>
              <a:rPr lang="pt-BR" sz="2000" dirty="0" smtClean="0"/>
              <a:t>ideias</a:t>
            </a:r>
            <a:r>
              <a:rPr lang="pt-BR" sz="2000" dirty="0"/>
              <a:t>. Ela consiste em uma ou várias reuniões que permitem que as pessoas sugiram e explorem </a:t>
            </a:r>
            <a:r>
              <a:rPr lang="pt-BR" sz="2000" dirty="0" smtClean="0"/>
              <a:t>ideias</a:t>
            </a:r>
            <a:r>
              <a:rPr lang="pt-BR" sz="2000" dirty="0"/>
              <a:t>.</a:t>
            </a:r>
          </a:p>
          <a:p>
            <a:pPr lvl="1" algn="just"/>
            <a:r>
              <a:rPr lang="pt-BR" sz="2000" dirty="0"/>
              <a:t>As principais etapas necessárias para conduzir uma sessão de brainstorming são:</a:t>
            </a:r>
          </a:p>
          <a:p>
            <a:pPr algn="just"/>
            <a:r>
              <a:rPr lang="pt-BR" sz="2000" b="1" dirty="0" smtClean="0"/>
              <a:t>Seleção </a:t>
            </a:r>
            <a:r>
              <a:rPr lang="pt-BR" sz="2000" b="1" dirty="0"/>
              <a:t>dos participantes:</a:t>
            </a:r>
            <a:r>
              <a:rPr lang="pt-BR" sz="2000" dirty="0"/>
              <a:t> Os participantes devem ser selecionados em função das contribuições diretas que possam dar durante a sessão. A presença de pessoas bem informadas, vindas de diferentes grupos garantirá uma boa representação;</a:t>
            </a:r>
          </a:p>
          <a:p>
            <a:pPr algn="just"/>
            <a:r>
              <a:rPr lang="pt-BR" sz="2000" b="1" dirty="0" smtClean="0"/>
              <a:t>Explicar </a:t>
            </a:r>
            <a:r>
              <a:rPr lang="pt-BR" sz="2000" b="1" dirty="0"/>
              <a:t>a técnica e as regras a serem seguidas:</a:t>
            </a:r>
            <a:r>
              <a:rPr lang="pt-BR" sz="2000" dirty="0"/>
              <a:t> O líder da sessão explica os conceitos básicos de brainstorming e as regras a serem seguidas durante a sessão;</a:t>
            </a:r>
          </a:p>
          <a:p>
            <a:pPr algn="just"/>
            <a:r>
              <a:rPr lang="pt-BR" sz="2000" b="1" dirty="0" smtClean="0"/>
              <a:t>Produzir </a:t>
            </a:r>
            <a:r>
              <a:rPr lang="pt-BR" sz="2000" b="1" dirty="0"/>
              <a:t>uma boa quantidade de </a:t>
            </a:r>
            <a:r>
              <a:rPr lang="pt-BR" sz="2000" b="1" dirty="0" smtClean="0"/>
              <a:t>ideias</a:t>
            </a:r>
            <a:r>
              <a:rPr lang="pt-BR" sz="2000" b="1" dirty="0"/>
              <a:t>:</a:t>
            </a:r>
            <a:r>
              <a:rPr lang="pt-BR" sz="2000" dirty="0"/>
              <a:t> Os participantes geram tantas </a:t>
            </a:r>
            <a:r>
              <a:rPr lang="pt-BR" sz="2000" dirty="0" smtClean="0"/>
              <a:t>ideias </a:t>
            </a:r>
            <a:r>
              <a:rPr lang="pt-BR" sz="2000" dirty="0"/>
              <a:t>quantas forem exigidas pelos tópicos que estão sendo o objeto do brainstorming. Os participantes são convidados, um por vez, a dar uma única </a:t>
            </a:r>
            <a:r>
              <a:rPr lang="pt-BR" sz="2000" dirty="0" smtClean="0"/>
              <a:t>ideia. </a:t>
            </a:r>
            <a:r>
              <a:rPr lang="pt-BR" sz="2000" dirty="0"/>
              <a:t>Se alguém tiver problema, passa a vez e espera a próxima rodada.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1" u="sng" dirty="0" smtClean="0"/>
              <a:t>Questionários</a:t>
            </a:r>
          </a:p>
          <a:p>
            <a:pPr marL="0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O uso de questionário é indicado, por exemplo, quando há diversos grupos de usuários que podem estar em diversos locais diferentes do país. Neste caso, elaboram-se pesquisas específicas de acompanhamento com usuários selecionados, que a contribuição em potencial pareça mais importante, pois não seria prático entrevistar todas as pessoas em todos os locais</a:t>
            </a:r>
            <a:r>
              <a:rPr lang="pt-BR" dirty="0" smtClean="0"/>
              <a:t>.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Existem vários tipos de questionários que podem ser utilizados. Entre estes podemos listar: múltipla escolha, lista de verificação e questões com espaços em branco. O questionário deve ser desenvolvido de forma a minimizar o tempo gasto em sua resposta.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896544"/>
          </a:xfrm>
        </p:spPr>
        <p:txBody>
          <a:bodyPr>
            <a:noAutofit/>
          </a:bodyPr>
          <a:lstStyle/>
          <a:p>
            <a:pPr algn="just"/>
            <a:r>
              <a:rPr lang="pt-BR" sz="2200" b="1" u="sng" dirty="0"/>
              <a:t>Questionários</a:t>
            </a:r>
          </a:p>
          <a:p>
            <a:pPr marL="0" indent="0" algn="just">
              <a:buNone/>
            </a:pPr>
            <a:endParaRPr lang="pt-BR" sz="2200" dirty="0" smtClean="0"/>
          </a:p>
          <a:p>
            <a:pPr lvl="1" algn="just"/>
            <a:r>
              <a:rPr lang="pt-BR" sz="2200" dirty="0" smtClean="0"/>
              <a:t>Na </a:t>
            </a:r>
            <a:r>
              <a:rPr lang="pt-BR" sz="2200" dirty="0"/>
              <a:t>fase de preparação do questionário deve ser indicado o tipo de informação que se deseja obter. Assim que os requisitos forem definidos o analista deve elaborar o questionário com questões de forma </a:t>
            </a:r>
            <a:r>
              <a:rPr lang="pt-BR" sz="2200" dirty="0" smtClean="0"/>
              <a:t>simples, </a:t>
            </a:r>
            <a:r>
              <a:rPr lang="pt-BR" sz="2200" dirty="0"/>
              <a:t>deixar espaço suficiente para as repostas que forem descritivas e agrupar as questões de tópicos específicos em um conjunto com um título especial. </a:t>
            </a:r>
            <a:endParaRPr lang="pt-BR" sz="2200" dirty="0" smtClean="0"/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Deve ser desenvolvido um controle que identifique todas as pessoas que receberão os questionários. A distribuição deve ocorrer junto com instruções detalhadas sobre como preenchê-lo e ser indicado claramente o prazo para devolução do questionário. </a:t>
            </a:r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lvl="1" algn="just"/>
            <a:r>
              <a:rPr lang="pt-BR" dirty="0"/>
              <a:t>A entrevista é uma das técnicas tradicionais mais simples de utilizar e que produz bons resultados na fase inicial de obtenção de dados. Convém que o entrevistador dê margem ao entrevistado para expor as suas </a:t>
            </a:r>
            <a:r>
              <a:rPr lang="pt-BR" dirty="0" smtClean="0"/>
              <a:t>ideias</a:t>
            </a:r>
            <a:r>
              <a:rPr lang="pt-BR" dirty="0"/>
              <a:t>. É necessário ter um plano de entrevista para que não haja dispersão do assunto principal e a entrevista fique longa, deixando o entrevistado cansado e não produzindo bons resultados.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pt-BR" b="1" u="sng" dirty="0"/>
              <a:t>Entrevistas</a:t>
            </a:r>
            <a:endParaRPr lang="pt-BR" u="sng" dirty="0"/>
          </a:p>
          <a:p>
            <a:pPr marL="0" indent="0" algn="just">
              <a:buNone/>
            </a:pPr>
            <a:endParaRPr lang="pt-BR" dirty="0" smtClean="0"/>
          </a:p>
          <a:p>
            <a:pPr algn="just"/>
            <a:r>
              <a:rPr lang="pt-BR" dirty="0" smtClean="0"/>
              <a:t>As </a:t>
            </a:r>
            <a:r>
              <a:rPr lang="pt-BR" dirty="0"/>
              <a:t>seguintes diretrizes podem ser de grande auxilio na direção de entrevistas bem sucedidas com o usuário: </a:t>
            </a:r>
            <a:endParaRPr lang="pt-BR" dirty="0" smtClean="0"/>
          </a:p>
          <a:p>
            <a:pPr lvl="1" algn="just"/>
            <a:r>
              <a:rPr lang="pt-BR" dirty="0" smtClean="0"/>
              <a:t>desenvolver </a:t>
            </a:r>
            <a:r>
              <a:rPr lang="pt-BR" dirty="0"/>
              <a:t>um plano geral de </a:t>
            </a:r>
            <a:r>
              <a:rPr lang="pt-BR" dirty="0" smtClean="0"/>
              <a:t>entrevistas</a:t>
            </a:r>
          </a:p>
          <a:p>
            <a:pPr lvl="1" algn="just"/>
            <a:r>
              <a:rPr lang="pt-BR" dirty="0" smtClean="0"/>
              <a:t>certificar-se </a:t>
            </a:r>
            <a:r>
              <a:rPr lang="pt-BR" dirty="0"/>
              <a:t>da autorização para falar com os </a:t>
            </a:r>
            <a:r>
              <a:rPr lang="pt-BR" dirty="0" smtClean="0"/>
              <a:t>usuários</a:t>
            </a:r>
          </a:p>
          <a:p>
            <a:pPr lvl="1" algn="just"/>
            <a:r>
              <a:rPr lang="pt-BR" dirty="0" smtClean="0"/>
              <a:t>planejar </a:t>
            </a:r>
            <a:r>
              <a:rPr lang="pt-BR" dirty="0"/>
              <a:t>a entrevista para fazer uso eficiente do </a:t>
            </a:r>
            <a:r>
              <a:rPr lang="pt-BR" dirty="0" smtClean="0"/>
              <a:t>tempo</a:t>
            </a:r>
          </a:p>
          <a:p>
            <a:pPr lvl="1" algn="just"/>
            <a:r>
              <a:rPr lang="pt-BR" dirty="0" smtClean="0"/>
              <a:t>utilizar </a:t>
            </a:r>
            <a:r>
              <a:rPr lang="pt-BR" dirty="0"/>
              <a:t>ferramentas automatizadas que sejam </a:t>
            </a:r>
            <a:r>
              <a:rPr lang="pt-BR" dirty="0" smtClean="0"/>
              <a:t>adequadas</a:t>
            </a:r>
          </a:p>
          <a:p>
            <a:pPr lvl="1" algn="just"/>
            <a:r>
              <a:rPr lang="pt-BR" dirty="0" smtClean="0"/>
              <a:t>tentar </a:t>
            </a:r>
            <a:r>
              <a:rPr lang="pt-BR" dirty="0"/>
              <a:t>descobrir que informação o usuário está mais </a:t>
            </a:r>
            <a:r>
              <a:rPr lang="pt-BR" dirty="0" smtClean="0"/>
              <a:t>interessado</a:t>
            </a:r>
          </a:p>
          <a:p>
            <a:pPr lvl="1" algn="just"/>
            <a:r>
              <a:rPr lang="pt-BR" dirty="0" smtClean="0"/>
              <a:t>usar </a:t>
            </a:r>
            <a:r>
              <a:rPr lang="pt-BR" dirty="0"/>
              <a:t>um estilo adequado ao entrevistar.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592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pt-BR" altLang="pt-BR" sz="3600" dirty="0" smtClean="0"/>
              <a:t>Como o cliente explicou sua necessidade ?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908720"/>
            <a:ext cx="2593008" cy="488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476672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pt-BR" sz="2000" b="1" u="sng" dirty="0"/>
              <a:t>Entrevistas</a:t>
            </a:r>
            <a:endParaRPr lang="pt-BR" sz="2000" u="sng" dirty="0"/>
          </a:p>
          <a:p>
            <a:pPr marL="0" indent="0" algn="just">
              <a:buNone/>
            </a:pPr>
            <a:endParaRPr lang="pt-BR" sz="2000" dirty="0" smtClean="0"/>
          </a:p>
          <a:p>
            <a:pPr algn="just"/>
            <a:r>
              <a:rPr lang="pt-BR" sz="2000" dirty="0" smtClean="0"/>
              <a:t>A </a:t>
            </a:r>
            <a:r>
              <a:rPr lang="pt-BR" sz="2000" dirty="0"/>
              <a:t>atitude do analista em relação à entrevista é determinar seu fracasso ou sucesso. Uma entrevista não é uma competição, deve-se evitar o uso excessivo de termos técnicos e não conduzir a entrevista em uma tentativa de persuasão. </a:t>
            </a:r>
            <a:endParaRPr lang="pt-BR" sz="2000" dirty="0" smtClean="0"/>
          </a:p>
          <a:p>
            <a:pPr algn="just"/>
            <a:r>
              <a:rPr lang="pt-BR" sz="2000" dirty="0" smtClean="0"/>
              <a:t>O </a:t>
            </a:r>
            <a:r>
              <a:rPr lang="pt-BR" sz="2000" dirty="0"/>
              <a:t>modo como o analista fala não deve ser muito alto, nem muito baixo, tampouco indiretamente, ou seja, utilizar os termos: ele disse isso ou aquilo na reunião para o outro entrevistado. O modo melhor para agir seria, por exemplo, dizer: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O </a:t>
            </a:r>
            <a:r>
              <a:rPr lang="pt-BR" sz="2000" dirty="0"/>
              <a:t>João vê a solução para o projeto dessa forma. </a:t>
            </a:r>
            <a:endParaRPr lang="pt-BR" sz="2000" dirty="0" smtClean="0"/>
          </a:p>
          <a:p>
            <a:pPr lvl="1" algn="just"/>
            <a:r>
              <a:rPr lang="pt-BR" sz="2000" dirty="0" smtClean="0"/>
              <a:t>E </a:t>
            </a:r>
            <a:r>
              <a:rPr lang="pt-BR" sz="2000" dirty="0"/>
              <a:t>o senhor André, qual é a sua opinião? </a:t>
            </a:r>
            <a:endParaRPr lang="pt-BR" sz="2000" dirty="0" smtClean="0"/>
          </a:p>
          <a:p>
            <a:pPr algn="just"/>
            <a:r>
              <a:rPr lang="pt-BR" sz="2000" dirty="0" smtClean="0"/>
              <a:t>Em </a:t>
            </a:r>
            <a:r>
              <a:rPr lang="pt-BR" sz="2000" dirty="0"/>
              <a:t>uma entrevista o analista nunca deve criticar a credibilidade do entrevistado. O analista deve ter em mente que o entrevistado é o perito no assunto e fornecerá as informações necessárias ao sistema. 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76064"/>
            <a:ext cx="8229600" cy="528518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u="sng" dirty="0" smtClean="0"/>
              <a:t>Workshops</a:t>
            </a:r>
          </a:p>
          <a:p>
            <a:pPr marL="0" indent="0" algn="just">
              <a:buNone/>
            </a:pPr>
            <a:endParaRPr lang="pt-BR" u="sng" dirty="0"/>
          </a:p>
          <a:p>
            <a:pPr lvl="1" algn="just"/>
            <a:r>
              <a:rPr lang="pt-BR" sz="3100" dirty="0"/>
              <a:t>Trata-se de uma técnica de </a:t>
            </a:r>
            <a:r>
              <a:rPr lang="pt-BR" sz="3100" dirty="0" err="1"/>
              <a:t>elicitação</a:t>
            </a:r>
            <a:r>
              <a:rPr lang="pt-BR" sz="3100" dirty="0"/>
              <a:t> em grupo usada em uma reunião estruturada. Devem fazer parte do grupo uma equipe de analistas e uma seleção dos </a:t>
            </a:r>
            <a:r>
              <a:rPr lang="pt-BR" sz="3100" i="1" dirty="0" err="1"/>
              <a:t>stakeholders</a:t>
            </a:r>
            <a:r>
              <a:rPr lang="pt-BR" sz="3100" dirty="0"/>
              <a:t> que melhor representam a organização e o contexto em que o sistema será usado, obtendo assim um conjunto de requisitos bem definidos. </a:t>
            </a:r>
          </a:p>
          <a:p>
            <a:pPr lvl="1" algn="just"/>
            <a:r>
              <a:rPr lang="pt-BR" sz="3100" dirty="0"/>
              <a:t>Ao contrário das reuniões, onde existe pouca interação entre todos os elementos presentes, o </a:t>
            </a:r>
            <a:r>
              <a:rPr lang="pt-BR" sz="3100" i="1" dirty="0"/>
              <a:t>workshop</a:t>
            </a:r>
            <a:r>
              <a:rPr lang="pt-BR" sz="3100" dirty="0"/>
              <a:t> tem o objetivo de acionar o trabalho em equipe. Há um facilitador neutro cujo papel é conduzir a </a:t>
            </a:r>
            <a:r>
              <a:rPr lang="pt-BR" sz="3100" i="1" dirty="0"/>
              <a:t>workshop</a:t>
            </a:r>
            <a:r>
              <a:rPr lang="pt-BR" sz="3100" dirty="0"/>
              <a:t> e promover a discussão entre os vários mediadores. As tomadas de decisão são baseadas em processos bem definidos e com o objetivo de obter um processo de negociação, mediado pelo facilitador. </a:t>
            </a:r>
          </a:p>
          <a:p>
            <a:pPr lvl="1" algn="just"/>
            <a:r>
              <a:rPr lang="pt-BR" sz="3100" dirty="0"/>
              <a:t>Uma técnica utilizada em </a:t>
            </a:r>
            <a:r>
              <a:rPr lang="pt-BR" sz="3100" i="1" dirty="0"/>
              <a:t>workshops </a:t>
            </a:r>
            <a:r>
              <a:rPr lang="pt-BR" sz="3100" dirty="0"/>
              <a:t>é o </a:t>
            </a:r>
            <a:r>
              <a:rPr lang="pt-BR" sz="3100" i="1" dirty="0"/>
              <a:t>brainstorming</a:t>
            </a:r>
            <a:r>
              <a:rPr lang="pt-BR" sz="3100" dirty="0"/>
              <a:t>. Após os </a:t>
            </a:r>
            <a:r>
              <a:rPr lang="pt-BR" sz="3100" i="1" dirty="0"/>
              <a:t>workshops</a:t>
            </a:r>
            <a:r>
              <a:rPr lang="pt-BR" sz="3100" dirty="0"/>
              <a:t> serão produzidas documentações que refletem os requisitos e decisões tomadas sobre o sistema a ser desenvolvido.</a:t>
            </a:r>
          </a:p>
          <a:p>
            <a:pPr algn="just"/>
            <a:endParaRPr lang="pt-BR" sz="3100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Prototipagem</a:t>
            </a:r>
            <a:endParaRPr lang="pt-BR" dirty="0"/>
          </a:p>
          <a:p>
            <a:pPr lvl="1" algn="just"/>
            <a:r>
              <a:rPr lang="pt-BR" sz="1800" dirty="0"/>
              <a:t>Protótipo tem por objetivo explorar aspectos críticos dos requisitos de um produto, implementando de forma rápida um pequeno subconjunto de funcionalidades deste produto. O protótipo é indicado para estudar as alternativas de interface do usuário; problemas de comunicação com outros produtos; e a viabilidade de atendimento dos requisitos de desempenho. As técnicas utilizadas na elaboração do protótipo são várias: interface de usuário, relatórios textuais, relatórios gráficos, entre outras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pic>
        <p:nvPicPr>
          <p:cNvPr id="17410" name="Picture 2" descr="http://www.brasilnaweb.com.br/wp-content/uploads/2013/08/balsamiq-mock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492" y="2708920"/>
            <a:ext cx="3368535" cy="299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07504" y="2780928"/>
            <a:ext cx="540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pt-BR" dirty="0" smtClean="0"/>
              <a:t>Alguns dos benefícios do protótipo são as reduções dos riscos na construção do sistema, pois o usuário chave já verificou o que o analista captou nos requisitos do produto. Para ter sucesso na elaboração dos protótipos é necessária a escolha do ambiente de prototipagem, o entendimento dos objetivos do protótipo por parte de todos os interessados no projeto, a focalização em áreas menos compreendidas e a rapidez na construção.</a:t>
            </a:r>
          </a:p>
          <a:p>
            <a:pPr algn="just"/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346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2"/>
            <a:ext cx="2685214" cy="496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-18256"/>
            <a:ext cx="577098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smtClean="0"/>
              <a:t>Como foi entendido ?</a:t>
            </a:r>
          </a:p>
        </p:txBody>
      </p:sp>
    </p:spTree>
    <p:extLst>
      <p:ext uri="{BB962C8B-B14F-4D97-AF65-F5344CB8AC3E}">
        <p14:creationId xmlns:p14="http://schemas.microsoft.com/office/powerpoint/2010/main" val="242212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836713"/>
            <a:ext cx="256085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835696" y="0"/>
            <a:ext cx="541094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smtClean="0"/>
              <a:t>Como foi projetado ?</a:t>
            </a:r>
          </a:p>
        </p:txBody>
      </p:sp>
    </p:spTree>
    <p:extLst>
      <p:ext uri="{BB962C8B-B14F-4D97-AF65-F5344CB8AC3E}">
        <p14:creationId xmlns:p14="http://schemas.microsoft.com/office/powerpoint/2010/main" val="29391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522" y="929287"/>
            <a:ext cx="2507614" cy="480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19672" y="0"/>
            <a:ext cx="584299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pt-BR" altLang="pt-BR" sz="3600" dirty="0" smtClean="0"/>
              <a:t>Como foi a codificação ?</a:t>
            </a:r>
          </a:p>
        </p:txBody>
      </p:sp>
    </p:spTree>
    <p:extLst>
      <p:ext uri="{BB962C8B-B14F-4D97-AF65-F5344CB8AC3E}">
        <p14:creationId xmlns:p14="http://schemas.microsoft.com/office/powerpoint/2010/main" val="2258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040" y="0"/>
            <a:ext cx="5410944" cy="1143000"/>
          </a:xfrm>
        </p:spPr>
        <p:txBody>
          <a:bodyPr/>
          <a:lstStyle/>
          <a:p>
            <a:r>
              <a:rPr lang="pt-BR" dirty="0" smtClean="0"/>
              <a:t>O que foi testado?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80728"/>
            <a:ext cx="262735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834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81" y="764705"/>
            <a:ext cx="2535047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89360" y="0"/>
            <a:ext cx="5698976" cy="1143000"/>
          </a:xfrm>
        </p:spPr>
        <p:txBody>
          <a:bodyPr/>
          <a:lstStyle/>
          <a:p>
            <a:r>
              <a:rPr lang="pt-BR" dirty="0" smtClean="0"/>
              <a:t>Como foi vendido?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80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836712"/>
            <a:ext cx="2593874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1636688" y="0"/>
            <a:ext cx="5770984" cy="114300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Como foi o investimento?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6210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1707</Words>
  <Application>Microsoft Office PowerPoint</Application>
  <PresentationFormat>Apresentação na tela (4:3)</PresentationFormat>
  <Paragraphs>119</Paragraphs>
  <Slides>32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Tema do Office</vt:lpstr>
      <vt:lpstr>Levantamento de Requisitos de Software</vt:lpstr>
      <vt:lpstr>Levantamento de Requisitos de Software</vt:lpstr>
      <vt:lpstr>Como o cliente explicou sua necessidade ?</vt:lpstr>
      <vt:lpstr>Como foi entendido ?</vt:lpstr>
      <vt:lpstr>Como foi projetado ?</vt:lpstr>
      <vt:lpstr>Como foi a codificação ?</vt:lpstr>
      <vt:lpstr>O que foi testado?</vt:lpstr>
      <vt:lpstr>Como foi vendido?</vt:lpstr>
      <vt:lpstr>Como foi o investimento?</vt:lpstr>
      <vt:lpstr>Documentação? Onde?</vt:lpstr>
      <vt:lpstr>Como foi instalado?</vt:lpstr>
      <vt:lpstr>Houve atrasos?</vt:lpstr>
      <vt:lpstr>Como foi a manutenção?</vt:lpstr>
      <vt:lpstr>Necessidade do cliente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Levantamento de Requisitos de Software</vt:lpstr>
      <vt:lpstr>Apresentação do PowerPoint</vt:lpstr>
      <vt:lpstr>Técnicas de Levantamento de 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 de Software</dc:title>
  <dc:creator>rbcosta</dc:creator>
  <cp:lastModifiedBy>notrbc</cp:lastModifiedBy>
  <cp:revision>13</cp:revision>
  <cp:lastPrinted>2015-07-29T13:54:21Z</cp:lastPrinted>
  <dcterms:created xsi:type="dcterms:W3CDTF">2015-07-29T12:32:31Z</dcterms:created>
  <dcterms:modified xsi:type="dcterms:W3CDTF">2017-02-08T12:14:25Z</dcterms:modified>
</cp:coreProperties>
</file>