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6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8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5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90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1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1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F68-5190-4E30-B760-F3AB1D5139E4}" type="datetimeFigureOut">
              <a:rPr lang="pt-BR" smtClean="0"/>
              <a:t>15/05/2018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1E5E-1BB7-4B67-A396-BACCC236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3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 em Access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85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para fixação dos conceitos Entidades e Atributos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Crie no seu caderno as entidades e atributos para cada situação apresentada abaixo, representa também a chave primária e justifique sua escolha: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produtos; (exemplo papelaria)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funcionário; (exemplo escola)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fornecedores; (exemplo tecido)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Cadastro de departamentos; (exemplo empresa)</a:t>
            </a: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marL="914400" lvl="1" indent="-514350" algn="just">
              <a:buFont typeface="+mj-lt"/>
              <a:buAutoNum type="alphaLcParenR"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Identifique  dentre as palavras abaixo quais são as entidades (com no mínimo dois atributos) e seus possíveis atributos, identifique caso houver a </a:t>
            </a:r>
            <a:r>
              <a:rPr lang="pt-BR" sz="2000">
                <a:latin typeface="Arial" pitchFamily="34" charset="0"/>
                <a:cs typeface="Arial" pitchFamily="34" charset="0"/>
              </a:rPr>
              <a:t>chave primária: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pt-BR" sz="1800" dirty="0" err="1">
                <a:latin typeface="Arial" pitchFamily="34" charset="0"/>
                <a:cs typeface="Arial" pitchFamily="34" charset="0"/>
              </a:rPr>
              <a:t>ConsultaMédica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 		Nome		Duração			Data			Gênero 		Ator			Horário			Filme		Editora			Livro			Diretor		Autor</a:t>
            </a:r>
          </a:p>
          <a:p>
            <a:pPr lvl="1" algn="just">
              <a:buNone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		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9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158" y="142860"/>
            <a:ext cx="8543956" cy="1143000"/>
          </a:xfrm>
        </p:spPr>
        <p:txBody>
          <a:bodyPr>
            <a:no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1:</a:t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 b="66213"/>
          <a:stretch>
            <a:fillRect/>
          </a:stretch>
        </p:blipFill>
        <p:spPr bwMode="auto">
          <a:xfrm>
            <a:off x="2365622" y="1390654"/>
            <a:ext cx="7373717" cy="167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upo 21"/>
          <p:cNvGrpSpPr/>
          <p:nvPr/>
        </p:nvGrpSpPr>
        <p:grpSpPr>
          <a:xfrm>
            <a:off x="2495600" y="3212976"/>
            <a:ext cx="7200800" cy="2952328"/>
            <a:chOff x="971600" y="3212976"/>
            <a:chExt cx="7200800" cy="2952328"/>
          </a:xfrm>
        </p:grpSpPr>
        <p:grpSp>
          <p:nvGrpSpPr>
            <p:cNvPr id="12" name="Grupo 11"/>
            <p:cNvGrpSpPr/>
            <p:nvPr/>
          </p:nvGrpSpPr>
          <p:grpSpPr>
            <a:xfrm>
              <a:off x="971600" y="3212976"/>
              <a:ext cx="2232248" cy="2592288"/>
              <a:chOff x="1115616" y="3212976"/>
              <a:chExt cx="2016224" cy="2592288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Departamentos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b="1" dirty="0" err="1"/>
                  <a:t>Cod_Depto</a:t>
                </a:r>
                <a:r>
                  <a:rPr lang="pt-BR" b="1" dirty="0"/>
                  <a:t>(PK)</a:t>
                </a:r>
              </a:p>
              <a:p>
                <a:pPr algn="ctr"/>
                <a:r>
                  <a:rPr lang="pt-BR" dirty="0" err="1"/>
                  <a:t>Nome_Depto</a:t>
                </a:r>
                <a:endParaRPr lang="pt-BR" dirty="0"/>
              </a:p>
              <a:p>
                <a:pPr algn="ctr"/>
                <a:r>
                  <a:rPr lang="pt-BR" dirty="0" err="1"/>
                  <a:t>Atribuicao_Depto</a:t>
                </a:r>
                <a:endParaRPr lang="pt-BR" dirty="0"/>
              </a:p>
              <a:p>
                <a:pPr algn="ctr"/>
                <a:r>
                  <a:rPr lang="pt-BR" dirty="0" err="1"/>
                  <a:t>Chefe_Depto</a:t>
                </a:r>
                <a:endParaRPr lang="pt-BR" dirty="0"/>
              </a:p>
              <a:p>
                <a:pPr algn="ctr"/>
                <a:endParaRPr lang="pt-BR" dirty="0"/>
              </a:p>
            </p:txBody>
          </p:sp>
          <p:cxnSp>
            <p:nvCxnSpPr>
              <p:cNvPr id="6" name="Conector reto 5"/>
              <p:cNvCxnSpPr/>
              <p:nvPr/>
            </p:nvCxnSpPr>
            <p:spPr>
              <a:xfrm>
                <a:off x="1115616" y="3861048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o 12"/>
            <p:cNvGrpSpPr/>
            <p:nvPr/>
          </p:nvGrpSpPr>
          <p:grpSpPr>
            <a:xfrm>
              <a:off x="5940152" y="3212976"/>
              <a:ext cx="2232248" cy="2952328"/>
              <a:chOff x="1115616" y="3212976"/>
              <a:chExt cx="2016224" cy="2592288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err="1"/>
                  <a:t>Funcionarios</a:t>
                </a:r>
                <a:endParaRPr lang="pt-BR" b="1" dirty="0"/>
              </a:p>
              <a:p>
                <a:pPr algn="ctr"/>
                <a:endParaRPr lang="pt-BR" dirty="0"/>
              </a:p>
              <a:p>
                <a:pPr algn="ctr"/>
                <a:r>
                  <a:rPr lang="pt-BR" b="1" dirty="0" err="1"/>
                  <a:t>Cod_Func</a:t>
                </a:r>
                <a:r>
                  <a:rPr lang="pt-BR" b="1" dirty="0"/>
                  <a:t>(PK)</a:t>
                </a:r>
              </a:p>
              <a:p>
                <a:pPr algn="ctr"/>
                <a:r>
                  <a:rPr lang="pt-BR" dirty="0" err="1"/>
                  <a:t>Nome_Func</a:t>
                </a:r>
                <a:endParaRPr lang="pt-BR" dirty="0"/>
              </a:p>
              <a:p>
                <a:pPr algn="ctr"/>
                <a:r>
                  <a:rPr lang="pt-BR" dirty="0" err="1"/>
                  <a:t>RG_Func</a:t>
                </a:r>
                <a:endParaRPr lang="pt-BR" dirty="0"/>
              </a:p>
              <a:p>
                <a:pPr algn="ctr"/>
                <a:r>
                  <a:rPr lang="pt-BR" dirty="0" err="1"/>
                  <a:t>CPF_Func</a:t>
                </a:r>
                <a:endParaRPr lang="pt-BR" dirty="0"/>
              </a:p>
              <a:p>
                <a:pPr algn="ctr"/>
                <a:r>
                  <a:rPr lang="pt-BR" dirty="0" err="1"/>
                  <a:t>Fone_Func</a:t>
                </a:r>
                <a:endParaRPr lang="pt-BR" dirty="0"/>
              </a:p>
              <a:p>
                <a:pPr algn="ctr"/>
                <a:r>
                  <a:rPr lang="pt-BR" dirty="0" err="1"/>
                  <a:t>End_Func</a:t>
                </a:r>
                <a:endParaRPr lang="pt-BR" dirty="0"/>
              </a:p>
              <a:p>
                <a:pPr algn="ctr"/>
                <a:r>
                  <a:rPr lang="pt-BR" b="1" dirty="0" err="1"/>
                  <a:t>Cod_Depto</a:t>
                </a:r>
                <a:r>
                  <a:rPr lang="pt-BR" b="1" dirty="0"/>
                  <a:t>(FK)</a:t>
                </a:r>
              </a:p>
              <a:p>
                <a:pPr algn="ctr"/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>
                <a:off x="1115616" y="3709372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ector angulado 17"/>
            <p:cNvCxnSpPr/>
            <p:nvPr/>
          </p:nvCxnSpPr>
          <p:spPr>
            <a:xfrm>
              <a:off x="2829520" y="4221088"/>
              <a:ext cx="3528392" cy="1440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3203848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606406" y="529191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0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35237" b="31421"/>
          <a:stretch>
            <a:fillRect/>
          </a:stretch>
        </p:blipFill>
        <p:spPr bwMode="auto">
          <a:xfrm>
            <a:off x="2178668" y="1196752"/>
            <a:ext cx="737371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2: </a:t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351584" y="3140968"/>
            <a:ext cx="7200800" cy="2952328"/>
            <a:chOff x="827584" y="3140968"/>
            <a:chExt cx="7200800" cy="2952328"/>
          </a:xfrm>
        </p:grpSpPr>
        <p:grpSp>
          <p:nvGrpSpPr>
            <p:cNvPr id="7" name="Grupo 11"/>
            <p:cNvGrpSpPr/>
            <p:nvPr/>
          </p:nvGrpSpPr>
          <p:grpSpPr>
            <a:xfrm>
              <a:off x="827584" y="3140968"/>
              <a:ext cx="2232248" cy="2592288"/>
              <a:chOff x="1115616" y="3212976"/>
              <a:chExt cx="2016224" cy="2592288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Departamentos</a:t>
                </a:r>
              </a:p>
              <a:p>
                <a:pPr algn="ctr"/>
                <a:endParaRPr lang="pt-BR" b="1" dirty="0"/>
              </a:p>
              <a:p>
                <a:pPr algn="ctr"/>
                <a:r>
                  <a:rPr lang="pt-BR" b="1" dirty="0" err="1"/>
                  <a:t>Cod_Depto</a:t>
                </a:r>
                <a:r>
                  <a:rPr lang="pt-BR" b="1" dirty="0"/>
                  <a:t>(PK)</a:t>
                </a:r>
              </a:p>
              <a:p>
                <a:pPr algn="ctr"/>
                <a:r>
                  <a:rPr lang="pt-BR" dirty="0" err="1"/>
                  <a:t>Nome_Depto</a:t>
                </a:r>
                <a:endParaRPr lang="pt-BR" dirty="0"/>
              </a:p>
              <a:p>
                <a:pPr algn="ctr"/>
                <a:r>
                  <a:rPr lang="pt-BR" dirty="0" err="1"/>
                  <a:t>Atribuicao_Depto</a:t>
                </a:r>
                <a:endParaRPr lang="pt-BR" dirty="0"/>
              </a:p>
              <a:p>
                <a:pPr algn="ctr"/>
                <a:r>
                  <a:rPr lang="pt-BR" b="1" dirty="0" err="1"/>
                  <a:t>Chefe_Depto</a:t>
                </a:r>
                <a:r>
                  <a:rPr lang="pt-BR" b="1" dirty="0"/>
                  <a:t>(FK)</a:t>
                </a:r>
              </a:p>
              <a:p>
                <a:pPr algn="ctr"/>
                <a:endParaRPr lang="pt-BR" dirty="0"/>
              </a:p>
            </p:txBody>
          </p:sp>
          <p:cxnSp>
            <p:nvCxnSpPr>
              <p:cNvPr id="15" name="Conector reto 14"/>
              <p:cNvCxnSpPr/>
              <p:nvPr/>
            </p:nvCxnSpPr>
            <p:spPr>
              <a:xfrm>
                <a:off x="1115616" y="3861048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12"/>
            <p:cNvGrpSpPr/>
            <p:nvPr/>
          </p:nvGrpSpPr>
          <p:grpSpPr>
            <a:xfrm>
              <a:off x="5796136" y="3140968"/>
              <a:ext cx="2232248" cy="2952328"/>
              <a:chOff x="1115616" y="3212976"/>
              <a:chExt cx="2016224" cy="2592288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err="1"/>
                  <a:t>Funcionarios</a:t>
                </a:r>
                <a:endParaRPr lang="pt-BR" b="1" dirty="0"/>
              </a:p>
              <a:p>
                <a:pPr algn="ctr"/>
                <a:endParaRPr lang="pt-BR" b="1" dirty="0"/>
              </a:p>
              <a:p>
                <a:pPr algn="ctr"/>
                <a:r>
                  <a:rPr lang="pt-BR" b="1" dirty="0" err="1"/>
                  <a:t>Cod_Func</a:t>
                </a:r>
                <a:r>
                  <a:rPr lang="pt-BR" b="1" dirty="0"/>
                  <a:t>(PK)</a:t>
                </a:r>
              </a:p>
              <a:p>
                <a:pPr algn="ctr"/>
                <a:r>
                  <a:rPr lang="pt-BR" dirty="0" err="1"/>
                  <a:t>Nome_Func</a:t>
                </a:r>
                <a:endParaRPr lang="pt-BR" dirty="0"/>
              </a:p>
              <a:p>
                <a:pPr algn="ctr"/>
                <a:r>
                  <a:rPr lang="pt-BR" dirty="0" err="1"/>
                  <a:t>RG_Func</a:t>
                </a:r>
                <a:endParaRPr lang="pt-BR" dirty="0"/>
              </a:p>
              <a:p>
                <a:pPr algn="ctr"/>
                <a:r>
                  <a:rPr lang="pt-BR" dirty="0" err="1"/>
                  <a:t>CPF_Func</a:t>
                </a:r>
                <a:endParaRPr lang="pt-BR" dirty="0"/>
              </a:p>
              <a:p>
                <a:pPr algn="ctr"/>
                <a:r>
                  <a:rPr lang="pt-BR" dirty="0" err="1"/>
                  <a:t>Fone_Func</a:t>
                </a:r>
                <a:endParaRPr lang="pt-BR" dirty="0"/>
              </a:p>
              <a:p>
                <a:pPr algn="ctr"/>
                <a:r>
                  <a:rPr lang="pt-BR" dirty="0" err="1"/>
                  <a:t>End_Func</a:t>
                </a:r>
                <a:endParaRPr lang="pt-BR" dirty="0"/>
              </a:p>
              <a:p>
                <a:pPr algn="ctr"/>
                <a:r>
                  <a:rPr lang="pt-BR" dirty="0" err="1"/>
                  <a:t>Cod_Depto</a:t>
                </a:r>
                <a:endParaRPr lang="pt-BR" dirty="0"/>
              </a:p>
              <a:p>
                <a:pPr algn="ctr"/>
                <a:endParaRPr lang="pt-BR" dirty="0"/>
              </a:p>
            </p:txBody>
          </p:sp>
          <p:cxnSp>
            <p:nvCxnSpPr>
              <p:cNvPr id="13" name="Conector reto 12"/>
              <p:cNvCxnSpPr/>
              <p:nvPr/>
            </p:nvCxnSpPr>
            <p:spPr>
              <a:xfrm>
                <a:off x="1115616" y="3709372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3118186" y="46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422442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  <a:endParaRPr lang="pt-BR" dirty="0"/>
            </a:p>
          </p:txBody>
        </p:sp>
        <p:cxnSp>
          <p:nvCxnSpPr>
            <p:cNvPr id="17" name="Conector angulado 16"/>
            <p:cNvCxnSpPr/>
            <p:nvPr/>
          </p:nvCxnSpPr>
          <p:spPr>
            <a:xfrm flipV="1">
              <a:off x="2699792" y="3933056"/>
              <a:ext cx="3528392" cy="10801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68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t="72927"/>
          <a:stretch>
            <a:fillRect/>
          </a:stretch>
        </p:blipFill>
        <p:spPr bwMode="auto">
          <a:xfrm>
            <a:off x="2250676" y="476673"/>
            <a:ext cx="7373717" cy="141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26840" y="0"/>
            <a:ext cx="8229600" cy="764704"/>
          </a:xfrm>
        </p:spPr>
        <p:txBody>
          <a:bodyPr>
            <a:no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3: Diagrama de Entidade e Relacionamento</a:t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Nuvem 3"/>
          <p:cNvSpPr/>
          <p:nvPr/>
        </p:nvSpPr>
        <p:spPr>
          <a:xfrm>
            <a:off x="4367808" y="5085184"/>
            <a:ext cx="5184576" cy="1971600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Sempre que existir um relacionamento com cardinalidade N-N, será necessário a criação de uma nova tabela para esse relacionamento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" name="Grupo 11"/>
          <p:cNvGrpSpPr/>
          <p:nvPr/>
        </p:nvGrpSpPr>
        <p:grpSpPr>
          <a:xfrm>
            <a:off x="8333932" y="2420888"/>
            <a:ext cx="1938532" cy="2592288"/>
            <a:chOff x="1570892" y="2348880"/>
            <a:chExt cx="2016225" cy="2592288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1570892" y="2348880"/>
              <a:ext cx="2016224" cy="25922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Disciplinas</a:t>
              </a:r>
            </a:p>
            <a:p>
              <a:pPr algn="ctr"/>
              <a:endParaRPr lang="pt-BR" b="1" dirty="0"/>
            </a:p>
            <a:p>
              <a:pPr algn="ctr"/>
              <a:r>
                <a:rPr lang="pt-BR" b="1" dirty="0" err="1"/>
                <a:t>Sigla_Disc</a:t>
              </a:r>
              <a:r>
                <a:rPr lang="pt-BR" b="1" dirty="0"/>
                <a:t>(PK)</a:t>
              </a:r>
            </a:p>
            <a:p>
              <a:pPr algn="ctr"/>
              <a:r>
                <a:rPr lang="pt-BR" dirty="0" err="1"/>
                <a:t>Nome_Disc</a:t>
              </a:r>
              <a:endParaRPr lang="pt-BR" dirty="0"/>
            </a:p>
            <a:p>
              <a:pPr algn="ctr"/>
              <a:r>
                <a:rPr lang="pt-BR" dirty="0" err="1"/>
                <a:t>Bases_Disc</a:t>
              </a:r>
              <a:endParaRPr lang="pt-BR" dirty="0"/>
            </a:p>
            <a:p>
              <a:pPr algn="ctr"/>
              <a:r>
                <a:rPr lang="pt-BR" dirty="0" err="1"/>
                <a:t>Conteudo_Disc</a:t>
              </a:r>
              <a:endParaRPr lang="pt-BR" dirty="0"/>
            </a:p>
            <a:p>
              <a:pPr algn="ctr"/>
              <a:r>
                <a:rPr lang="pt-BR" dirty="0" err="1"/>
                <a:t>CargaHora_Disc</a:t>
              </a:r>
              <a:endParaRPr lang="pt-BR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1570893" y="3068960"/>
              <a:ext cx="2016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12"/>
          <p:cNvGrpSpPr/>
          <p:nvPr/>
        </p:nvGrpSpPr>
        <p:grpSpPr>
          <a:xfrm>
            <a:off x="1919536" y="2276872"/>
            <a:ext cx="2088232" cy="3672408"/>
            <a:chOff x="985537" y="3212976"/>
            <a:chExt cx="2146303" cy="2845194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985537" y="3212976"/>
              <a:ext cx="2146303" cy="284519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Alunos</a:t>
              </a:r>
            </a:p>
            <a:p>
              <a:pPr algn="ctr"/>
              <a:endParaRPr lang="pt-BR" b="1" dirty="0"/>
            </a:p>
            <a:p>
              <a:pPr algn="ctr">
                <a:buNone/>
              </a:pPr>
              <a:r>
                <a:rPr lang="pt-BR" b="1" dirty="0" err="1"/>
                <a:t>RM_Aluno</a:t>
              </a:r>
              <a:r>
                <a:rPr lang="pt-BR" b="1" dirty="0"/>
                <a:t>(PK)</a:t>
              </a:r>
              <a:r>
                <a:rPr lang="pt-BR" dirty="0"/>
                <a:t> </a:t>
              </a:r>
              <a:r>
                <a:rPr lang="pt-BR" dirty="0" err="1"/>
                <a:t>Nome_Aluno</a:t>
              </a:r>
              <a:r>
                <a:rPr lang="pt-BR" dirty="0"/>
                <a:t> </a:t>
              </a:r>
            </a:p>
            <a:p>
              <a:pPr algn="ctr">
                <a:buNone/>
              </a:pPr>
              <a:r>
                <a:rPr lang="pt-BR" dirty="0" err="1"/>
                <a:t>DtaNasc_Aluno</a:t>
              </a:r>
              <a:endParaRPr lang="pt-BR" dirty="0"/>
            </a:p>
            <a:p>
              <a:pPr algn="ctr">
                <a:buNone/>
              </a:pPr>
              <a:r>
                <a:rPr lang="pt-BR" dirty="0" err="1"/>
                <a:t>RG_Aluno</a:t>
              </a:r>
              <a:endParaRPr lang="pt-BR" dirty="0"/>
            </a:p>
            <a:p>
              <a:pPr algn="ctr">
                <a:buNone/>
              </a:pPr>
              <a:r>
                <a:rPr lang="pt-BR" dirty="0" err="1"/>
                <a:t>CPF_Aluno</a:t>
              </a:r>
              <a:endParaRPr lang="pt-BR" dirty="0"/>
            </a:p>
            <a:p>
              <a:pPr algn="ctr">
                <a:buNone/>
              </a:pPr>
              <a:r>
                <a:rPr lang="pt-BR" dirty="0" err="1"/>
                <a:t>Fone_Aluno</a:t>
              </a:r>
              <a:r>
                <a:rPr lang="pt-BR" dirty="0"/>
                <a:t> </a:t>
              </a:r>
              <a:r>
                <a:rPr lang="pt-BR" dirty="0" err="1"/>
                <a:t>End_Aluno</a:t>
              </a:r>
              <a:endParaRPr lang="pt-BR" dirty="0"/>
            </a:p>
            <a:p>
              <a:pPr algn="ctr">
                <a:buNone/>
              </a:pPr>
              <a:r>
                <a:rPr lang="pt-BR" dirty="0" err="1"/>
                <a:t>Bairro_Aluno</a:t>
              </a:r>
              <a:endParaRPr lang="pt-BR" dirty="0"/>
            </a:p>
            <a:p>
              <a:pPr algn="ctr">
                <a:buNone/>
              </a:pPr>
              <a:r>
                <a:rPr lang="pt-BR" dirty="0" err="1"/>
                <a:t>Cidade_Aluno</a:t>
              </a:r>
              <a:endParaRPr lang="pt-BR" dirty="0"/>
            </a:p>
            <a:p>
              <a:pPr algn="ctr">
                <a:buNone/>
              </a:pPr>
              <a:r>
                <a:rPr lang="pt-BR" dirty="0" err="1"/>
                <a:t>CEP_Aluno</a:t>
              </a:r>
              <a:endParaRPr lang="pt-BR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985537" y="3709372"/>
              <a:ext cx="2146303" cy="5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/>
          <p:cNvSpPr txBox="1"/>
          <p:nvPr/>
        </p:nvSpPr>
        <p:spPr>
          <a:xfrm>
            <a:off x="400776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40216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grpSp>
        <p:nvGrpSpPr>
          <p:cNvPr id="16" name="Grupo 11"/>
          <p:cNvGrpSpPr/>
          <p:nvPr/>
        </p:nvGrpSpPr>
        <p:grpSpPr>
          <a:xfrm>
            <a:off x="5159896" y="2348880"/>
            <a:ext cx="1728192" cy="2088232"/>
            <a:chOff x="1115616" y="2348880"/>
            <a:chExt cx="2016224" cy="2592288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115616" y="2348880"/>
              <a:ext cx="2016224" cy="25922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Matricula</a:t>
              </a:r>
            </a:p>
            <a:p>
              <a:pPr algn="ctr"/>
              <a:endParaRPr lang="pt-BR" b="1" dirty="0"/>
            </a:p>
            <a:p>
              <a:pPr algn="ctr"/>
              <a:r>
                <a:rPr lang="pt-BR" b="1" dirty="0" err="1"/>
                <a:t>Cod_Mat</a:t>
              </a:r>
              <a:r>
                <a:rPr lang="pt-BR" b="1" dirty="0"/>
                <a:t>(PK)</a:t>
              </a:r>
            </a:p>
            <a:p>
              <a:pPr algn="ctr"/>
              <a:r>
                <a:rPr lang="pt-BR" dirty="0" err="1"/>
                <a:t>Data_Mat</a:t>
              </a:r>
              <a:endParaRPr lang="pt-BR" dirty="0"/>
            </a:p>
            <a:p>
              <a:pPr algn="ctr"/>
              <a:r>
                <a:rPr lang="pt-BR" dirty="0" err="1"/>
                <a:t>Sigla_Disc</a:t>
              </a:r>
              <a:r>
                <a:rPr lang="pt-BR" dirty="0"/>
                <a:t>(FK)</a:t>
              </a:r>
            </a:p>
            <a:p>
              <a:pPr algn="ctr"/>
              <a:r>
                <a:rPr lang="pt-BR" dirty="0" err="1"/>
                <a:t>RM_Aluno</a:t>
              </a:r>
              <a:r>
                <a:rPr lang="pt-BR" dirty="0"/>
                <a:t>(FK)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1115616" y="3068960"/>
              <a:ext cx="2016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angulado 19"/>
          <p:cNvCxnSpPr/>
          <p:nvPr/>
        </p:nvCxnSpPr>
        <p:spPr>
          <a:xfrm>
            <a:off x="3647728" y="3140968"/>
            <a:ext cx="1728192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 flipV="1">
            <a:off x="6672064" y="3429000"/>
            <a:ext cx="1944216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816080" y="35637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871864" y="37797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3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-24"/>
            <a:ext cx="8229600" cy="857256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24034" y="1218412"/>
            <a:ext cx="8229600" cy="465886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Em seu caderno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labore o MER (Modelo Entidade-Relacionamento) que represente as entidades, os atributos, os campos chaves (primária e estrangeira), identificando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as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cardinalidades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de cada Diagrama de Entidade e Relacionamento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abaixo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639616" y="3305504"/>
            <a:ext cx="6929486" cy="2571768"/>
            <a:chOff x="2520" y="3682"/>
            <a:chExt cx="6120" cy="2238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520" y="3682"/>
              <a:ext cx="6120" cy="900"/>
              <a:chOff x="2076" y="3502"/>
              <a:chExt cx="6744" cy="915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2076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pt-BR" sz="1600">
                  <a:latin typeface="Times New Roman" pitchFamily="18" charset="0"/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1600">
                    <a:latin typeface="Calibri" pitchFamily="34" charset="0"/>
                    <a:cs typeface="Arial" pitchFamily="34" charset="0"/>
                  </a:rPr>
                  <a:t>Motorista</a:t>
                </a:r>
                <a:endParaRPr lang="pt-BR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7380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pt-BR" sz="1600">
                  <a:latin typeface="Times New Roman" pitchFamily="18" charset="0"/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1600">
                    <a:latin typeface="Calibri" pitchFamily="34" charset="0"/>
                    <a:cs typeface="Arial" pitchFamily="34" charset="0"/>
                  </a:rPr>
                  <a:t>Licença</a:t>
                </a:r>
                <a:endParaRPr lang="pt-BR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6" name="AutoShape 6"/>
              <p:cNvSpPr>
                <a:spLocks noChangeArrowheads="1"/>
              </p:cNvSpPr>
              <p:nvPr/>
            </p:nvSpPr>
            <p:spPr bwMode="auto">
              <a:xfrm>
                <a:off x="4365" y="3502"/>
                <a:ext cx="216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1600" dirty="0">
                    <a:latin typeface="Calibri" pitchFamily="34" charset="0"/>
                    <a:cs typeface="Arial" pitchFamily="34" charset="0"/>
                  </a:rPr>
                  <a:t>Renova</a:t>
                </a:r>
                <a:endParaRPr lang="pt-BR" sz="2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351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>
                <a:off x="648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</p:grpSp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2520" y="5020"/>
              <a:ext cx="5760" cy="900"/>
              <a:chOff x="2076" y="3502"/>
              <a:chExt cx="6744" cy="915"/>
            </a:xfrm>
          </p:grpSpPr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2076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pt-BR" sz="1600">
                  <a:latin typeface="Times New Roman" pitchFamily="18" charset="0"/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1600">
                    <a:latin typeface="Calibri" pitchFamily="34" charset="0"/>
                    <a:cs typeface="Arial" pitchFamily="34" charset="0"/>
                  </a:rPr>
                  <a:t>Cliente</a:t>
                </a:r>
                <a:endParaRPr lang="pt-BR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380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pt-BR" sz="1600" dirty="0">
                  <a:latin typeface="Times New Roman" pitchFamily="18" charset="0"/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1600" dirty="0">
                    <a:latin typeface="Calibri" pitchFamily="34" charset="0"/>
                    <a:cs typeface="Arial" pitchFamily="34" charset="0"/>
                  </a:rPr>
                  <a:t>Produto</a:t>
                </a:r>
                <a:endParaRPr lang="pt-BR" sz="2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2" name="AutoShape 12"/>
              <p:cNvSpPr>
                <a:spLocks noChangeArrowheads="1"/>
              </p:cNvSpPr>
              <p:nvPr/>
            </p:nvSpPr>
            <p:spPr bwMode="auto">
              <a:xfrm>
                <a:off x="4365" y="3502"/>
                <a:ext cx="216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pt-BR" sz="1600">
                    <a:latin typeface="Calibri" pitchFamily="34" charset="0"/>
                    <a:cs typeface="Arial" pitchFamily="34" charset="0"/>
                  </a:rPr>
                  <a:t>Compra</a:t>
                </a:r>
                <a:endParaRPr lang="pt-BR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>
                <a:off x="351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>
                <a:off x="648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</p:grp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3906" y="3733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6885" y="3742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825" y="5065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6615" y="508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</p:grpSp>
    </p:spTree>
    <p:extLst>
      <p:ext uri="{BB962C8B-B14F-4D97-AF65-F5344CB8AC3E}">
        <p14:creationId xmlns:p14="http://schemas.microsoft.com/office/powerpoint/2010/main" val="6720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864096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653" t="11438" r="11782" b="3907"/>
          <a:stretch>
            <a:fillRect/>
          </a:stretch>
        </p:blipFill>
        <p:spPr bwMode="auto">
          <a:xfrm>
            <a:off x="2567608" y="783242"/>
            <a:ext cx="6912768" cy="58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242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Exercícios em Access</vt:lpstr>
      <vt:lpstr>Exercício para fixação dos conceitos Entidades e Atributos</vt:lpstr>
      <vt:lpstr>Exemplo 1: Diagrama de Entidade e Relacionamento Modelo Entidade-Relacionamento</vt:lpstr>
      <vt:lpstr>Exemplo 2:  Diagrama de Entidade e Relacionamento Modelo Entidade-Relacionamento</vt:lpstr>
      <vt:lpstr>Exemplo 3: Diagrama de Entidade e Relacionamento Modelo Entidade-Relacionamento</vt:lpstr>
      <vt:lpstr>Exercícios</vt:lpstr>
      <vt:lpstr>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em Access</dc:title>
  <dc:creator>Aluno</dc:creator>
  <cp:lastModifiedBy>Aluno</cp:lastModifiedBy>
  <cp:revision>2</cp:revision>
  <dcterms:created xsi:type="dcterms:W3CDTF">2018-05-15T23:15:42Z</dcterms:created>
  <dcterms:modified xsi:type="dcterms:W3CDTF">2018-05-15T23:37:35Z</dcterms:modified>
</cp:coreProperties>
</file>