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0839-59CC-47A5-8BAA-BC308B9E7F8C}" type="datetimeFigureOut">
              <a:rPr lang="pt-BR" smtClean="0"/>
              <a:pPr/>
              <a:t>25/07/2018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6765-ACBC-4054-B672-F2BB1C01A46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187624" y="403443"/>
            <a:ext cx="6912768" cy="612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>
            <a:normAutofit/>
          </a:bodyPr>
          <a:lstStyle/>
          <a:p>
            <a:r>
              <a:rPr lang="pt-B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– Excel 2010</a:t>
            </a:r>
            <a:endParaRPr lang="pt-B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284984"/>
            <a:ext cx="6400800" cy="1752600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1</a:t>
            </a:r>
          </a:p>
          <a:p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8958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 de autopreenchimento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096144"/>
            <a:ext cx="8229600" cy="240486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 smtClean="0"/>
              <a:t>	Quando você preencher dados baseados em células adjacentes arrastando a alça de preenchimento no Microsoft Excel, o botão </a:t>
            </a:r>
            <a:r>
              <a:rPr lang="pt-BR" sz="2000" b="1" dirty="0" smtClean="0"/>
              <a:t>Opções de AutoPreenchimento </a:t>
            </a:r>
            <a:r>
              <a:rPr lang="pt-BR" sz="2000" dirty="0" smtClean="0"/>
              <a:t>é exibido logo abaixo e à direita da seleção preenchida. Quando você clica no botão </a:t>
            </a:r>
            <a:r>
              <a:rPr lang="pt-BR" sz="2000" b="1" dirty="0" smtClean="0"/>
              <a:t>Opções de AutoPreenchimento </a:t>
            </a:r>
            <a:r>
              <a:rPr lang="pt-BR" sz="2000" dirty="0" smtClean="0"/>
              <a:t>, uma lista de opções é exibida que permite que você escolha preencher as células com texto ou dados e se deve ou não a incluem o formato da seleção inicial ou para copiar apenas o formato.</a:t>
            </a:r>
            <a:endParaRPr lang="pt-BR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 t="20469" r="81746" b="56891"/>
          <a:stretch>
            <a:fillRect/>
          </a:stretch>
        </p:blipFill>
        <p:spPr bwMode="auto">
          <a:xfrm>
            <a:off x="1547664" y="3789040"/>
            <a:ext cx="2039705" cy="18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t="22438" r="66242" b="37203"/>
          <a:stretch>
            <a:fillRect/>
          </a:stretch>
        </p:blipFill>
        <p:spPr bwMode="auto">
          <a:xfrm>
            <a:off x="4860032" y="3501008"/>
            <a:ext cx="329262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 Relativa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3629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 smtClean="0"/>
              <a:t>	Uma referência relativa em uma fórmula, como A1, é baseada na posição relativa da célula que contém a fórmula e da célula à qual a referência se refere. Se a posição da célula que contém a fórmula se alterar, a referência será alterada. Se você copiar a fórmula ao longo de linhas ou colunas, a referência se ajustará automaticamente. Por padrão, novas fórmulas usam referências relativas. Por exemplo, se você copiar uma referência relativa que está na célula B2 para a célula B3, a referência será automaticamente ajustada de =A1 para =</a:t>
            </a:r>
            <a:r>
              <a:rPr lang="pt-BR" sz="2000" dirty="0" smtClean="0"/>
              <a:t>A2.Utilizar a tecla F4 para tornar o </a:t>
            </a:r>
            <a:r>
              <a:rPr lang="pt-BR" sz="2000" smtClean="0"/>
              <a:t>endereço absoluto</a:t>
            </a:r>
            <a:endParaRPr lang="pt-BR" sz="2000" dirty="0" smtClean="0"/>
          </a:p>
          <a:p>
            <a:pPr algn="just">
              <a:buNone/>
            </a:pPr>
            <a:endParaRPr lang="pt-BR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509120"/>
            <a:ext cx="185342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 Absoluta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9289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000" dirty="0" smtClean="0"/>
              <a:t>	Uma referência absoluta de célula em uma fórmula, como $A$1, sempre se refere a uma célula em um local específico. Se a posição da célula que contém a fórmula se alterar, a referência absoluta permanecerá a mesma. Se você copiar a fórmula ao longo de linhas ou colunas, a referência absoluta não se ajustará. Por padrão, novas fórmulas usam referências relativas e você precisa trocá-las para referências absolutas. Por exemplo, se você copiar uma referência absoluta na célula B2 para a célula B3, ela permanecerá a mesma em ambas as células =$A$1.</a:t>
            </a:r>
            <a:endParaRPr lang="pt-BR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4365103"/>
            <a:ext cx="1800200" cy="1119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Excel?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800" dirty="0" smtClean="0"/>
              <a:t>	Excel é um programa de planilhas do sistema Microsoft Office. Você pode usar o Excel para criar e formatar pastas de trabalho (um conjunto de planilhas) para analisar dados e tomar decisões de negócios mais bem informadas. Especificamente, você pode usar o Excel para acompanhar dados, criar modelos de análise de dados, criar fórmulas para fazer cálculos desses dados, organizar dinamicamente os dados de várias maneiras e apresentá-los em diversos tipos de gráficos profissionais.</a:t>
            </a:r>
          </a:p>
          <a:p>
            <a:pPr>
              <a:buNone/>
            </a:pPr>
            <a:r>
              <a:rPr lang="pt-BR" sz="1800" dirty="0" smtClean="0"/>
              <a:t>	</a:t>
            </a:r>
          </a:p>
          <a:p>
            <a:pPr>
              <a:buNone/>
            </a:pPr>
            <a:r>
              <a:rPr lang="pt-BR" sz="1800" dirty="0" smtClean="0"/>
              <a:t>	Cenários comuns de uso do Excel incluem:</a:t>
            </a:r>
          </a:p>
          <a:p>
            <a:pPr>
              <a:buNone/>
            </a:pPr>
            <a:r>
              <a:rPr lang="pt-BR" sz="1800" b="1" dirty="0" smtClean="0"/>
              <a:t>	</a:t>
            </a:r>
          </a:p>
          <a:p>
            <a:pPr>
              <a:buNone/>
            </a:pPr>
            <a:r>
              <a:rPr lang="pt-BR" sz="1800" b="1" dirty="0" smtClean="0"/>
              <a:t>	Contabilidade</a:t>
            </a:r>
            <a:r>
              <a:rPr lang="pt-BR" sz="1800" dirty="0" smtClean="0"/>
              <a:t> - por exemplo, de fluxo de caixa, de rendimentos ou de lucros e perdas.</a:t>
            </a:r>
          </a:p>
          <a:p>
            <a:pPr>
              <a:buNone/>
            </a:pPr>
            <a:r>
              <a:rPr lang="pt-BR" sz="1800" b="1" dirty="0" smtClean="0"/>
              <a:t>	Orçamento</a:t>
            </a:r>
            <a:r>
              <a:rPr lang="pt-BR" sz="1800" dirty="0" smtClean="0"/>
              <a:t> - por exemplo, um plano de orçamento de marketing, um orçamento de evento ou de aposentadoria.</a:t>
            </a:r>
          </a:p>
          <a:p>
            <a:pPr>
              <a:buNone/>
            </a:pPr>
            <a:r>
              <a:rPr lang="pt-BR" sz="1800" b="1" dirty="0" smtClean="0"/>
              <a:t>	Cobrança e vendas</a:t>
            </a:r>
            <a:r>
              <a:rPr lang="pt-BR" sz="1800" dirty="0" smtClean="0"/>
              <a:t> - por exemplo, notas fiscais de vendas, guias de remessa ou pedidos de compra.</a:t>
            </a:r>
          </a:p>
          <a:p>
            <a:pPr>
              <a:buNone/>
            </a:pP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Área de trabalho do Excel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034" t="4938" r="8724" b="7407"/>
          <a:stretch>
            <a:fillRect/>
          </a:stretch>
        </p:blipFill>
        <p:spPr bwMode="auto">
          <a:xfrm>
            <a:off x="144016" y="1124744"/>
            <a:ext cx="8820472" cy="5693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832648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1 Botão do Office </a:t>
            </a:r>
          </a:p>
          <a:p>
            <a:r>
              <a:rPr lang="pt-BR" dirty="0" smtClean="0"/>
              <a:t>2 Barra de acesso rápido </a:t>
            </a:r>
          </a:p>
          <a:p>
            <a:r>
              <a:rPr lang="pt-BR" dirty="0" smtClean="0"/>
              <a:t>3 Título do documento </a:t>
            </a:r>
          </a:p>
          <a:p>
            <a:r>
              <a:rPr lang="pt-BR" dirty="0" smtClean="0"/>
              <a:t>4 Menus </a:t>
            </a:r>
          </a:p>
          <a:p>
            <a:r>
              <a:rPr lang="pt-BR" dirty="0" smtClean="0"/>
              <a:t>5 Barra de fórmulas </a:t>
            </a:r>
          </a:p>
          <a:p>
            <a:r>
              <a:rPr lang="pt-BR" dirty="0" smtClean="0"/>
              <a:t>6 Nome da célula </a:t>
            </a:r>
          </a:p>
          <a:p>
            <a:r>
              <a:rPr lang="pt-BR" dirty="0" smtClean="0"/>
              <a:t>7 Célula (B22) </a:t>
            </a:r>
          </a:p>
          <a:p>
            <a:r>
              <a:rPr lang="pt-BR" dirty="0" smtClean="0"/>
              <a:t>8 Planilhas </a:t>
            </a:r>
          </a:p>
          <a:p>
            <a:r>
              <a:rPr lang="pt-BR" dirty="0" smtClean="0"/>
              <a:t>9 Botão visualização normal </a:t>
            </a:r>
          </a:p>
          <a:p>
            <a:r>
              <a:rPr lang="pt-BR" dirty="0" smtClean="0"/>
              <a:t>10 Botão visualização da página </a:t>
            </a:r>
          </a:p>
          <a:p>
            <a:r>
              <a:rPr lang="pt-BR" dirty="0" smtClean="0"/>
              <a:t>11 Pré-visualização de quebra de página </a:t>
            </a:r>
          </a:p>
          <a:p>
            <a:r>
              <a:rPr lang="pt-BR" dirty="0" smtClean="0"/>
              <a:t>12 Zoom </a:t>
            </a:r>
          </a:p>
          <a:p>
            <a:r>
              <a:rPr lang="pt-BR" dirty="0" smtClean="0"/>
              <a:t>13 Nova planilha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7544" y="980728"/>
            <a:ext cx="8208912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b="1" dirty="0" smtClean="0"/>
              <a:t>Menu Início </a:t>
            </a:r>
          </a:p>
          <a:p>
            <a:pPr algn="just"/>
            <a:r>
              <a:rPr lang="pt-BR" sz="1600" dirty="0" smtClean="0"/>
              <a:t>A maior parte dos botões de formatação de texto, tamanho da fonte, tipo de fonte (</a:t>
            </a:r>
            <a:r>
              <a:rPr lang="pt-BR" sz="1600" dirty="0" err="1" smtClean="0"/>
              <a:t>Arial</a:t>
            </a:r>
            <a:r>
              <a:rPr lang="pt-BR" sz="1600" dirty="0" smtClean="0"/>
              <a:t>,...), alinhamento do texto, copiar, recortar e colar encontram-se no menu Início. </a:t>
            </a:r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r>
              <a:rPr lang="pt-BR" sz="1600" b="1" dirty="0" smtClean="0"/>
              <a:t>Menu Inserir </a:t>
            </a:r>
          </a:p>
          <a:p>
            <a:pPr algn="just"/>
            <a:r>
              <a:rPr lang="pt-BR" sz="1600" dirty="0" smtClean="0"/>
              <a:t>No menu Inserir podemos encontrar várias coisas que podemos inserir na planilha, tais como gráficos, tabelas, caixas de texto, símbolos, e outros. </a:t>
            </a:r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endParaRPr lang="pt-BR" sz="1600" dirty="0" smtClean="0"/>
          </a:p>
          <a:p>
            <a:pPr algn="just"/>
            <a:r>
              <a:rPr lang="pt-BR" sz="1600" b="1" dirty="0" smtClean="0"/>
              <a:t>Menu Layout da Página </a:t>
            </a:r>
          </a:p>
          <a:p>
            <a:pPr algn="just"/>
            <a:r>
              <a:rPr lang="pt-BR" sz="1600" dirty="0" smtClean="0"/>
              <a:t>É no menu Layout da Página que configuramos as margens, orientação e tamanho da folha, quebra de texto, plano de fundo, altura e largura das células, exibição das linhas de grade (“exibir” apenas gera as linhas virtualmente para facilitar visualização na criação da planilha e Imprimir permite que essas linhas sejam impressas numa folha). 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936104"/>
          </a:xfrm>
        </p:spPr>
        <p:txBody>
          <a:bodyPr>
            <a:normAutofit/>
          </a:bodyPr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17344" t="14391" r="13997" b="74781"/>
          <a:stretch>
            <a:fillRect/>
          </a:stretch>
        </p:blipFill>
        <p:spPr bwMode="auto">
          <a:xfrm>
            <a:off x="618106" y="1844824"/>
            <a:ext cx="79143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 l="17516" t="45878" r="13825" b="43725"/>
          <a:stretch>
            <a:fillRect/>
          </a:stretch>
        </p:blipFill>
        <p:spPr bwMode="auto">
          <a:xfrm>
            <a:off x="683568" y="3501009"/>
            <a:ext cx="7848872" cy="89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 l="17516" t="77562" r="13825" b="11610"/>
          <a:stretch>
            <a:fillRect/>
          </a:stretch>
        </p:blipFill>
        <p:spPr bwMode="auto">
          <a:xfrm>
            <a:off x="618106" y="5661248"/>
            <a:ext cx="79143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560" y="1124744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Menu Fórmulas </a:t>
            </a:r>
          </a:p>
          <a:p>
            <a:pPr algn="just"/>
            <a:r>
              <a:rPr lang="pt-BR" dirty="0" smtClean="0"/>
              <a:t>No menu Fórmulas podemos localizar comandos de gerenciamento dos nomes das células, rastreamento de precedentes e dependentes, Janela de Inspeção e a biblioteca de funções onde estão armazenados comandos de lógica (se, e, ou,...), funções trigonométricas (seno, cosseno,...) e outras. </a:t>
            </a:r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endParaRPr lang="pt-BR" b="1" dirty="0" smtClean="0"/>
          </a:p>
          <a:p>
            <a:pPr algn="just"/>
            <a:r>
              <a:rPr lang="pt-BR" b="1" dirty="0" smtClean="0"/>
              <a:t>Menu Dados </a:t>
            </a:r>
          </a:p>
          <a:p>
            <a:pPr algn="just"/>
            <a:r>
              <a:rPr lang="pt-BR" dirty="0" smtClean="0"/>
              <a:t>Menu basicamente usado para criar filtros, classificar em ordem crescente/alfabética ou decrescente, além de estruturas de tópicos para agrupamento de linhas dependentes (como pastas e subpastas no Windows Explorer).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8083" t="28172" r="13258" b="61000"/>
          <a:stretch>
            <a:fillRect/>
          </a:stretch>
        </p:blipFill>
        <p:spPr bwMode="auto">
          <a:xfrm>
            <a:off x="683567" y="2636912"/>
            <a:ext cx="8208913" cy="9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 l="17516" t="66734" r="13825" b="22438"/>
          <a:stretch>
            <a:fillRect/>
          </a:stretch>
        </p:blipFill>
        <p:spPr bwMode="auto">
          <a:xfrm>
            <a:off x="611559" y="5157192"/>
            <a:ext cx="8136905" cy="962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1143000"/>
          </a:xfrm>
        </p:spPr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Guias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11560" y="1124744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 smtClean="0"/>
              <a:t>Menu Revisão </a:t>
            </a:r>
          </a:p>
          <a:p>
            <a:pPr algn="just"/>
            <a:r>
              <a:rPr lang="pt-BR" dirty="0" smtClean="0"/>
              <a:t>Comandos de comentários numa célula e revisão ortográficas estão localizados no menu Revisão. </a:t>
            </a:r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endParaRPr lang="pt-BR" dirty="0" smtClean="0"/>
          </a:p>
          <a:p>
            <a:pPr algn="just"/>
            <a:r>
              <a:rPr lang="pt-BR" b="1" dirty="0" smtClean="0"/>
              <a:t>Menu Exibição </a:t>
            </a:r>
          </a:p>
          <a:p>
            <a:pPr algn="just"/>
            <a:r>
              <a:rPr lang="pt-BR" dirty="0" smtClean="0"/>
              <a:t>É nesse menu onde se encontram as ferramentas de zoom, exibição de linhas de grade, barra de fórmula e títulos, além do modo de exibição da pasta de trabalho. 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8082" t="22266" r="13997" b="66906"/>
          <a:stretch>
            <a:fillRect/>
          </a:stretch>
        </p:blipFill>
        <p:spPr bwMode="auto">
          <a:xfrm>
            <a:off x="683568" y="2132856"/>
            <a:ext cx="782923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 l="17516" t="52953" r="13825" b="36219"/>
          <a:stretch>
            <a:fillRect/>
          </a:stretch>
        </p:blipFill>
        <p:spPr bwMode="auto">
          <a:xfrm>
            <a:off x="683568" y="4077072"/>
            <a:ext cx="7914334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Barra de acesso rápido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000" dirty="0" smtClean="0"/>
              <a:t>	A barra de acesso rápido é muito útil para se adicionar os comandos mais usados sem necessidade de procurá-los nos menus.</a:t>
            </a:r>
            <a:endParaRPr lang="pt-BR" sz="20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21946" t="38188" r="20469" b="5704"/>
          <a:stretch>
            <a:fillRect/>
          </a:stretch>
        </p:blipFill>
        <p:spPr bwMode="auto">
          <a:xfrm>
            <a:off x="1835696" y="2492896"/>
            <a:ext cx="5616624" cy="4104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Atividades de Reconhecimento do Excel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4474840" cy="182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dirty="0" smtClean="0"/>
              <a:t>Inserindo dados do tipo texto;</a:t>
            </a:r>
          </a:p>
          <a:p>
            <a:pPr>
              <a:buNone/>
            </a:pPr>
            <a:r>
              <a:rPr lang="pt-BR" sz="2400" dirty="0" smtClean="0"/>
              <a:t>Inserindo dados do tipo número;</a:t>
            </a:r>
          </a:p>
          <a:p>
            <a:pPr>
              <a:buNone/>
            </a:pPr>
            <a:r>
              <a:rPr lang="pt-BR" sz="2400" dirty="0" smtClean="0"/>
              <a:t>Inserindo uma fórmula;</a:t>
            </a:r>
          </a:p>
          <a:p>
            <a:pPr>
              <a:buNone/>
            </a:pPr>
            <a:endParaRPr lang="pt-BR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t="16734" r="65676" b="57062"/>
          <a:stretch>
            <a:fillRect/>
          </a:stretch>
        </p:blipFill>
        <p:spPr bwMode="auto">
          <a:xfrm>
            <a:off x="323528" y="3284984"/>
            <a:ext cx="452758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5508104" y="3429000"/>
            <a:ext cx="3384376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Operadores Aritméticos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sz="2400" dirty="0" smtClean="0"/>
              <a:t>+ soma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400" dirty="0" smtClean="0"/>
              <a:t>- s</a:t>
            </a:r>
            <a:r>
              <a:rPr kumimoji="0" lang="pt-BR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ubtração</a:t>
            </a:r>
            <a:endParaRPr kumimoji="0" lang="pt-BR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pt-BR" sz="2400" dirty="0" smtClean="0"/>
              <a:t>/ divisão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 multiplicação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t-BR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^ exponenciação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384</Words>
  <Application>Microsoft Office PowerPoint</Application>
  <PresentationFormat>Apresentação na tela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MS – Excel 2010</vt:lpstr>
      <vt:lpstr>O que é Excel?</vt:lpstr>
      <vt:lpstr>Área de trabalho do Excel</vt:lpstr>
      <vt:lpstr>Apresentação do PowerPoint</vt:lpstr>
      <vt:lpstr>Guias</vt:lpstr>
      <vt:lpstr>Guias</vt:lpstr>
      <vt:lpstr>Guias</vt:lpstr>
      <vt:lpstr>Barra de acesso rápido</vt:lpstr>
      <vt:lpstr>Atividades de Reconhecimento do Excel</vt:lpstr>
      <vt:lpstr>Recurso de autopreenchimento</vt:lpstr>
      <vt:lpstr>Referência Relativa</vt:lpstr>
      <vt:lpstr>Referência Absoluta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 – Word 2010</dc:title>
  <dc:creator>Professor</dc:creator>
  <cp:lastModifiedBy>Aluno</cp:lastModifiedBy>
  <cp:revision>41</cp:revision>
  <dcterms:created xsi:type="dcterms:W3CDTF">2012-03-05T18:07:51Z</dcterms:created>
  <dcterms:modified xsi:type="dcterms:W3CDTF">2018-07-25T14:05:52Z</dcterms:modified>
</cp:coreProperties>
</file>