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17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48201" y="6424266"/>
            <a:ext cx="4003420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/>
              <a:t>ETEC  ZL</a:t>
            </a:r>
            <a:r>
              <a:rPr lang="pt-BR" spc="-70" dirty="0"/>
              <a:t>– </a:t>
            </a:r>
            <a:r>
              <a:rPr lang="pt-BR" spc="-10" dirty="0"/>
              <a:t>Programação </a:t>
            </a:r>
            <a:r>
              <a:rPr lang="pt-BR" spc="-45" dirty="0"/>
              <a:t>Básica </a:t>
            </a:r>
            <a:r>
              <a:rPr lang="pt-BR" spc="30" dirty="0"/>
              <a:t>em </a:t>
            </a:r>
            <a:r>
              <a:rPr lang="pt-BR" spc="5" dirty="0"/>
              <a:t>Arduino </a:t>
            </a:r>
            <a:r>
              <a:rPr lang="pt-BR" spc="290" dirty="0"/>
              <a:t>-</a:t>
            </a:r>
            <a:r>
              <a:rPr lang="pt-BR"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48201" y="6424266"/>
            <a:ext cx="4003420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/>
              <a:t>ETEC ZL </a:t>
            </a:r>
            <a:r>
              <a:rPr lang="pt-BR" spc="-70" dirty="0"/>
              <a:t>– </a:t>
            </a:r>
            <a:r>
              <a:rPr lang="pt-BR" spc="-10" dirty="0"/>
              <a:t>Programação </a:t>
            </a:r>
            <a:r>
              <a:rPr lang="pt-BR" spc="-45" dirty="0"/>
              <a:t>Básica </a:t>
            </a:r>
            <a:r>
              <a:rPr lang="pt-BR" spc="30" dirty="0"/>
              <a:t>em </a:t>
            </a:r>
            <a:r>
              <a:rPr lang="pt-BR" spc="5" dirty="0"/>
              <a:t>Arduino </a:t>
            </a:r>
            <a:r>
              <a:rPr lang="pt-BR" spc="290" dirty="0"/>
              <a:t>-</a:t>
            </a:r>
            <a:r>
              <a:rPr lang="pt-BR"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9663" y="1801495"/>
            <a:ext cx="3638550" cy="366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669663" y="6424267"/>
            <a:ext cx="3981957" cy="296573"/>
          </a:xfrm>
        </p:spPr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/>
              <a:t>ETEC ZL </a:t>
            </a:r>
            <a:r>
              <a:rPr lang="pt-BR" spc="-70" dirty="0"/>
              <a:t>– </a:t>
            </a:r>
            <a:r>
              <a:rPr lang="pt-BR" spc="-10" dirty="0"/>
              <a:t>Programação </a:t>
            </a:r>
            <a:r>
              <a:rPr lang="pt-BR" spc="-45" dirty="0"/>
              <a:t>Básica </a:t>
            </a:r>
            <a:r>
              <a:rPr lang="pt-BR" spc="30" dirty="0"/>
              <a:t>em </a:t>
            </a:r>
            <a:r>
              <a:rPr lang="pt-BR" spc="5" dirty="0"/>
              <a:t>Arduino </a:t>
            </a:r>
            <a:r>
              <a:rPr lang="pt-BR" spc="290" dirty="0"/>
              <a:t>-</a:t>
            </a:r>
            <a:r>
              <a:rPr lang="pt-BR"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876800" y="6424267"/>
            <a:ext cx="3774821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/>
              <a:t>ETEC ZL </a:t>
            </a:r>
            <a:r>
              <a:rPr lang="pt-BR" spc="-70" dirty="0"/>
              <a:t>– </a:t>
            </a:r>
            <a:r>
              <a:rPr lang="pt-BR" spc="-10" dirty="0"/>
              <a:t>Programação </a:t>
            </a:r>
            <a:r>
              <a:rPr lang="pt-BR" spc="-45" dirty="0"/>
              <a:t>Básica </a:t>
            </a:r>
            <a:r>
              <a:rPr lang="pt-BR" spc="30" dirty="0"/>
              <a:t>em </a:t>
            </a:r>
            <a:r>
              <a:rPr lang="pt-BR" spc="5" dirty="0"/>
              <a:t>Arduino </a:t>
            </a:r>
            <a:r>
              <a:rPr lang="pt-BR" spc="290" dirty="0"/>
              <a:t>-</a:t>
            </a:r>
            <a:r>
              <a:rPr lang="pt-BR"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876801" y="6424267"/>
            <a:ext cx="3774820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/>
              <a:t>ETEC ZL </a:t>
            </a:r>
            <a:r>
              <a:rPr lang="pt-BR" spc="-70" dirty="0"/>
              <a:t>– </a:t>
            </a:r>
            <a:r>
              <a:rPr lang="pt-BR" spc="-10" dirty="0"/>
              <a:t>Programação </a:t>
            </a:r>
            <a:r>
              <a:rPr lang="pt-BR" spc="-45" dirty="0"/>
              <a:t>Básica </a:t>
            </a:r>
            <a:r>
              <a:rPr lang="pt-BR" spc="30" dirty="0"/>
              <a:t>em </a:t>
            </a:r>
            <a:r>
              <a:rPr lang="pt-BR" spc="5" dirty="0"/>
              <a:t>Arduino </a:t>
            </a:r>
            <a:r>
              <a:rPr lang="pt-BR" spc="290" dirty="0"/>
              <a:t>-</a:t>
            </a:r>
            <a:r>
              <a:rPr lang="pt-BR"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65529"/>
            <a:ext cx="4878705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862365"/>
            <a:ext cx="6399530" cy="150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24401" y="6424266"/>
            <a:ext cx="39272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/>
              <a:t>ETEC ZL </a:t>
            </a:r>
            <a:r>
              <a:rPr lang="pt-BR" spc="-70" dirty="0"/>
              <a:t>– </a:t>
            </a:r>
            <a:r>
              <a:rPr lang="pt-BR" spc="-10" dirty="0"/>
              <a:t>Programação </a:t>
            </a:r>
            <a:r>
              <a:rPr lang="pt-BR" spc="-45" dirty="0"/>
              <a:t>Básica </a:t>
            </a:r>
            <a:r>
              <a:rPr lang="pt-BR" spc="30" dirty="0"/>
              <a:t>em </a:t>
            </a:r>
            <a:r>
              <a:rPr lang="pt-BR" spc="5" dirty="0"/>
              <a:t>Arduino </a:t>
            </a:r>
            <a:r>
              <a:rPr lang="pt-BR" spc="290" dirty="0"/>
              <a:t>-</a:t>
            </a:r>
            <a:r>
              <a:rPr lang="pt-BR"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mtClean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3" Type="http://schemas.openxmlformats.org/officeDocument/2006/relationships/image" Target="../media/image32.png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" Type="http://schemas.openxmlformats.org/officeDocument/2006/relationships/image" Target="../media/image31.png"/><Relationship Id="rId16" Type="http://schemas.openxmlformats.org/officeDocument/2006/relationships/image" Target="../media/image45.jp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pn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png"/><Relationship Id="rId19" Type="http://schemas.openxmlformats.org/officeDocument/2006/relationships/image" Target="../media/image48.jpg"/><Relationship Id="rId4" Type="http://schemas.openxmlformats.org/officeDocument/2006/relationships/image" Target="../media/image33.jpg"/><Relationship Id="rId9" Type="http://schemas.openxmlformats.org/officeDocument/2006/relationships/image" Target="../media/image38.png"/><Relationship Id="rId1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jp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thedocumentary.org/" TargetMode="External"/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oficinaderobotica.ufsc.br/files/2013/04/MaterialOficinaRobotica2014v21.pdf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9620" y="85754"/>
            <a:ext cx="3609614" cy="924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1809" y="5378602"/>
            <a:ext cx="1006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Exec</a:t>
            </a:r>
            <a:r>
              <a:rPr sz="1600" spc="2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ç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ã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o: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2893" y="3174568"/>
            <a:ext cx="70040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 marR="5080" indent="-1016635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DA1F28"/>
                </a:solidFill>
              </a:rPr>
              <a:t>Programação </a:t>
            </a:r>
            <a:r>
              <a:rPr sz="4800" spc="-15" dirty="0">
                <a:solidFill>
                  <a:srgbClr val="DA1F28"/>
                </a:solidFill>
              </a:rPr>
              <a:t>Básica </a:t>
            </a:r>
            <a:r>
              <a:rPr sz="4800" spc="240" dirty="0">
                <a:solidFill>
                  <a:srgbClr val="DA1F28"/>
                </a:solidFill>
              </a:rPr>
              <a:t>em  </a:t>
            </a:r>
            <a:r>
              <a:rPr sz="4800" spc="290" dirty="0">
                <a:solidFill>
                  <a:srgbClr val="DA1F28"/>
                </a:solidFill>
              </a:rPr>
              <a:t>Arduino </a:t>
            </a:r>
            <a:r>
              <a:rPr sz="4800" spc="-270" dirty="0">
                <a:solidFill>
                  <a:srgbClr val="DA1F28"/>
                </a:solidFill>
              </a:rPr>
              <a:t>– </a:t>
            </a:r>
            <a:r>
              <a:rPr sz="4800" spc="180" dirty="0">
                <a:solidFill>
                  <a:srgbClr val="DA1F28"/>
                </a:solidFill>
              </a:rPr>
              <a:t>Aula</a:t>
            </a:r>
            <a:r>
              <a:rPr sz="4800" spc="-570" dirty="0">
                <a:solidFill>
                  <a:srgbClr val="DA1F28"/>
                </a:solidFill>
              </a:rPr>
              <a:t> </a:t>
            </a:r>
            <a:r>
              <a:rPr sz="4800" spc="365" dirty="0">
                <a:solidFill>
                  <a:srgbClr val="DA1F28"/>
                </a:solidFill>
              </a:rPr>
              <a:t>1</a:t>
            </a:r>
            <a:endParaRPr sz="4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33983A-E6C4-4E08-A601-96D5A999D94F}"/>
              </a:ext>
            </a:extLst>
          </p:cNvPr>
          <p:cNvSpPr txBox="1"/>
          <p:nvPr/>
        </p:nvSpPr>
        <p:spPr>
          <a:xfrm>
            <a:off x="542518" y="1724324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FUNDAMENTOS DE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1690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50" dirty="0"/>
              <a:t>Pin</a:t>
            </a:r>
            <a:r>
              <a:rPr spc="45" dirty="0"/>
              <a:t>o</a:t>
            </a:r>
            <a:r>
              <a:rPr spc="25" dirty="0"/>
              <a:t>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30351" y="568451"/>
            <a:ext cx="335737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2209800"/>
            <a:ext cx="7251700" cy="339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6052C78-D5FE-4081-8B8F-D7FE302AA1A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1690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50" dirty="0"/>
              <a:t>Pin</a:t>
            </a:r>
            <a:r>
              <a:rPr spc="45" dirty="0"/>
              <a:t>o</a:t>
            </a:r>
            <a:r>
              <a:rPr spc="25" dirty="0"/>
              <a:t>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30351" y="568451"/>
            <a:ext cx="335737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236" y="2205227"/>
            <a:ext cx="76962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E115D3E-BEE5-4BE3-A4A5-A5D08082510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1690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50" dirty="0"/>
              <a:t>Pin</a:t>
            </a:r>
            <a:r>
              <a:rPr spc="45" dirty="0"/>
              <a:t>o</a:t>
            </a:r>
            <a:r>
              <a:rPr spc="25" dirty="0"/>
              <a:t>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30351" y="568451"/>
            <a:ext cx="335737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087" y="1996439"/>
            <a:ext cx="7229856" cy="4075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2997E0D-71F3-437F-8F37-B711F46DDE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5668" y="1628647"/>
            <a:ext cx="7660132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microcontrolador do Arduino é um computador que segue </a:t>
            </a:r>
            <a:r>
              <a:rPr lang="pt-BR" sz="2400" dirty="0">
                <a:solidFill>
                  <a:srgbClr val="FF0000"/>
                </a:solidFill>
              </a:rPr>
              <a:t>instruções  detalhadas </a:t>
            </a:r>
            <a:r>
              <a:rPr lang="pt-BR" sz="2400" dirty="0"/>
              <a:t>dadas por seres humanos.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que o Arduino execute determinada  tarefa, precisamos “ensiná-lo” a executar  essa tarefa, passo a passo.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humanos passam instruções para o  Arduino escrevendo programas.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Um programa é uma sequência de instruções  codificadas em uma linguagem de  programação.</a:t>
            </a:r>
          </a:p>
          <a:p>
            <a:pPr marL="268605" marR="1089660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endParaRPr lang="pt-BR"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583691"/>
            <a:ext cx="3273552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DE2D2B1-9BE2-4DE7-8CB6-FED8DB7354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628647"/>
            <a:ext cx="445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85" dirty="0"/>
              <a:t>Linguagens de</a:t>
            </a:r>
            <a:r>
              <a:rPr sz="2400" spc="35" dirty="0"/>
              <a:t> </a:t>
            </a:r>
            <a:r>
              <a:rPr sz="2400" spc="65" dirty="0"/>
              <a:t>Programação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929436" y="2038299"/>
            <a:ext cx="6592570" cy="394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4615" indent="-22860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40" dirty="0">
                <a:latin typeface="Arial"/>
                <a:cs typeface="Arial"/>
              </a:rPr>
              <a:t>Uma </a:t>
            </a:r>
            <a:r>
              <a:rPr sz="2100" spc="114" dirty="0">
                <a:latin typeface="Arial"/>
                <a:cs typeface="Arial"/>
              </a:rPr>
              <a:t>linguagem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90" dirty="0">
                <a:latin typeface="Arial"/>
                <a:cs typeface="Arial"/>
              </a:rPr>
              <a:t>programação </a:t>
            </a:r>
            <a:r>
              <a:rPr sz="2100" dirty="0">
                <a:latin typeface="Arial"/>
                <a:cs typeface="Arial"/>
              </a:rPr>
              <a:t>é </a:t>
            </a:r>
            <a:r>
              <a:rPr sz="2100" spc="175" dirty="0">
                <a:latin typeface="Arial"/>
                <a:cs typeface="Arial"/>
              </a:rPr>
              <a:t>um </a:t>
            </a:r>
            <a:r>
              <a:rPr sz="2100" spc="110" dirty="0">
                <a:solidFill>
                  <a:srgbClr val="FF0000"/>
                </a:solidFill>
                <a:latin typeface="Arial"/>
                <a:cs typeface="Arial"/>
              </a:rPr>
              <a:t>meio  </a:t>
            </a:r>
            <a:r>
              <a:rPr sz="2100" spc="130" dirty="0">
                <a:solidFill>
                  <a:srgbClr val="FF0000"/>
                </a:solidFill>
                <a:latin typeface="Arial"/>
                <a:cs typeface="Arial"/>
              </a:rPr>
              <a:t>utilizado </a:t>
            </a:r>
            <a:r>
              <a:rPr sz="2100" spc="70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comunicar </a:t>
            </a:r>
            <a:r>
              <a:rPr sz="2100" spc="114" dirty="0">
                <a:solidFill>
                  <a:srgbClr val="FF0000"/>
                </a:solidFill>
                <a:latin typeface="Arial"/>
                <a:cs typeface="Arial"/>
              </a:rPr>
              <a:t>com </a:t>
            </a:r>
            <a:r>
              <a:rPr sz="2100" spc="105" dirty="0">
                <a:solidFill>
                  <a:srgbClr val="FF0000"/>
                </a:solidFill>
                <a:latin typeface="Arial"/>
                <a:cs typeface="Arial"/>
              </a:rPr>
              <a:t>computadores</a:t>
            </a:r>
            <a:r>
              <a:rPr sz="2100" spc="105" dirty="0">
                <a:latin typeface="Arial"/>
                <a:cs typeface="Arial"/>
              </a:rPr>
              <a:t>,  </a:t>
            </a:r>
            <a:r>
              <a:rPr sz="2100" spc="85" dirty="0">
                <a:latin typeface="Arial"/>
                <a:cs typeface="Arial"/>
              </a:rPr>
              <a:t>inclusive </a:t>
            </a:r>
            <a:r>
              <a:rPr sz="2100" spc="120" dirty="0">
                <a:latin typeface="Arial"/>
                <a:cs typeface="Arial"/>
              </a:rPr>
              <a:t>o Arduino,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170" dirty="0">
                <a:latin typeface="Arial"/>
                <a:cs typeface="Arial"/>
              </a:rPr>
              <a:t>um </a:t>
            </a:r>
            <a:r>
              <a:rPr sz="2100" spc="145" dirty="0">
                <a:latin typeface="Arial"/>
                <a:cs typeface="Arial"/>
              </a:rPr>
              <a:t>modo </a:t>
            </a:r>
            <a:r>
              <a:rPr sz="2100" spc="90" dirty="0">
                <a:latin typeface="Arial"/>
                <a:cs typeface="Arial"/>
              </a:rPr>
              <a:t>relativamente  </a:t>
            </a:r>
            <a:r>
              <a:rPr sz="2100" spc="95" dirty="0">
                <a:latin typeface="Arial"/>
                <a:cs typeface="Arial"/>
              </a:rPr>
              <a:t>simples </a:t>
            </a:r>
            <a:r>
              <a:rPr sz="2100" spc="70" dirty="0">
                <a:latin typeface="Arial"/>
                <a:cs typeface="Arial"/>
              </a:rPr>
              <a:t>para </a:t>
            </a:r>
            <a:r>
              <a:rPr sz="2100" spc="65" dirty="0">
                <a:latin typeface="Arial"/>
                <a:cs typeface="Arial"/>
              </a:rPr>
              <a:t>os </a:t>
            </a:r>
            <a:r>
              <a:rPr sz="2100" spc="35" dirty="0">
                <a:latin typeface="Arial"/>
                <a:cs typeface="Arial"/>
              </a:rPr>
              <a:t>seres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100" dirty="0">
                <a:latin typeface="Arial"/>
                <a:cs typeface="Arial"/>
              </a:rPr>
              <a:t>humanos.</a:t>
            </a:r>
            <a:endParaRPr sz="2100" dirty="0">
              <a:latin typeface="Arial"/>
              <a:cs typeface="Arial"/>
            </a:endParaRPr>
          </a:p>
          <a:p>
            <a:pPr marL="241300" marR="13970" indent="-228600" algn="just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10" dirty="0">
                <a:latin typeface="Arial"/>
                <a:cs typeface="Arial"/>
              </a:rPr>
              <a:t>Os </a:t>
            </a:r>
            <a:r>
              <a:rPr sz="2100" spc="100" dirty="0">
                <a:latin typeface="Arial"/>
                <a:cs typeface="Arial"/>
              </a:rPr>
              <a:t>computadores </a:t>
            </a:r>
            <a:r>
              <a:rPr sz="2100" spc="70" dirty="0">
                <a:latin typeface="Arial"/>
                <a:cs typeface="Arial"/>
              </a:rPr>
              <a:t>só </a:t>
            </a:r>
            <a:r>
              <a:rPr sz="2100" spc="80" dirty="0">
                <a:latin typeface="Arial"/>
                <a:cs typeface="Arial"/>
              </a:rPr>
              <a:t>conseguem </a:t>
            </a:r>
            <a:r>
              <a:rPr sz="2100" spc="85" dirty="0">
                <a:latin typeface="Arial"/>
                <a:cs typeface="Arial"/>
              </a:rPr>
              <a:t>executar  </a:t>
            </a:r>
            <a:r>
              <a:rPr sz="2100" spc="90" dirty="0">
                <a:latin typeface="Arial"/>
                <a:cs typeface="Arial"/>
              </a:rPr>
              <a:t>instruções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35" dirty="0">
                <a:latin typeface="Arial"/>
                <a:cs typeface="Arial"/>
              </a:rPr>
              <a:t>eles </a:t>
            </a:r>
            <a:r>
              <a:rPr sz="2100" spc="55" dirty="0">
                <a:latin typeface="Arial"/>
                <a:cs typeface="Arial"/>
              </a:rPr>
              <a:t>enviadas </a:t>
            </a:r>
            <a:r>
              <a:rPr sz="2100" spc="65" dirty="0">
                <a:latin typeface="Arial"/>
                <a:cs typeface="Arial"/>
              </a:rPr>
              <a:t>na </a:t>
            </a:r>
            <a:r>
              <a:rPr sz="2100" spc="130" dirty="0">
                <a:latin typeface="Arial"/>
                <a:cs typeface="Arial"/>
              </a:rPr>
              <a:t>forma </a:t>
            </a:r>
            <a:r>
              <a:rPr sz="2100" spc="70" dirty="0">
                <a:latin typeface="Arial"/>
                <a:cs typeface="Arial"/>
              </a:rPr>
              <a:t>de  </a:t>
            </a:r>
            <a:r>
              <a:rPr sz="2100" spc="55" dirty="0">
                <a:latin typeface="Arial"/>
                <a:cs typeface="Arial"/>
              </a:rPr>
              <a:t>sequências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100" spc="120" dirty="0">
                <a:latin typeface="Arial"/>
                <a:cs typeface="Arial"/>
              </a:rPr>
              <a:t>’s </a:t>
            </a:r>
            <a:r>
              <a:rPr sz="2100" dirty="0">
                <a:latin typeface="Arial"/>
                <a:cs typeface="Arial"/>
              </a:rPr>
              <a:t>e </a:t>
            </a:r>
            <a:r>
              <a:rPr sz="2100" spc="1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00" spc="120" dirty="0">
                <a:latin typeface="Arial"/>
                <a:cs typeface="Arial"/>
              </a:rPr>
              <a:t>’s </a:t>
            </a:r>
            <a:r>
              <a:rPr sz="2100" spc="100" dirty="0">
                <a:solidFill>
                  <a:srgbClr val="FF0000"/>
                </a:solidFill>
                <a:latin typeface="Arial"/>
                <a:cs typeface="Arial"/>
              </a:rPr>
              <a:t>(linguagem </a:t>
            </a:r>
            <a:r>
              <a:rPr sz="2100" spc="7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1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máquina)</a:t>
            </a:r>
            <a:r>
              <a:rPr sz="2100" spc="90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-10" dirty="0">
                <a:latin typeface="Arial"/>
                <a:cs typeface="Arial"/>
              </a:rPr>
              <a:t>Passar </a:t>
            </a:r>
            <a:r>
              <a:rPr sz="2100" spc="90" dirty="0">
                <a:latin typeface="Arial"/>
                <a:cs typeface="Arial"/>
              </a:rPr>
              <a:t>instruções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170" dirty="0">
                <a:latin typeface="Arial"/>
                <a:cs typeface="Arial"/>
              </a:rPr>
              <a:t>um </a:t>
            </a:r>
            <a:r>
              <a:rPr sz="2100" spc="125" dirty="0">
                <a:latin typeface="Arial"/>
                <a:cs typeface="Arial"/>
              </a:rPr>
              <a:t>computador </a:t>
            </a:r>
            <a:r>
              <a:rPr sz="2100" spc="90" dirty="0">
                <a:latin typeface="Arial"/>
                <a:cs typeface="Arial"/>
              </a:rPr>
              <a:t>usando  </a:t>
            </a:r>
            <a:r>
              <a:rPr sz="2100" spc="114" dirty="0">
                <a:latin typeface="Arial"/>
                <a:cs typeface="Arial"/>
              </a:rPr>
              <a:t>linguagem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105" dirty="0">
                <a:latin typeface="Arial"/>
                <a:cs typeface="Arial"/>
              </a:rPr>
              <a:t>máquina </a:t>
            </a:r>
            <a:r>
              <a:rPr sz="2100" spc="60" dirty="0">
                <a:latin typeface="Arial"/>
                <a:cs typeface="Arial"/>
              </a:rPr>
              <a:t>seria </a:t>
            </a:r>
            <a:r>
              <a:rPr sz="2100" spc="105" dirty="0">
                <a:latin typeface="Arial"/>
                <a:cs typeface="Arial"/>
              </a:rPr>
              <a:t>extremamente  </a:t>
            </a:r>
            <a:r>
              <a:rPr sz="2100" spc="120" dirty="0">
                <a:latin typeface="Arial"/>
                <a:cs typeface="Arial"/>
              </a:rPr>
              <a:t>complexo </a:t>
            </a:r>
            <a:r>
              <a:rPr sz="2100" dirty="0">
                <a:latin typeface="Arial"/>
                <a:cs typeface="Arial"/>
              </a:rPr>
              <a:t>e </a:t>
            </a:r>
            <a:r>
              <a:rPr sz="2100" spc="95" dirty="0">
                <a:latin typeface="Arial"/>
                <a:cs typeface="Arial"/>
              </a:rPr>
              <a:t>tedioso, </a:t>
            </a:r>
            <a:r>
              <a:rPr sz="2100" spc="140" dirty="0">
                <a:latin typeface="Arial"/>
                <a:cs typeface="Arial"/>
              </a:rPr>
              <a:t>por </a:t>
            </a:r>
            <a:r>
              <a:rPr sz="2100" spc="70" dirty="0">
                <a:latin typeface="Arial"/>
                <a:cs typeface="Arial"/>
              </a:rPr>
              <a:t>isso </a:t>
            </a:r>
            <a:r>
              <a:rPr sz="2100" spc="80" dirty="0">
                <a:latin typeface="Arial"/>
                <a:cs typeface="Arial"/>
              </a:rPr>
              <a:t>usamos </a:t>
            </a:r>
            <a:r>
              <a:rPr sz="2100" spc="95" dirty="0">
                <a:latin typeface="Arial"/>
                <a:cs typeface="Arial"/>
              </a:rPr>
              <a:t>linguagens 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90" dirty="0">
                <a:latin typeface="Arial"/>
                <a:cs typeface="Arial"/>
              </a:rPr>
              <a:t>programação mais </a:t>
            </a: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próximas </a:t>
            </a:r>
            <a:r>
              <a:rPr sz="2100" spc="7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100" spc="114" dirty="0">
                <a:solidFill>
                  <a:srgbClr val="FF0000"/>
                </a:solidFill>
                <a:latin typeface="Arial"/>
                <a:cs typeface="Arial"/>
              </a:rPr>
              <a:t>linguagem  </a:t>
            </a:r>
            <a:r>
              <a:rPr sz="2100" spc="105" dirty="0">
                <a:solidFill>
                  <a:srgbClr val="FF0000"/>
                </a:solidFill>
                <a:latin typeface="Arial"/>
                <a:cs typeface="Arial"/>
              </a:rPr>
              <a:t>natural</a:t>
            </a:r>
            <a:r>
              <a:rPr sz="2100" spc="105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" y="583691"/>
            <a:ext cx="3273552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234AD38-413E-4C86-915F-FFFF16754EF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73023" y="583691"/>
            <a:ext cx="3273552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136396"/>
            <a:ext cx="193928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75" dirty="0"/>
              <a:t>Algoritmo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929436" y="1591767"/>
            <a:ext cx="600456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Sequência </a:t>
            </a:r>
            <a:r>
              <a:rPr sz="23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3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passos</a:t>
            </a:r>
            <a:r>
              <a:rPr sz="2300" spc="55" dirty="0">
                <a:latin typeface="Arial"/>
                <a:cs typeface="Arial"/>
              </a:rPr>
              <a:t>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45" dirty="0">
                <a:latin typeface="Arial"/>
                <a:cs typeface="Arial"/>
              </a:rPr>
              <a:t>visa </a:t>
            </a:r>
            <a:r>
              <a:rPr sz="2300" spc="140" dirty="0">
                <a:latin typeface="Arial"/>
                <a:cs typeface="Arial"/>
              </a:rPr>
              <a:t>atingir</a:t>
            </a:r>
            <a:r>
              <a:rPr sz="2300" spc="125" dirty="0">
                <a:latin typeface="Arial"/>
                <a:cs typeface="Arial"/>
              </a:rPr>
              <a:t> </a:t>
            </a:r>
            <a:r>
              <a:rPr sz="2300" spc="190" dirty="0">
                <a:latin typeface="Arial"/>
                <a:cs typeface="Arial"/>
              </a:rPr>
              <a:t>um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300" spc="125" dirty="0">
                <a:latin typeface="Arial"/>
                <a:cs typeface="Arial"/>
              </a:rPr>
              <a:t>objetivo </a:t>
            </a:r>
            <a:r>
              <a:rPr sz="2300" spc="130" dirty="0">
                <a:latin typeface="Arial"/>
                <a:cs typeface="Arial"/>
              </a:rPr>
              <a:t>bem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135" dirty="0">
                <a:latin typeface="Arial"/>
                <a:cs typeface="Arial"/>
              </a:rPr>
              <a:t>definido.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2223" y="2324100"/>
            <a:ext cx="5329428" cy="3779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0F3354-9A95-41AF-B531-C28ADBA496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1835" y="1586560"/>
            <a:ext cx="44202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70" dirty="0"/>
              <a:t>Processamento </a:t>
            </a:r>
            <a:r>
              <a:rPr spc="100" dirty="0"/>
              <a:t>de</a:t>
            </a:r>
            <a:r>
              <a:rPr spc="90" dirty="0"/>
              <a:t> </a:t>
            </a:r>
            <a:r>
              <a:rPr spc="110" dirty="0"/>
              <a:t>dados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18515" y="2351532"/>
            <a:ext cx="2115312" cy="1353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8885" y="2807030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9316" y="2351532"/>
            <a:ext cx="2115311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3913" y="2807030"/>
            <a:ext cx="1703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Processamento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0115" y="2351532"/>
            <a:ext cx="2115312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9415" y="2807030"/>
            <a:ext cx="615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7533" y="2936367"/>
            <a:ext cx="609600" cy="111760"/>
          </a:xfrm>
          <a:custGeom>
            <a:avLst/>
            <a:gdLst/>
            <a:ahLst/>
            <a:cxnLst/>
            <a:rect l="l" t="t" r="r" b="b"/>
            <a:pathLst>
              <a:path w="609600" h="111760">
                <a:moveTo>
                  <a:pt x="553371" y="65818"/>
                </a:moveTo>
                <a:lnTo>
                  <a:pt x="503936" y="94487"/>
                </a:lnTo>
                <a:lnTo>
                  <a:pt x="502412" y="100457"/>
                </a:lnTo>
                <a:lnTo>
                  <a:pt x="505079" y="105283"/>
                </a:lnTo>
                <a:lnTo>
                  <a:pt x="507873" y="109982"/>
                </a:lnTo>
                <a:lnTo>
                  <a:pt x="513969" y="111633"/>
                </a:lnTo>
                <a:lnTo>
                  <a:pt x="518668" y="108838"/>
                </a:lnTo>
                <a:lnTo>
                  <a:pt x="592550" y="65912"/>
                </a:lnTo>
                <a:lnTo>
                  <a:pt x="553371" y="65818"/>
                </a:lnTo>
                <a:close/>
              </a:path>
              <a:path w="609600" h="111760">
                <a:moveTo>
                  <a:pt x="570365" y="55962"/>
                </a:moveTo>
                <a:lnTo>
                  <a:pt x="553371" y="65818"/>
                </a:lnTo>
                <a:lnTo>
                  <a:pt x="589915" y="65912"/>
                </a:lnTo>
                <a:lnTo>
                  <a:pt x="589923" y="64516"/>
                </a:lnTo>
                <a:lnTo>
                  <a:pt x="584962" y="64516"/>
                </a:lnTo>
                <a:lnTo>
                  <a:pt x="570365" y="55962"/>
                </a:lnTo>
                <a:close/>
              </a:path>
              <a:path w="609600" h="111760">
                <a:moveTo>
                  <a:pt x="514223" y="0"/>
                </a:moveTo>
                <a:lnTo>
                  <a:pt x="508127" y="1650"/>
                </a:lnTo>
                <a:lnTo>
                  <a:pt x="502539" y="11049"/>
                </a:lnTo>
                <a:lnTo>
                  <a:pt x="504190" y="17145"/>
                </a:lnTo>
                <a:lnTo>
                  <a:pt x="553374" y="46006"/>
                </a:lnTo>
                <a:lnTo>
                  <a:pt x="590042" y="46100"/>
                </a:lnTo>
                <a:lnTo>
                  <a:pt x="589915" y="65912"/>
                </a:lnTo>
                <a:lnTo>
                  <a:pt x="592550" y="65912"/>
                </a:lnTo>
                <a:lnTo>
                  <a:pt x="609600" y="56007"/>
                </a:lnTo>
                <a:lnTo>
                  <a:pt x="514223" y="0"/>
                </a:lnTo>
                <a:close/>
              </a:path>
              <a:path w="609600" h="111760">
                <a:moveTo>
                  <a:pt x="0" y="44577"/>
                </a:moveTo>
                <a:lnTo>
                  <a:pt x="0" y="64388"/>
                </a:lnTo>
                <a:lnTo>
                  <a:pt x="553371" y="65818"/>
                </a:lnTo>
                <a:lnTo>
                  <a:pt x="570365" y="55962"/>
                </a:lnTo>
                <a:lnTo>
                  <a:pt x="553374" y="46006"/>
                </a:lnTo>
                <a:lnTo>
                  <a:pt x="0" y="44577"/>
                </a:lnTo>
                <a:close/>
              </a:path>
              <a:path w="609600" h="111760">
                <a:moveTo>
                  <a:pt x="584962" y="47498"/>
                </a:moveTo>
                <a:lnTo>
                  <a:pt x="570365" y="55962"/>
                </a:lnTo>
                <a:lnTo>
                  <a:pt x="584962" y="64516"/>
                </a:lnTo>
                <a:lnTo>
                  <a:pt x="584962" y="47498"/>
                </a:lnTo>
                <a:close/>
              </a:path>
              <a:path w="609600" h="111760">
                <a:moveTo>
                  <a:pt x="590033" y="47498"/>
                </a:moveTo>
                <a:lnTo>
                  <a:pt x="584962" y="47498"/>
                </a:lnTo>
                <a:lnTo>
                  <a:pt x="584962" y="64516"/>
                </a:lnTo>
                <a:lnTo>
                  <a:pt x="589923" y="64516"/>
                </a:lnTo>
                <a:lnTo>
                  <a:pt x="590033" y="47498"/>
                </a:lnTo>
                <a:close/>
              </a:path>
              <a:path w="609600" h="111760">
                <a:moveTo>
                  <a:pt x="553374" y="46006"/>
                </a:moveTo>
                <a:lnTo>
                  <a:pt x="570365" y="55962"/>
                </a:lnTo>
                <a:lnTo>
                  <a:pt x="584962" y="47498"/>
                </a:lnTo>
                <a:lnTo>
                  <a:pt x="590033" y="47498"/>
                </a:lnTo>
                <a:lnTo>
                  <a:pt x="590042" y="46100"/>
                </a:lnTo>
                <a:lnTo>
                  <a:pt x="553374" y="4600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8334" y="2936367"/>
            <a:ext cx="609600" cy="111760"/>
          </a:xfrm>
          <a:custGeom>
            <a:avLst/>
            <a:gdLst/>
            <a:ahLst/>
            <a:cxnLst/>
            <a:rect l="l" t="t" r="r" b="b"/>
            <a:pathLst>
              <a:path w="609600" h="111760">
                <a:moveTo>
                  <a:pt x="553371" y="65818"/>
                </a:moveTo>
                <a:lnTo>
                  <a:pt x="503936" y="94487"/>
                </a:lnTo>
                <a:lnTo>
                  <a:pt x="502412" y="100457"/>
                </a:lnTo>
                <a:lnTo>
                  <a:pt x="505078" y="105283"/>
                </a:lnTo>
                <a:lnTo>
                  <a:pt x="507873" y="109982"/>
                </a:lnTo>
                <a:lnTo>
                  <a:pt x="513841" y="111633"/>
                </a:lnTo>
                <a:lnTo>
                  <a:pt x="592547" y="65912"/>
                </a:lnTo>
                <a:lnTo>
                  <a:pt x="553371" y="65818"/>
                </a:lnTo>
                <a:close/>
              </a:path>
              <a:path w="609600" h="111760">
                <a:moveTo>
                  <a:pt x="570365" y="55962"/>
                </a:moveTo>
                <a:lnTo>
                  <a:pt x="553371" y="65818"/>
                </a:lnTo>
                <a:lnTo>
                  <a:pt x="589914" y="65912"/>
                </a:lnTo>
                <a:lnTo>
                  <a:pt x="589923" y="64516"/>
                </a:lnTo>
                <a:lnTo>
                  <a:pt x="584962" y="64516"/>
                </a:lnTo>
                <a:lnTo>
                  <a:pt x="570365" y="55962"/>
                </a:lnTo>
                <a:close/>
              </a:path>
              <a:path w="609600" h="111760">
                <a:moveTo>
                  <a:pt x="514223" y="0"/>
                </a:moveTo>
                <a:lnTo>
                  <a:pt x="508126" y="1650"/>
                </a:lnTo>
                <a:lnTo>
                  <a:pt x="502538" y="11049"/>
                </a:lnTo>
                <a:lnTo>
                  <a:pt x="504189" y="17145"/>
                </a:lnTo>
                <a:lnTo>
                  <a:pt x="553374" y="46006"/>
                </a:lnTo>
                <a:lnTo>
                  <a:pt x="590041" y="46100"/>
                </a:lnTo>
                <a:lnTo>
                  <a:pt x="589914" y="65912"/>
                </a:lnTo>
                <a:lnTo>
                  <a:pt x="592547" y="65912"/>
                </a:lnTo>
                <a:lnTo>
                  <a:pt x="609600" y="56007"/>
                </a:lnTo>
                <a:lnTo>
                  <a:pt x="514223" y="0"/>
                </a:lnTo>
                <a:close/>
              </a:path>
              <a:path w="609600" h="111760">
                <a:moveTo>
                  <a:pt x="0" y="44577"/>
                </a:moveTo>
                <a:lnTo>
                  <a:pt x="0" y="64388"/>
                </a:lnTo>
                <a:lnTo>
                  <a:pt x="553371" y="65818"/>
                </a:lnTo>
                <a:lnTo>
                  <a:pt x="570365" y="55962"/>
                </a:lnTo>
                <a:lnTo>
                  <a:pt x="553374" y="46006"/>
                </a:lnTo>
                <a:lnTo>
                  <a:pt x="0" y="44577"/>
                </a:lnTo>
                <a:close/>
              </a:path>
              <a:path w="609600" h="111760">
                <a:moveTo>
                  <a:pt x="584962" y="47498"/>
                </a:moveTo>
                <a:lnTo>
                  <a:pt x="570365" y="55962"/>
                </a:lnTo>
                <a:lnTo>
                  <a:pt x="584962" y="64516"/>
                </a:lnTo>
                <a:lnTo>
                  <a:pt x="584962" y="47498"/>
                </a:lnTo>
                <a:close/>
              </a:path>
              <a:path w="609600" h="111760">
                <a:moveTo>
                  <a:pt x="590033" y="47498"/>
                </a:moveTo>
                <a:lnTo>
                  <a:pt x="584962" y="47498"/>
                </a:lnTo>
                <a:lnTo>
                  <a:pt x="584962" y="64516"/>
                </a:lnTo>
                <a:lnTo>
                  <a:pt x="589923" y="64516"/>
                </a:lnTo>
                <a:lnTo>
                  <a:pt x="590033" y="47498"/>
                </a:lnTo>
                <a:close/>
              </a:path>
              <a:path w="609600" h="111760">
                <a:moveTo>
                  <a:pt x="553374" y="46006"/>
                </a:moveTo>
                <a:lnTo>
                  <a:pt x="570365" y="55962"/>
                </a:lnTo>
                <a:lnTo>
                  <a:pt x="584962" y="47498"/>
                </a:lnTo>
                <a:lnTo>
                  <a:pt x="590033" y="47498"/>
                </a:lnTo>
                <a:lnTo>
                  <a:pt x="590041" y="46100"/>
                </a:lnTo>
                <a:lnTo>
                  <a:pt x="553374" y="4600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288" y="4771644"/>
            <a:ext cx="1277112" cy="724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7088" y="4924044"/>
            <a:ext cx="624839" cy="509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088" y="4238244"/>
            <a:ext cx="6096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1288" y="4162044"/>
            <a:ext cx="547115" cy="655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3563" y="3578352"/>
            <a:ext cx="509016" cy="574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7572" y="3599688"/>
            <a:ext cx="3810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7572" y="3599688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190500"/>
                </a:moveTo>
                <a:lnTo>
                  <a:pt x="285750" y="190500"/>
                </a:lnTo>
                <a:lnTo>
                  <a:pt x="285750" y="457200"/>
                </a:lnTo>
                <a:lnTo>
                  <a:pt x="95250" y="457200"/>
                </a:lnTo>
                <a:lnTo>
                  <a:pt x="95250" y="190500"/>
                </a:lnTo>
                <a:lnTo>
                  <a:pt x="0" y="190500"/>
                </a:lnTo>
                <a:lnTo>
                  <a:pt x="190500" y="0"/>
                </a:lnTo>
                <a:lnTo>
                  <a:pt x="381000" y="1905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1364" y="3579876"/>
            <a:ext cx="509015" cy="574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5371" y="3599688"/>
            <a:ext cx="3810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5371" y="3599688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266700"/>
                </a:moveTo>
                <a:lnTo>
                  <a:pt x="95250" y="2667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66700"/>
                </a:lnTo>
                <a:lnTo>
                  <a:pt x="381000" y="266700"/>
                </a:lnTo>
                <a:lnTo>
                  <a:pt x="190500" y="4572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9571" y="4133088"/>
            <a:ext cx="1065276" cy="737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62571" y="4189476"/>
            <a:ext cx="7620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1971" y="5037911"/>
            <a:ext cx="762000" cy="6329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3372" y="4361688"/>
            <a:ext cx="612648" cy="4099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2571" y="4971288"/>
            <a:ext cx="685800" cy="661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6016" y="3788664"/>
            <a:ext cx="762000" cy="762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6615" y="3864864"/>
            <a:ext cx="693420" cy="667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0181" y="4550664"/>
            <a:ext cx="689418" cy="533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3023" y="583691"/>
            <a:ext cx="3273552" cy="5440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CA8F3DF4-9721-40A1-A54A-397377DC7B1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7355332" cy="254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02945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-5" dirty="0">
                <a:solidFill>
                  <a:srgbClr val="FF0000"/>
                </a:solidFill>
              </a:rPr>
              <a:t>O </a:t>
            </a:r>
            <a:r>
              <a:rPr spc="130" dirty="0">
                <a:solidFill>
                  <a:srgbClr val="FF0000"/>
                </a:solidFill>
              </a:rPr>
              <a:t>ambiente </a:t>
            </a:r>
            <a:r>
              <a:rPr spc="95" dirty="0">
                <a:solidFill>
                  <a:srgbClr val="FF0000"/>
                </a:solidFill>
              </a:rPr>
              <a:t>de </a:t>
            </a:r>
            <a:r>
              <a:rPr spc="120" dirty="0">
                <a:solidFill>
                  <a:srgbClr val="FF0000"/>
                </a:solidFill>
              </a:rPr>
              <a:t>desenvolvimento </a:t>
            </a:r>
            <a:r>
              <a:rPr spc="170" dirty="0">
                <a:solidFill>
                  <a:srgbClr val="FF0000"/>
                </a:solidFill>
              </a:rPr>
              <a:t>do  </a:t>
            </a:r>
            <a:r>
              <a:rPr spc="165" dirty="0">
                <a:solidFill>
                  <a:srgbClr val="FF0000"/>
                </a:solidFill>
              </a:rPr>
              <a:t>Arduino </a:t>
            </a:r>
            <a:r>
              <a:rPr spc="-60" dirty="0">
                <a:solidFill>
                  <a:srgbClr val="FF0000"/>
                </a:solidFill>
              </a:rPr>
              <a:t>(IDE) </a:t>
            </a:r>
            <a:r>
              <a:rPr dirty="0">
                <a:solidFill>
                  <a:srgbClr val="FF0000"/>
                </a:solidFill>
              </a:rPr>
              <a:t>é </a:t>
            </a:r>
            <a:r>
              <a:rPr spc="170" dirty="0">
                <a:solidFill>
                  <a:srgbClr val="FF0000"/>
                </a:solidFill>
              </a:rPr>
              <a:t>gratuito </a:t>
            </a:r>
            <a:r>
              <a:rPr dirty="0"/>
              <a:t>e </a:t>
            </a:r>
            <a:r>
              <a:rPr spc="135" dirty="0"/>
              <a:t>pode </a:t>
            </a:r>
            <a:r>
              <a:rPr spc="75" dirty="0"/>
              <a:t>ser  </a:t>
            </a:r>
            <a:r>
              <a:rPr spc="140" dirty="0"/>
              <a:t>baixado </a:t>
            </a:r>
            <a:r>
              <a:rPr spc="165" dirty="0"/>
              <a:t>no </a:t>
            </a:r>
            <a:r>
              <a:rPr spc="120" dirty="0"/>
              <a:t>seguinte </a:t>
            </a:r>
            <a:r>
              <a:rPr spc="90" dirty="0"/>
              <a:t>endereço:  </a:t>
            </a:r>
            <a:r>
              <a:rPr spc="114" dirty="0">
                <a:solidFill>
                  <a:srgbClr val="FF0000"/>
                </a:solidFill>
              </a:rPr>
              <a:t>arduino.cc.</a:t>
            </a:r>
            <a:endParaRPr sz="1800" dirty="0"/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40" dirty="0"/>
              <a:t>As </a:t>
            </a:r>
            <a:r>
              <a:rPr spc="130" dirty="0">
                <a:solidFill>
                  <a:srgbClr val="FF0000"/>
                </a:solidFill>
              </a:rPr>
              <a:t>principais </a:t>
            </a:r>
            <a:r>
              <a:rPr spc="120" dirty="0">
                <a:solidFill>
                  <a:srgbClr val="FF0000"/>
                </a:solidFill>
              </a:rPr>
              <a:t>funcionalidades </a:t>
            </a:r>
            <a:r>
              <a:rPr spc="170" dirty="0"/>
              <a:t>do </a:t>
            </a:r>
            <a:r>
              <a:rPr spc="-80" dirty="0"/>
              <a:t>IDE </a:t>
            </a:r>
            <a:r>
              <a:rPr spc="170" dirty="0"/>
              <a:t>do  </a:t>
            </a:r>
            <a:r>
              <a:rPr spc="165" dirty="0"/>
              <a:t>Arduino</a:t>
            </a:r>
            <a:r>
              <a:rPr spc="80" dirty="0"/>
              <a:t> </a:t>
            </a:r>
            <a:r>
              <a:rPr spc="65" dirty="0"/>
              <a:t>são: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929436" y="3994251"/>
            <a:ext cx="6620509" cy="1931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20" dirty="0">
                <a:solidFill>
                  <a:srgbClr val="FF0000"/>
                </a:solidFill>
                <a:latin typeface="Arial"/>
                <a:cs typeface="Arial"/>
              </a:rPr>
              <a:t>Escrever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código 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3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programa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0" dirty="0">
                <a:solidFill>
                  <a:srgbClr val="FF0000"/>
                </a:solidFill>
                <a:latin typeface="Arial"/>
                <a:cs typeface="Arial"/>
              </a:rPr>
              <a:t>Salvar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código 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3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programa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Compilar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23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programa</a:t>
            </a:r>
            <a:endParaRPr sz="23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Transportar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código compilado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FF0000"/>
                </a:solidFill>
                <a:latin typeface="Arial"/>
                <a:cs typeface="Arial"/>
              </a:rPr>
              <a:t>placa</a:t>
            </a:r>
            <a:endParaRPr sz="23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Arduino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351" y="734568"/>
            <a:ext cx="6978396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D3EBD85-3A33-4EAC-A2C3-3B13DD2E82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944" y="2086355"/>
            <a:ext cx="6952488" cy="396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7532" y="2189987"/>
            <a:ext cx="6687311" cy="375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271142"/>
            <a:ext cx="598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95" dirty="0"/>
              <a:t>Interface </a:t>
            </a:r>
            <a:r>
              <a:rPr spc="140" dirty="0"/>
              <a:t>principal </a:t>
            </a:r>
            <a:r>
              <a:rPr spc="170" dirty="0"/>
              <a:t>do </a:t>
            </a:r>
            <a:r>
              <a:rPr spc="130" dirty="0"/>
              <a:t>ambiente</a:t>
            </a:r>
            <a:r>
              <a:rPr spc="-65" dirty="0"/>
              <a:t> </a:t>
            </a:r>
            <a:r>
              <a:rPr spc="95" dirty="0"/>
              <a:t>de  </a:t>
            </a:r>
            <a:r>
              <a:rPr spc="114" dirty="0"/>
              <a:t>desenvolvimento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530351" y="463295"/>
            <a:ext cx="6978396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20A00B1-1C4A-4936-A492-8AD8C652D7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70101"/>
            <a:ext cx="4624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00" dirty="0"/>
              <a:t>Primeiro </a:t>
            </a:r>
            <a:r>
              <a:rPr sz="2400" spc="125" dirty="0"/>
              <a:t>programa: </a:t>
            </a:r>
            <a:r>
              <a:rPr sz="2400" spc="85" dirty="0">
                <a:solidFill>
                  <a:srgbClr val="FF0000"/>
                </a:solidFill>
              </a:rPr>
              <a:t>Blink</a:t>
            </a:r>
            <a:r>
              <a:rPr sz="2400" spc="10" dirty="0">
                <a:solidFill>
                  <a:srgbClr val="FF0000"/>
                </a:solidFill>
              </a:rPr>
              <a:t> </a:t>
            </a:r>
            <a:r>
              <a:rPr sz="2400" spc="-105" dirty="0">
                <a:solidFill>
                  <a:srgbClr val="FF0000"/>
                </a:solidFill>
              </a:rPr>
              <a:t>LED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6112763" cy="55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010155"/>
            <a:ext cx="5785104" cy="4405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2118360"/>
            <a:ext cx="5544311" cy="419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91D607C-64CF-4573-B4A2-AD277560ED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33525"/>
            <a:ext cx="23634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-90" dirty="0"/>
              <a:t>ELETRÔNICA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929436" y="1859406"/>
            <a:ext cx="3639820" cy="341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105" dirty="0">
                <a:latin typeface="Arial"/>
                <a:cs typeface="Arial"/>
              </a:rPr>
              <a:t>Introdução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75" dirty="0">
                <a:latin typeface="Arial"/>
                <a:cs typeface="Arial"/>
              </a:rPr>
              <a:t>Diagramas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Esquemáticos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90" dirty="0">
                <a:latin typeface="Arial"/>
                <a:cs typeface="Arial"/>
              </a:rPr>
              <a:t>Corrente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Tensão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40" dirty="0">
                <a:latin typeface="Arial"/>
                <a:cs typeface="Arial"/>
              </a:rPr>
              <a:t>Resistência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Elétrica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95" dirty="0">
                <a:latin typeface="Arial"/>
                <a:cs typeface="Arial"/>
              </a:rPr>
              <a:t>Condutores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Isolantes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45" dirty="0">
                <a:latin typeface="Arial"/>
                <a:cs typeface="Arial"/>
              </a:rPr>
              <a:t>Resistores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-95" dirty="0">
                <a:latin typeface="Arial"/>
                <a:cs typeface="Arial"/>
              </a:rPr>
              <a:t>LED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90" dirty="0">
                <a:latin typeface="Arial"/>
                <a:cs typeface="Arial"/>
              </a:rPr>
              <a:t>Protoboard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130" dirty="0">
                <a:latin typeface="Arial"/>
                <a:cs typeface="Arial"/>
              </a:rPr>
              <a:t>Motor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DC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200" spc="40" dirty="0">
                <a:latin typeface="Arial"/>
                <a:cs typeface="Arial"/>
              </a:rPr>
              <a:t>Ponte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H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-20" dirty="0"/>
              <a:t>ARDUINO</a:t>
            </a:r>
            <a:endParaRPr sz="1800"/>
          </a:p>
          <a:p>
            <a:pPr marL="52451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00" dirty="0"/>
              <a:t>Introdução </a:t>
            </a:r>
            <a:r>
              <a:rPr sz="2100" spc="50" dirty="0"/>
              <a:t>ao</a:t>
            </a:r>
            <a:r>
              <a:rPr sz="2100" spc="30" dirty="0"/>
              <a:t> </a:t>
            </a:r>
            <a:r>
              <a:rPr sz="2100" spc="125" dirty="0"/>
              <a:t>Arduino</a:t>
            </a:r>
            <a:endParaRPr sz="2100"/>
          </a:p>
          <a:p>
            <a:pPr marL="524510" indent="-228600"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25" dirty="0"/>
              <a:t>Arduino</a:t>
            </a:r>
            <a:r>
              <a:rPr sz="2100" spc="-15" dirty="0"/>
              <a:t> UNO</a:t>
            </a:r>
            <a:endParaRPr sz="2100"/>
          </a:p>
          <a:p>
            <a:pPr marL="524510" indent="-228600"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60" dirty="0"/>
              <a:t>Programação</a:t>
            </a:r>
            <a:endParaRPr sz="2100"/>
          </a:p>
          <a:p>
            <a:pPr marL="524510" marR="887094" indent="-228600">
              <a:lnSpc>
                <a:spcPts val="2270"/>
              </a:lnSpc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10" dirty="0"/>
              <a:t>Ambiente </a:t>
            </a:r>
            <a:r>
              <a:rPr sz="2100" spc="70" dirty="0"/>
              <a:t>de  </a:t>
            </a:r>
            <a:r>
              <a:rPr sz="2100" spc="30" dirty="0"/>
              <a:t>D</a:t>
            </a:r>
            <a:r>
              <a:rPr sz="2100" spc="15" dirty="0"/>
              <a:t>e</a:t>
            </a:r>
            <a:r>
              <a:rPr sz="2100" spc="10" dirty="0"/>
              <a:t>s</a:t>
            </a:r>
            <a:r>
              <a:rPr sz="2100" dirty="0"/>
              <a:t>e</a:t>
            </a:r>
            <a:r>
              <a:rPr sz="2100" spc="90" dirty="0"/>
              <a:t>n</a:t>
            </a:r>
            <a:r>
              <a:rPr sz="2100" spc="85" dirty="0"/>
              <a:t>v</a:t>
            </a:r>
            <a:r>
              <a:rPr sz="2100" spc="114" dirty="0"/>
              <a:t>olv</a:t>
            </a:r>
            <a:r>
              <a:rPr sz="2100" spc="70" dirty="0"/>
              <a:t>i</a:t>
            </a:r>
            <a:r>
              <a:rPr sz="2100" spc="125" dirty="0"/>
              <a:t>m</a:t>
            </a:r>
            <a:r>
              <a:rPr sz="2100" spc="75" dirty="0"/>
              <a:t>e</a:t>
            </a:r>
            <a:r>
              <a:rPr sz="2100" spc="150" dirty="0"/>
              <a:t>nto</a:t>
            </a:r>
            <a:endParaRPr sz="2100"/>
          </a:p>
          <a:p>
            <a:pPr marL="524510" indent="-228600">
              <a:lnSpc>
                <a:spcPts val="255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35" dirty="0"/>
              <a:t>Funções </a:t>
            </a:r>
            <a:r>
              <a:rPr sz="2200" i="1" spc="20" dirty="0">
                <a:latin typeface="Arial"/>
                <a:cs typeface="Arial"/>
              </a:rPr>
              <a:t>setup() </a:t>
            </a:r>
            <a:r>
              <a:rPr sz="2100" dirty="0"/>
              <a:t>e</a:t>
            </a:r>
            <a:r>
              <a:rPr sz="2100" spc="135" dirty="0"/>
              <a:t> </a:t>
            </a:r>
            <a:r>
              <a:rPr sz="2200" i="1" spc="35" dirty="0">
                <a:latin typeface="Arial"/>
                <a:cs typeface="Arial"/>
              </a:rPr>
              <a:t>loop()</a:t>
            </a:r>
            <a:endParaRPr sz="22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30" dirty="0"/>
              <a:t>Monitor</a:t>
            </a:r>
            <a:r>
              <a:rPr sz="2100" spc="80" dirty="0"/>
              <a:t> </a:t>
            </a:r>
            <a:r>
              <a:rPr sz="2100" spc="20" dirty="0"/>
              <a:t>Serial</a:t>
            </a:r>
            <a:endParaRPr sz="2100"/>
          </a:p>
          <a:p>
            <a:pPr marL="524510" indent="-228600"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" dirty="0"/>
              <a:t>E/S</a:t>
            </a:r>
            <a:r>
              <a:rPr sz="2100" spc="60" dirty="0"/>
              <a:t> </a:t>
            </a:r>
            <a:r>
              <a:rPr sz="2100" spc="114" dirty="0"/>
              <a:t>Digital</a:t>
            </a:r>
            <a:endParaRPr sz="2100"/>
          </a:p>
          <a:p>
            <a:pPr marL="524510" indent="-228600"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50" dirty="0"/>
              <a:t>Entrada</a:t>
            </a:r>
            <a:r>
              <a:rPr sz="2100" spc="65" dirty="0"/>
              <a:t> </a:t>
            </a:r>
            <a:r>
              <a:rPr sz="2100" spc="80" dirty="0"/>
              <a:t>Analógica</a:t>
            </a:r>
            <a:endParaRPr sz="2100"/>
          </a:p>
          <a:p>
            <a:pPr marL="524510" indent="-228600"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125" dirty="0"/>
              <a:t>PWM</a:t>
            </a:r>
            <a:endParaRPr sz="2100"/>
          </a:p>
        </p:txBody>
      </p:sp>
      <p:sp>
        <p:nvSpPr>
          <p:cNvPr id="5" name="object 5"/>
          <p:cNvSpPr/>
          <p:nvPr/>
        </p:nvSpPr>
        <p:spPr>
          <a:xfrm>
            <a:off x="550163" y="562355"/>
            <a:ext cx="2065020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7A14CA0-4FB2-4C0F-BECB-40211C71388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61162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45" dirty="0"/>
              <a:t>As </a:t>
            </a:r>
            <a:r>
              <a:rPr spc="90" dirty="0"/>
              <a:t>duas </a:t>
            </a:r>
            <a:r>
              <a:rPr spc="130" dirty="0"/>
              <a:t>principais </a:t>
            </a:r>
            <a:r>
              <a:rPr spc="105" dirty="0"/>
              <a:t>partes </a:t>
            </a:r>
            <a:r>
              <a:rPr spc="80" dirty="0"/>
              <a:t>(funções) </a:t>
            </a:r>
            <a:r>
              <a:rPr spc="95" dirty="0"/>
              <a:t>de  </a:t>
            </a:r>
            <a:r>
              <a:rPr spc="220" dirty="0"/>
              <a:t>um </a:t>
            </a:r>
            <a:r>
              <a:rPr spc="145" dirty="0"/>
              <a:t>programa </a:t>
            </a:r>
            <a:r>
              <a:rPr spc="105" dirty="0"/>
              <a:t>desenvolvido </a:t>
            </a:r>
            <a:r>
              <a:rPr spc="90" dirty="0"/>
              <a:t>para </a:t>
            </a:r>
            <a:r>
              <a:rPr spc="155" dirty="0"/>
              <a:t>o  </a:t>
            </a:r>
            <a:r>
              <a:rPr spc="165" dirty="0"/>
              <a:t>Arduino</a:t>
            </a:r>
            <a:r>
              <a:rPr spc="80" dirty="0"/>
              <a:t> </a:t>
            </a:r>
            <a:r>
              <a:rPr spc="65" dirty="0"/>
              <a:t>são: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645668" y="2744546"/>
            <a:ext cx="6908165" cy="268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4510" marR="10160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setup(): </a:t>
            </a:r>
            <a:r>
              <a:rPr sz="2300" spc="110" dirty="0">
                <a:latin typeface="Arial"/>
                <a:cs typeface="Arial"/>
              </a:rPr>
              <a:t>onde </a:t>
            </a:r>
            <a:r>
              <a:rPr sz="2300" spc="85" dirty="0">
                <a:latin typeface="Arial"/>
                <a:cs typeface="Arial"/>
              </a:rPr>
              <a:t>devem </a:t>
            </a:r>
            <a:r>
              <a:rPr sz="2300" spc="65" dirty="0">
                <a:latin typeface="Arial"/>
                <a:cs typeface="Arial"/>
              </a:rPr>
              <a:t>ser </a:t>
            </a:r>
            <a:r>
              <a:rPr sz="2300" spc="110" dirty="0">
                <a:latin typeface="Arial"/>
                <a:cs typeface="Arial"/>
              </a:rPr>
              <a:t>definidas </a:t>
            </a:r>
            <a:r>
              <a:rPr sz="2300" spc="95" dirty="0">
                <a:latin typeface="Arial"/>
                <a:cs typeface="Arial"/>
              </a:rPr>
              <a:t>algumas  </a:t>
            </a:r>
            <a:r>
              <a:rPr sz="2300" spc="100" dirty="0">
                <a:latin typeface="Arial"/>
                <a:cs typeface="Arial"/>
              </a:rPr>
              <a:t>configurações </a:t>
            </a:r>
            <a:r>
              <a:rPr sz="2300" spc="95" dirty="0">
                <a:latin typeface="Arial"/>
                <a:cs typeface="Arial"/>
              </a:rPr>
              <a:t>iniciais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20" dirty="0">
                <a:latin typeface="Arial"/>
                <a:cs typeface="Arial"/>
              </a:rPr>
              <a:t>programa.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50" dirty="0">
                <a:latin typeface="Arial"/>
                <a:cs typeface="Arial"/>
              </a:rPr>
              <a:t>Executa 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90" dirty="0">
                <a:latin typeface="Arial"/>
                <a:cs typeface="Arial"/>
              </a:rPr>
              <a:t>única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spc="75" dirty="0">
                <a:latin typeface="Arial"/>
                <a:cs typeface="Arial"/>
              </a:rPr>
              <a:t>vez.</a:t>
            </a:r>
            <a:endParaRPr sz="2300" dirty="0">
              <a:latin typeface="Arial"/>
              <a:cs typeface="Arial"/>
            </a:endParaRPr>
          </a:p>
          <a:p>
            <a:pPr marL="52451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loop(): </a:t>
            </a:r>
            <a:r>
              <a:rPr sz="2300" spc="110" dirty="0">
                <a:latin typeface="Arial"/>
                <a:cs typeface="Arial"/>
              </a:rPr>
              <a:t>função </a:t>
            </a:r>
            <a:r>
              <a:rPr sz="2300" spc="125" dirty="0">
                <a:latin typeface="Arial"/>
                <a:cs typeface="Arial"/>
              </a:rPr>
              <a:t>principal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20" dirty="0">
                <a:latin typeface="Arial"/>
                <a:cs typeface="Arial"/>
              </a:rPr>
              <a:t>programa.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Fica</a:t>
            </a:r>
            <a:endParaRPr sz="2300" dirty="0">
              <a:latin typeface="Arial"/>
              <a:cs typeface="Arial"/>
            </a:endParaRPr>
          </a:p>
          <a:p>
            <a:pPr marL="524510" algn="just">
              <a:lnSpc>
                <a:spcPct val="100000"/>
              </a:lnSpc>
              <a:spcBef>
                <a:spcPts val="5"/>
              </a:spcBef>
            </a:pPr>
            <a:r>
              <a:rPr sz="2300" spc="105" dirty="0">
                <a:latin typeface="Arial"/>
                <a:cs typeface="Arial"/>
              </a:rPr>
              <a:t>executando</a:t>
            </a:r>
            <a:r>
              <a:rPr sz="2300" spc="80" dirty="0">
                <a:latin typeface="Arial"/>
                <a:cs typeface="Arial"/>
              </a:rPr>
              <a:t> </a:t>
            </a:r>
            <a:r>
              <a:rPr sz="2300" spc="125" dirty="0">
                <a:latin typeface="Arial"/>
                <a:cs typeface="Arial"/>
              </a:rPr>
              <a:t>indefinidamente.</a:t>
            </a:r>
            <a:endParaRPr sz="2300" dirty="0">
              <a:latin typeface="Arial"/>
              <a:cs typeface="Arial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4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5" dirty="0">
                <a:latin typeface="Arial"/>
                <a:cs typeface="Arial"/>
              </a:rPr>
              <a:t>Todo </a:t>
            </a:r>
            <a:r>
              <a:rPr sz="2700" spc="145" dirty="0">
                <a:latin typeface="Arial"/>
                <a:cs typeface="Arial"/>
              </a:rPr>
              <a:t>programa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60" dirty="0">
                <a:latin typeface="Arial"/>
                <a:cs typeface="Arial"/>
              </a:rPr>
              <a:t>Arduino </a:t>
            </a:r>
            <a:r>
              <a:rPr sz="2700" spc="55" dirty="0">
                <a:latin typeface="Arial"/>
                <a:cs typeface="Arial"/>
              </a:rPr>
              <a:t>deve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150" dirty="0">
                <a:latin typeface="Arial"/>
                <a:cs typeface="Arial"/>
              </a:rPr>
              <a:t>ter  </a:t>
            </a:r>
            <a:r>
              <a:rPr sz="2700" spc="55" dirty="0">
                <a:latin typeface="Arial"/>
                <a:cs typeface="Arial"/>
              </a:rPr>
              <a:t>estas </a:t>
            </a:r>
            <a:r>
              <a:rPr sz="2700" spc="90" dirty="0">
                <a:latin typeface="Arial"/>
                <a:cs typeface="Arial"/>
              </a:rPr>
              <a:t>duas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funções.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" y="568451"/>
            <a:ext cx="6112763" cy="55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DEBEA1A-9D61-471B-8D90-083B943F55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53600"/>
            <a:ext cx="57124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00" dirty="0"/>
              <a:t>Formato </a:t>
            </a:r>
            <a:r>
              <a:rPr sz="2400" spc="60" dirty="0"/>
              <a:t>das </a:t>
            </a:r>
            <a:r>
              <a:rPr sz="2400" spc="100" dirty="0"/>
              <a:t>funções </a:t>
            </a:r>
            <a:r>
              <a:rPr sz="2500" i="1" spc="30" dirty="0">
                <a:latin typeface="Arial"/>
                <a:cs typeface="Arial"/>
              </a:rPr>
              <a:t>setup() </a:t>
            </a:r>
            <a:r>
              <a:rPr sz="2400" dirty="0"/>
              <a:t>e</a:t>
            </a:r>
            <a:r>
              <a:rPr sz="2400" spc="125" dirty="0"/>
              <a:t> </a:t>
            </a:r>
            <a:r>
              <a:rPr sz="2500" i="1" spc="45" dirty="0">
                <a:latin typeface="Arial"/>
                <a:cs typeface="Arial"/>
              </a:rPr>
              <a:t>loop()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6112763" cy="55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7339" y="2101595"/>
            <a:ext cx="5053584" cy="4021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9" y="2205227"/>
            <a:ext cx="4824984" cy="3814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CF1AE91-4F14-4A2E-AC3B-0BF678A0D18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849745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95" dirty="0"/>
              <a:t>Um </a:t>
            </a:r>
            <a:r>
              <a:rPr spc="130" dirty="0"/>
              <a:t>dado </a:t>
            </a:r>
            <a:r>
              <a:rPr dirty="0"/>
              <a:t>é </a:t>
            </a:r>
            <a:r>
              <a:rPr spc="114" dirty="0"/>
              <a:t>constante </a:t>
            </a:r>
            <a:r>
              <a:rPr spc="145" dirty="0"/>
              <a:t>quando </a:t>
            </a:r>
            <a:r>
              <a:rPr spc="105" dirty="0">
                <a:solidFill>
                  <a:srgbClr val="FF0000"/>
                </a:solidFill>
              </a:rPr>
              <a:t>não </a:t>
            </a:r>
            <a:r>
              <a:rPr spc="125" dirty="0"/>
              <a:t>sofre  </a:t>
            </a:r>
            <a:r>
              <a:rPr spc="135" dirty="0"/>
              <a:t>nenhuma </a:t>
            </a:r>
            <a:r>
              <a:rPr spc="65" dirty="0">
                <a:solidFill>
                  <a:srgbClr val="FF0000"/>
                </a:solidFill>
              </a:rPr>
              <a:t>variação </a:t>
            </a:r>
            <a:r>
              <a:rPr spc="165" dirty="0"/>
              <a:t>no </a:t>
            </a:r>
            <a:r>
              <a:rPr spc="120" dirty="0"/>
              <a:t>decorrer </a:t>
            </a:r>
            <a:r>
              <a:rPr spc="170" dirty="0"/>
              <a:t>do  </a:t>
            </a:r>
            <a:r>
              <a:rPr spc="160" dirty="0"/>
              <a:t>tempo.</a:t>
            </a:r>
            <a:endParaRPr sz="1800" dirty="0"/>
          </a:p>
          <a:p>
            <a:pPr marL="268605" marR="434975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10" dirty="0"/>
              <a:t>Do </a:t>
            </a:r>
            <a:r>
              <a:rPr spc="120" dirty="0"/>
              <a:t>início </a:t>
            </a:r>
            <a:r>
              <a:rPr spc="70" dirty="0"/>
              <a:t>ao </a:t>
            </a:r>
            <a:r>
              <a:rPr spc="229" dirty="0"/>
              <a:t>fim </a:t>
            </a:r>
            <a:r>
              <a:rPr spc="170" dirty="0"/>
              <a:t>do </a:t>
            </a:r>
            <a:r>
              <a:rPr spc="145" dirty="0"/>
              <a:t>programa </a:t>
            </a:r>
            <a:r>
              <a:rPr spc="155" dirty="0"/>
              <a:t>o</a:t>
            </a:r>
            <a:r>
              <a:rPr spc="-229" dirty="0"/>
              <a:t> </a:t>
            </a:r>
            <a:r>
              <a:rPr spc="114" dirty="0"/>
              <a:t>valor  </a:t>
            </a:r>
            <a:r>
              <a:rPr spc="90" dirty="0"/>
              <a:t>permanece</a:t>
            </a:r>
            <a:r>
              <a:rPr spc="95" dirty="0"/>
              <a:t> </a:t>
            </a:r>
            <a:r>
              <a:rPr spc="125" dirty="0">
                <a:solidFill>
                  <a:srgbClr val="FF0000"/>
                </a:solidFill>
              </a:rPr>
              <a:t>inalterado</a:t>
            </a:r>
            <a:r>
              <a:rPr spc="125" dirty="0"/>
              <a:t>.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645668" y="3570428"/>
            <a:ext cx="3695700" cy="16656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Exemplos:</a:t>
            </a:r>
            <a:endParaRPr sz="27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17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23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“Bata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antes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3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entrar!”</a:t>
            </a:r>
            <a:endParaRPr sz="23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229" dirty="0">
                <a:solidFill>
                  <a:srgbClr val="FF0000"/>
                </a:solidFill>
                <a:latin typeface="Arial"/>
                <a:cs typeface="Arial"/>
              </a:rPr>
              <a:t>-0,58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" y="583691"/>
            <a:ext cx="2817876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A40563-B134-45EB-A944-AFCBBD61023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6031" y="1685671"/>
            <a:ext cx="6198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60" dirty="0"/>
              <a:t>A </a:t>
            </a:r>
            <a:r>
              <a:rPr spc="75" dirty="0"/>
              <a:t>criação </a:t>
            </a:r>
            <a:r>
              <a:rPr spc="100" dirty="0"/>
              <a:t>de </a:t>
            </a:r>
            <a:r>
              <a:rPr spc="105" dirty="0"/>
              <a:t>constantes </a:t>
            </a:r>
            <a:r>
              <a:rPr spc="165" dirty="0"/>
              <a:t>no </a:t>
            </a:r>
            <a:r>
              <a:rPr b="1" spc="15" dirty="0">
                <a:latin typeface="Arial"/>
                <a:cs typeface="Arial"/>
              </a:rPr>
              <a:t>Arduino  </a:t>
            </a:r>
            <a:r>
              <a:rPr spc="135" dirty="0"/>
              <a:t>pode </a:t>
            </a:r>
            <a:r>
              <a:rPr spc="75" dirty="0"/>
              <a:t>ser </a:t>
            </a:r>
            <a:r>
              <a:rPr spc="135" dirty="0"/>
              <a:t>feita </a:t>
            </a:r>
            <a:r>
              <a:rPr spc="100" dirty="0"/>
              <a:t>de </a:t>
            </a:r>
            <a:r>
              <a:rPr spc="95" dirty="0"/>
              <a:t>duas</a:t>
            </a:r>
            <a:r>
              <a:rPr spc="5" dirty="0"/>
              <a:t> </a:t>
            </a:r>
            <a:r>
              <a:rPr spc="100" dirty="0"/>
              <a:t>maneiras: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495" y="2492722"/>
            <a:ext cx="5128895" cy="2256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Usando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palavra </a:t>
            </a:r>
            <a:r>
              <a:rPr sz="23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reservada</a:t>
            </a:r>
            <a:r>
              <a:rPr sz="2300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FF0000"/>
                </a:solidFill>
                <a:latin typeface="Arial"/>
                <a:cs typeface="Arial"/>
              </a:rPr>
              <a:t>const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0" dirty="0">
                <a:latin typeface="Arial"/>
                <a:cs typeface="Arial"/>
              </a:rPr>
              <a:t>Exemplo:</a:t>
            </a:r>
            <a:endParaRPr sz="21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900" spc="85" dirty="0">
                <a:latin typeface="Arial"/>
                <a:cs typeface="Arial"/>
              </a:rPr>
              <a:t>const </a:t>
            </a:r>
            <a:r>
              <a:rPr sz="1900" spc="135" dirty="0">
                <a:latin typeface="Arial"/>
                <a:cs typeface="Arial"/>
              </a:rPr>
              <a:t>int </a:t>
            </a:r>
            <a:r>
              <a:rPr sz="1900" spc="210" dirty="0">
                <a:latin typeface="Arial"/>
                <a:cs typeface="Arial"/>
              </a:rPr>
              <a:t>x </a:t>
            </a:r>
            <a:r>
              <a:rPr sz="1900" spc="395" dirty="0">
                <a:latin typeface="Arial"/>
                <a:cs typeface="Arial"/>
              </a:rPr>
              <a:t>=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120" dirty="0">
                <a:latin typeface="Arial"/>
                <a:cs typeface="Arial"/>
              </a:rPr>
              <a:t>100;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Usando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300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palavra </a:t>
            </a:r>
            <a:r>
              <a:rPr sz="23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reservada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0000"/>
                </a:solidFill>
                <a:latin typeface="Arial"/>
                <a:cs typeface="Arial"/>
              </a:rPr>
              <a:t>define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34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0" dirty="0">
                <a:latin typeface="Arial"/>
                <a:cs typeface="Arial"/>
              </a:rPr>
              <a:t>Exemplo:</a:t>
            </a:r>
            <a:endParaRPr sz="2100">
              <a:latin typeface="Arial"/>
              <a:cs typeface="Arial"/>
            </a:endParaRPr>
          </a:p>
          <a:p>
            <a:pPr marL="762635" lvl="2" indent="-228600">
              <a:lnSpc>
                <a:spcPct val="100000"/>
              </a:lnSpc>
              <a:spcBef>
                <a:spcPts val="425"/>
              </a:spcBef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900" spc="90" dirty="0">
                <a:latin typeface="Arial"/>
                <a:cs typeface="Arial"/>
              </a:rPr>
              <a:t>#define </a:t>
            </a:r>
            <a:r>
              <a:rPr sz="1900" spc="-85" dirty="0">
                <a:latin typeface="Arial"/>
                <a:cs typeface="Arial"/>
              </a:rPr>
              <a:t>X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135" dirty="0">
                <a:latin typeface="Arial"/>
                <a:cs typeface="Arial"/>
              </a:rPr>
              <a:t>100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" y="583691"/>
            <a:ext cx="2817876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79CDABA-542D-43CC-B024-4B26217631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12189"/>
            <a:ext cx="65246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</a:rPr>
              <a:t>	</a:t>
            </a:r>
            <a:r>
              <a:rPr sz="2500" spc="90" dirty="0"/>
              <a:t>No </a:t>
            </a:r>
            <a:r>
              <a:rPr sz="2500" spc="145" dirty="0"/>
              <a:t>Arduino </a:t>
            </a:r>
            <a:r>
              <a:rPr sz="2500" spc="135" dirty="0">
                <a:solidFill>
                  <a:srgbClr val="FF0000"/>
                </a:solidFill>
              </a:rPr>
              <a:t>existem </a:t>
            </a:r>
            <a:r>
              <a:rPr sz="2500" spc="100" dirty="0">
                <a:solidFill>
                  <a:srgbClr val="FF0000"/>
                </a:solidFill>
              </a:rPr>
              <a:t>algumas</a:t>
            </a:r>
            <a:r>
              <a:rPr sz="2500" spc="-10" dirty="0">
                <a:solidFill>
                  <a:srgbClr val="FF0000"/>
                </a:solidFill>
              </a:rPr>
              <a:t> </a:t>
            </a:r>
            <a:r>
              <a:rPr sz="2500" spc="100" dirty="0">
                <a:solidFill>
                  <a:srgbClr val="FF0000"/>
                </a:solidFill>
              </a:rPr>
              <a:t>constantes</a:t>
            </a:r>
            <a:endParaRPr sz="2500" dirty="0"/>
          </a:p>
        </p:txBody>
      </p:sp>
      <p:sp>
        <p:nvSpPr>
          <p:cNvPr id="5" name="object 5"/>
          <p:cNvSpPr txBox="1"/>
          <p:nvPr/>
        </p:nvSpPr>
        <p:spPr>
          <a:xfrm>
            <a:off x="645668" y="1717674"/>
            <a:ext cx="6869430" cy="3860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141605" algn="just">
              <a:lnSpc>
                <a:spcPts val="2400"/>
              </a:lnSpc>
              <a:spcBef>
                <a:spcPts val="675"/>
              </a:spcBef>
            </a:pPr>
            <a:r>
              <a:rPr sz="2500" spc="105" dirty="0">
                <a:solidFill>
                  <a:srgbClr val="FF0000"/>
                </a:solidFill>
                <a:latin typeface="Arial"/>
                <a:cs typeface="Arial"/>
              </a:rPr>
              <a:t>previamente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definidas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50" dirty="0">
                <a:latin typeface="Arial"/>
                <a:cs typeface="Arial"/>
              </a:rPr>
              <a:t>são </a:t>
            </a:r>
            <a:r>
              <a:rPr sz="2500" spc="85" dirty="0">
                <a:latin typeface="Arial"/>
                <a:cs typeface="Arial"/>
              </a:rPr>
              <a:t>consideradas  </a:t>
            </a:r>
            <a:r>
              <a:rPr sz="2500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palavras</a:t>
            </a:r>
            <a:r>
              <a:rPr sz="25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5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reservadas</a:t>
            </a:r>
            <a:r>
              <a:rPr sz="2500" spc="60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12700" algn="just">
              <a:lnSpc>
                <a:spcPts val="2735"/>
              </a:lnSpc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35" dirty="0">
                <a:latin typeface="Arial"/>
                <a:cs typeface="Arial"/>
              </a:rPr>
              <a:t>As </a:t>
            </a:r>
            <a:r>
              <a:rPr sz="2500" spc="100" dirty="0">
                <a:latin typeface="Arial"/>
                <a:cs typeface="Arial"/>
              </a:rPr>
              <a:t>constantes </a:t>
            </a:r>
            <a:r>
              <a:rPr sz="2500" spc="114" dirty="0">
                <a:latin typeface="Arial"/>
                <a:cs typeface="Arial"/>
              </a:rPr>
              <a:t>definidas</a:t>
            </a:r>
            <a:r>
              <a:rPr sz="2500" spc="16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são:</a:t>
            </a:r>
            <a:endParaRPr sz="2500" dirty="0">
              <a:latin typeface="Arial"/>
              <a:cs typeface="Arial"/>
            </a:endParaRPr>
          </a:p>
          <a:p>
            <a:pPr marL="524510" indent="-228600" algn="just">
              <a:lnSpc>
                <a:spcPts val="233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25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valor </a:t>
            </a:r>
            <a:r>
              <a:rPr sz="2100" spc="110" dirty="0">
                <a:latin typeface="Arial"/>
                <a:cs typeface="Arial"/>
              </a:rPr>
              <a:t>lógico</a:t>
            </a:r>
            <a:r>
              <a:rPr sz="2100" spc="-280" dirty="0">
                <a:latin typeface="Arial"/>
                <a:cs typeface="Arial"/>
              </a:rPr>
              <a:t> </a:t>
            </a:r>
            <a:r>
              <a:rPr sz="2100" spc="90" dirty="0">
                <a:latin typeface="Arial"/>
                <a:cs typeface="Arial"/>
              </a:rPr>
              <a:t>verdadeiro</a:t>
            </a:r>
            <a:endParaRPr sz="2100" dirty="0">
              <a:latin typeface="Arial"/>
              <a:cs typeface="Arial"/>
            </a:endParaRPr>
          </a:p>
          <a:p>
            <a:pPr marL="524510" indent="-228600" algn="just">
              <a:lnSpc>
                <a:spcPts val="231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6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85" dirty="0">
                <a:latin typeface="Arial"/>
                <a:cs typeface="Arial"/>
              </a:rPr>
              <a:t>valor </a:t>
            </a:r>
            <a:r>
              <a:rPr sz="2100" spc="110" dirty="0">
                <a:latin typeface="Arial"/>
                <a:cs typeface="Arial"/>
              </a:rPr>
              <a:t>lógico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90" dirty="0">
                <a:latin typeface="Arial"/>
                <a:cs typeface="Arial"/>
              </a:rPr>
              <a:t>falso</a:t>
            </a:r>
            <a:endParaRPr sz="2100" dirty="0">
              <a:latin typeface="Arial"/>
              <a:cs typeface="Arial"/>
            </a:endParaRPr>
          </a:p>
          <a:p>
            <a:pPr marL="524510" marR="494030" indent="-228600" algn="just">
              <a:lnSpc>
                <a:spcPts val="202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15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45" dirty="0">
                <a:latin typeface="Arial"/>
                <a:cs typeface="Arial"/>
              </a:rPr>
              <a:t>está </a:t>
            </a:r>
            <a:r>
              <a:rPr sz="2100" spc="70" dirty="0">
                <a:latin typeface="Arial"/>
                <a:cs typeface="Arial"/>
              </a:rPr>
              <a:t>ativada, </a:t>
            </a:r>
            <a:r>
              <a:rPr sz="2100" spc="120" dirty="0">
                <a:latin typeface="Arial"/>
                <a:cs typeface="Arial"/>
              </a:rPr>
              <a:t>ou  </a:t>
            </a:r>
            <a:r>
              <a:rPr sz="2100" spc="45" dirty="0">
                <a:latin typeface="Arial"/>
                <a:cs typeface="Arial"/>
              </a:rPr>
              <a:t>seja, está </a:t>
            </a:r>
            <a:r>
              <a:rPr sz="2100" spc="100" dirty="0">
                <a:latin typeface="Arial"/>
                <a:cs typeface="Arial"/>
              </a:rPr>
              <a:t>em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5V.</a:t>
            </a:r>
            <a:endParaRPr sz="2100" dirty="0">
              <a:latin typeface="Arial"/>
              <a:cs typeface="Arial"/>
            </a:endParaRPr>
          </a:p>
          <a:p>
            <a:pPr marL="524510" indent="-228600" algn="just">
              <a:lnSpc>
                <a:spcPts val="208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85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50" dirty="0">
                <a:latin typeface="Arial"/>
                <a:cs typeface="Arial"/>
              </a:rPr>
              <a:t>está </a:t>
            </a:r>
            <a:r>
              <a:rPr sz="2100" spc="65" dirty="0">
                <a:latin typeface="Arial"/>
                <a:cs typeface="Arial"/>
              </a:rPr>
              <a:t>desativada,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125" dirty="0">
                <a:latin typeface="Arial"/>
                <a:cs typeface="Arial"/>
              </a:rPr>
              <a:t>ou</a:t>
            </a:r>
            <a:endParaRPr sz="2100" dirty="0">
              <a:latin typeface="Arial"/>
              <a:cs typeface="Arial"/>
            </a:endParaRPr>
          </a:p>
          <a:p>
            <a:pPr marL="524510" algn="just">
              <a:lnSpc>
                <a:spcPts val="2165"/>
              </a:lnSpc>
            </a:pPr>
            <a:r>
              <a:rPr sz="2100" spc="45" dirty="0">
                <a:latin typeface="Arial"/>
                <a:cs typeface="Arial"/>
              </a:rPr>
              <a:t>seja, está </a:t>
            </a:r>
            <a:r>
              <a:rPr sz="2100" spc="100" dirty="0">
                <a:latin typeface="Arial"/>
                <a:cs typeface="Arial"/>
              </a:rPr>
              <a:t>em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5" dirty="0">
                <a:latin typeface="Arial"/>
                <a:cs typeface="Arial"/>
              </a:rPr>
              <a:t>0V.</a:t>
            </a:r>
            <a:endParaRPr sz="2100" dirty="0">
              <a:latin typeface="Arial"/>
              <a:cs typeface="Arial"/>
            </a:endParaRPr>
          </a:p>
          <a:p>
            <a:pPr marL="524510" marR="5080" indent="-228600" algn="just">
              <a:lnSpc>
                <a:spcPts val="2020"/>
              </a:lnSpc>
              <a:spcBef>
                <a:spcPts val="384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45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35" dirty="0">
                <a:latin typeface="Arial"/>
                <a:cs typeface="Arial"/>
              </a:rPr>
              <a:t>será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85" dirty="0">
                <a:latin typeface="Arial"/>
                <a:cs typeface="Arial"/>
              </a:rPr>
              <a:t>entrada </a:t>
            </a:r>
            <a:r>
              <a:rPr sz="2100" spc="70" dirty="0">
                <a:latin typeface="Arial"/>
                <a:cs typeface="Arial"/>
              </a:rPr>
              <a:t>de  </a:t>
            </a:r>
            <a:r>
              <a:rPr sz="2100" spc="80" dirty="0">
                <a:latin typeface="Arial"/>
                <a:cs typeface="Arial"/>
              </a:rPr>
              <a:t>dados.</a:t>
            </a:r>
            <a:endParaRPr sz="2100" dirty="0">
              <a:latin typeface="Arial"/>
              <a:cs typeface="Arial"/>
            </a:endParaRPr>
          </a:p>
          <a:p>
            <a:pPr marL="524510" indent="-228600" algn="just">
              <a:lnSpc>
                <a:spcPts val="207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-50" dirty="0">
                <a:solidFill>
                  <a:srgbClr val="FF0000"/>
                </a:solidFill>
                <a:latin typeface="Arial"/>
                <a:cs typeface="Arial"/>
              </a:rPr>
              <a:t>OUTPUT </a:t>
            </a:r>
            <a:r>
              <a:rPr sz="2100" spc="-120" dirty="0">
                <a:latin typeface="Arial"/>
                <a:cs typeface="Arial"/>
              </a:rPr>
              <a:t>– </a:t>
            </a:r>
            <a:r>
              <a:rPr sz="2100" spc="95" dirty="0">
                <a:latin typeface="Arial"/>
                <a:cs typeface="Arial"/>
              </a:rPr>
              <a:t>indica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110" dirty="0">
                <a:latin typeface="Arial"/>
                <a:cs typeface="Arial"/>
              </a:rPr>
              <a:t>uma </a:t>
            </a:r>
            <a:r>
              <a:rPr sz="2100" spc="114" dirty="0">
                <a:latin typeface="Arial"/>
                <a:cs typeface="Arial"/>
              </a:rPr>
              <a:t>porta </a:t>
            </a:r>
            <a:r>
              <a:rPr sz="2100" spc="35" dirty="0">
                <a:latin typeface="Arial"/>
                <a:cs typeface="Arial"/>
              </a:rPr>
              <a:t>será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35" dirty="0">
                <a:latin typeface="Arial"/>
                <a:cs typeface="Arial"/>
              </a:rPr>
              <a:t>saída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70" dirty="0">
                <a:latin typeface="Arial"/>
                <a:cs typeface="Arial"/>
              </a:rPr>
              <a:t>de</a:t>
            </a:r>
            <a:endParaRPr sz="2100" dirty="0">
              <a:latin typeface="Arial"/>
              <a:cs typeface="Arial"/>
            </a:endParaRPr>
          </a:p>
          <a:p>
            <a:pPr marL="524510" algn="just">
              <a:lnSpc>
                <a:spcPts val="2270"/>
              </a:lnSpc>
            </a:pPr>
            <a:r>
              <a:rPr sz="2100" spc="80" dirty="0">
                <a:latin typeface="Arial"/>
                <a:cs typeface="Arial"/>
              </a:rPr>
              <a:t>dados.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" y="583691"/>
            <a:ext cx="2817876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BA7F1DB-D645-4762-9485-D0AC3D120B7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19808"/>
            <a:ext cx="65843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z="2300" spc="95" dirty="0"/>
              <a:t>Muitas </a:t>
            </a:r>
            <a:r>
              <a:rPr sz="2300" spc="45" dirty="0"/>
              <a:t>vezes </a:t>
            </a:r>
            <a:r>
              <a:rPr sz="2300" spc="5" dirty="0"/>
              <a:t>é </a:t>
            </a:r>
            <a:r>
              <a:rPr sz="2300" spc="145" dirty="0"/>
              <a:t>importante </a:t>
            </a:r>
            <a:r>
              <a:rPr sz="2300" spc="110" dirty="0"/>
              <a:t>comentar</a:t>
            </a:r>
            <a:r>
              <a:rPr sz="2300" spc="70" dirty="0"/>
              <a:t> </a:t>
            </a:r>
            <a:r>
              <a:rPr sz="2300" spc="110" dirty="0"/>
              <a:t>alguma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645668" y="1700911"/>
            <a:ext cx="6838315" cy="418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algn="just">
              <a:lnSpc>
                <a:spcPts val="2680"/>
              </a:lnSpc>
              <a:spcBef>
                <a:spcPts val="105"/>
              </a:spcBef>
            </a:pPr>
            <a:r>
              <a:rPr sz="2300" spc="110" dirty="0">
                <a:latin typeface="Arial"/>
                <a:cs typeface="Arial"/>
              </a:rPr>
              <a:t>parte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25" dirty="0">
                <a:latin typeface="Arial"/>
                <a:cs typeface="Arial"/>
              </a:rPr>
              <a:t>código </a:t>
            </a:r>
            <a:r>
              <a:rPr sz="2300" spc="150" dirty="0">
                <a:latin typeface="Arial"/>
                <a:cs typeface="Arial"/>
              </a:rPr>
              <a:t>do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spc="120" dirty="0">
                <a:latin typeface="Arial"/>
                <a:cs typeface="Arial"/>
              </a:rPr>
              <a:t>programa.</a:t>
            </a:r>
            <a:endParaRPr sz="2300" dirty="0">
              <a:latin typeface="Arial"/>
              <a:cs typeface="Arial"/>
            </a:endParaRPr>
          </a:p>
          <a:p>
            <a:pPr marL="268605" marR="690245" indent="-256540" algn="just">
              <a:lnSpc>
                <a:spcPct val="80000"/>
              </a:lnSpc>
              <a:spcBef>
                <a:spcPts val="470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85" dirty="0">
                <a:latin typeface="Arial"/>
                <a:cs typeface="Arial"/>
              </a:rPr>
              <a:t>Existem </a:t>
            </a:r>
            <a:r>
              <a:rPr sz="2300" spc="80" dirty="0">
                <a:latin typeface="Arial"/>
                <a:cs typeface="Arial"/>
              </a:rPr>
              <a:t>duas </a:t>
            </a:r>
            <a:r>
              <a:rPr sz="2300" spc="85" dirty="0">
                <a:latin typeface="Arial"/>
                <a:cs typeface="Arial"/>
              </a:rPr>
              <a:t>maneiras de </a:t>
            </a:r>
            <a:r>
              <a:rPr sz="2300" spc="100" dirty="0">
                <a:latin typeface="Arial"/>
                <a:cs typeface="Arial"/>
              </a:rPr>
              <a:t>adicionar  </a:t>
            </a:r>
            <a:r>
              <a:rPr sz="2300" spc="110" dirty="0">
                <a:latin typeface="Arial"/>
                <a:cs typeface="Arial"/>
              </a:rPr>
              <a:t>comentários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25" dirty="0">
                <a:latin typeface="Arial"/>
                <a:cs typeface="Arial"/>
              </a:rPr>
              <a:t>programa </a:t>
            </a:r>
            <a:r>
              <a:rPr sz="2300" spc="114" dirty="0">
                <a:latin typeface="Arial"/>
                <a:cs typeface="Arial"/>
              </a:rPr>
              <a:t>em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135" dirty="0">
                <a:latin typeface="Arial"/>
                <a:cs typeface="Arial"/>
              </a:rPr>
              <a:t>Arduino.</a:t>
            </a:r>
            <a:endParaRPr sz="2300" dirty="0">
              <a:latin typeface="Arial"/>
              <a:cs typeface="Arial"/>
            </a:endParaRPr>
          </a:p>
          <a:p>
            <a:pPr marL="524510" indent="-228600" algn="just">
              <a:lnSpc>
                <a:spcPts val="2235"/>
              </a:lnSpc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5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primeira 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usando </a:t>
            </a:r>
            <a:r>
              <a:rPr sz="2000" b="1" spc="365" dirty="0">
                <a:latin typeface="Arial"/>
                <a:cs typeface="Arial"/>
              </a:rPr>
              <a:t>//</a:t>
            </a:r>
            <a:r>
              <a:rPr sz="2000" spc="36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0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exemplo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abaixo:</a:t>
            </a:r>
            <a:endParaRPr sz="2000" dirty="0">
              <a:latin typeface="Arial"/>
              <a:cs typeface="Arial"/>
            </a:endParaRPr>
          </a:p>
          <a:p>
            <a:pPr marL="762635" lvl="1" indent="-228600" algn="just">
              <a:lnSpc>
                <a:spcPts val="2055"/>
              </a:lnSpc>
              <a:buClr>
                <a:srgbClr val="DA1F28"/>
              </a:buClr>
              <a:buFont typeface="Arial"/>
              <a:buChar char=""/>
              <a:tabLst>
                <a:tab pos="762635" algn="l"/>
                <a:tab pos="763270" algn="l"/>
              </a:tabLst>
            </a:pPr>
            <a:r>
              <a:rPr sz="1800" b="1" spc="450" dirty="0">
                <a:latin typeface="Arial"/>
                <a:cs typeface="Arial"/>
              </a:rPr>
              <a:t>// </a:t>
            </a:r>
            <a:r>
              <a:rPr sz="1800" spc="-15" dirty="0">
                <a:latin typeface="Arial"/>
                <a:cs typeface="Arial"/>
              </a:rPr>
              <a:t>Este </a:t>
            </a:r>
            <a:r>
              <a:rPr sz="1800" dirty="0">
                <a:latin typeface="Arial"/>
                <a:cs typeface="Arial"/>
              </a:rPr>
              <a:t>é </a:t>
            </a:r>
            <a:r>
              <a:rPr sz="1800" spc="140" dirty="0">
                <a:latin typeface="Arial"/>
                <a:cs typeface="Arial"/>
              </a:rPr>
              <a:t>um </a:t>
            </a:r>
            <a:r>
              <a:rPr sz="1800" spc="90" dirty="0">
                <a:latin typeface="Arial"/>
                <a:cs typeface="Arial"/>
              </a:rPr>
              <a:t>comentário </a:t>
            </a:r>
            <a:r>
              <a:rPr sz="1800" spc="60" dirty="0">
                <a:latin typeface="Arial"/>
                <a:cs typeface="Arial"/>
              </a:rPr>
              <a:t>de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linha</a:t>
            </a:r>
            <a:endParaRPr sz="1800" dirty="0">
              <a:latin typeface="Arial"/>
              <a:cs typeface="Arial"/>
            </a:endParaRPr>
          </a:p>
          <a:p>
            <a:pPr marL="524510" marR="747395" indent="-228600" algn="just">
              <a:lnSpc>
                <a:spcPct val="8000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spc="80" dirty="0">
                <a:solidFill>
                  <a:srgbClr val="FF0000"/>
                </a:solidFill>
                <a:latin typeface="Arial"/>
                <a:cs typeface="Arial"/>
              </a:rPr>
              <a:t>segunda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usando </a:t>
            </a:r>
            <a:r>
              <a:rPr sz="2000" b="1" spc="345" dirty="0">
                <a:latin typeface="Arial"/>
                <a:cs typeface="Arial"/>
              </a:rPr>
              <a:t>/*</a:t>
            </a:r>
            <a:r>
              <a:rPr sz="2000" b="1" spc="-295" dirty="0">
                <a:latin typeface="Arial"/>
                <a:cs typeface="Arial"/>
              </a:rPr>
              <a:t> </a:t>
            </a:r>
            <a:r>
              <a:rPr sz="2000" b="1" spc="260" dirty="0">
                <a:latin typeface="Arial"/>
                <a:cs typeface="Arial"/>
              </a:rPr>
              <a:t>*/</a:t>
            </a:r>
            <a:r>
              <a:rPr sz="2000" spc="26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exemplo 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abaixo:</a:t>
            </a:r>
            <a:endParaRPr sz="2000" dirty="0">
              <a:latin typeface="Arial"/>
              <a:cs typeface="Arial"/>
            </a:endParaRPr>
          </a:p>
          <a:p>
            <a:pPr marL="762635" lvl="1" indent="-228600" algn="just">
              <a:lnSpc>
                <a:spcPts val="1930"/>
              </a:lnSpc>
              <a:buClr>
                <a:srgbClr val="DA1F28"/>
              </a:buClr>
              <a:buFont typeface="Arial"/>
              <a:buChar char=""/>
              <a:tabLst>
                <a:tab pos="762635" algn="l"/>
                <a:tab pos="763270" algn="l"/>
              </a:tabLst>
            </a:pPr>
            <a:r>
              <a:rPr sz="1800" b="1" spc="310" dirty="0">
                <a:latin typeface="Arial"/>
                <a:cs typeface="Arial"/>
              </a:rPr>
              <a:t>/* </a:t>
            </a:r>
            <a:r>
              <a:rPr sz="1800" spc="-15" dirty="0">
                <a:latin typeface="Arial"/>
                <a:cs typeface="Arial"/>
              </a:rPr>
              <a:t>Este </a:t>
            </a:r>
            <a:r>
              <a:rPr sz="1800" dirty="0">
                <a:latin typeface="Arial"/>
                <a:cs typeface="Arial"/>
              </a:rPr>
              <a:t>é </a:t>
            </a:r>
            <a:r>
              <a:rPr sz="1800" spc="140" dirty="0">
                <a:latin typeface="Arial"/>
                <a:cs typeface="Arial"/>
              </a:rPr>
              <a:t>um </a:t>
            </a:r>
            <a:r>
              <a:rPr sz="1800" spc="90" dirty="0">
                <a:latin typeface="Arial"/>
                <a:cs typeface="Arial"/>
              </a:rPr>
              <a:t>comentário </a:t>
            </a:r>
            <a:r>
              <a:rPr sz="1800" spc="60" dirty="0">
                <a:latin typeface="Arial"/>
                <a:cs typeface="Arial"/>
              </a:rPr>
              <a:t>de </a:t>
            </a:r>
            <a:r>
              <a:rPr sz="1800" spc="85" dirty="0">
                <a:latin typeface="Arial"/>
                <a:cs typeface="Arial"/>
              </a:rPr>
              <a:t>bloco. </a:t>
            </a:r>
            <a:r>
              <a:rPr sz="1800" spc="50" dirty="0">
                <a:latin typeface="Arial"/>
                <a:cs typeface="Arial"/>
              </a:rPr>
              <a:t>Permite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acrescentar</a:t>
            </a:r>
            <a:endParaRPr sz="1800" dirty="0">
              <a:latin typeface="Arial"/>
              <a:cs typeface="Arial"/>
            </a:endParaRPr>
          </a:p>
          <a:p>
            <a:pPr marL="762635" algn="just">
              <a:lnSpc>
                <a:spcPts val="1945"/>
              </a:lnSpc>
            </a:pPr>
            <a:r>
              <a:rPr sz="1800" spc="80" dirty="0">
                <a:latin typeface="Arial"/>
                <a:cs typeface="Arial"/>
              </a:rPr>
              <a:t>comentários </a:t>
            </a:r>
            <a:r>
              <a:rPr sz="1800" spc="100" dirty="0">
                <a:latin typeface="Arial"/>
                <a:cs typeface="Arial"/>
              </a:rPr>
              <a:t>com </a:t>
            </a:r>
            <a:r>
              <a:rPr sz="1800" spc="75" dirty="0">
                <a:latin typeface="Arial"/>
                <a:cs typeface="Arial"/>
              </a:rPr>
              <a:t>mais </a:t>
            </a:r>
            <a:r>
              <a:rPr sz="1800" spc="60" dirty="0">
                <a:latin typeface="Arial"/>
                <a:cs typeface="Arial"/>
              </a:rPr>
              <a:t>de </a:t>
            </a:r>
            <a:r>
              <a:rPr sz="1800" spc="95" dirty="0">
                <a:latin typeface="Arial"/>
                <a:cs typeface="Arial"/>
              </a:rPr>
              <a:t>uma </a:t>
            </a:r>
            <a:r>
              <a:rPr sz="1800" spc="85" dirty="0">
                <a:latin typeface="Arial"/>
                <a:cs typeface="Arial"/>
              </a:rPr>
              <a:t>linha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spc="310" dirty="0">
                <a:latin typeface="Arial"/>
                <a:cs typeface="Arial"/>
              </a:rPr>
              <a:t>*/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ts val="2680"/>
              </a:lnSpc>
              <a:spcBef>
                <a:spcPts val="203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b="1" spc="20" dirty="0">
                <a:latin typeface="Arial"/>
                <a:cs typeface="Arial"/>
              </a:rPr>
              <a:t>Nota:</a:t>
            </a:r>
            <a:endParaRPr sz="2300" dirty="0">
              <a:latin typeface="Arial"/>
              <a:cs typeface="Arial"/>
            </a:endParaRPr>
          </a:p>
          <a:p>
            <a:pPr marL="524510" marR="269240" indent="-228600" algn="just">
              <a:lnSpc>
                <a:spcPct val="80000"/>
              </a:lnSpc>
              <a:spcBef>
                <a:spcPts val="40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05" dirty="0">
                <a:solidFill>
                  <a:srgbClr val="FF0000"/>
                </a:solidFill>
                <a:latin typeface="Arial"/>
                <a:cs typeface="Arial"/>
              </a:rPr>
              <a:t>programa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compilado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0000"/>
                </a:solidFill>
                <a:latin typeface="Arial"/>
                <a:cs typeface="Arial"/>
              </a:rPr>
              <a:t>comentários 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são </a:t>
            </a:r>
            <a:r>
              <a:rPr sz="2000" spc="95" dirty="0">
                <a:solidFill>
                  <a:srgbClr val="FF0000"/>
                </a:solidFill>
                <a:latin typeface="Arial"/>
                <a:cs typeface="Arial"/>
              </a:rPr>
              <a:t>automaticamente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suprimidos </a:t>
            </a:r>
            <a:r>
              <a:rPr sz="2000" spc="13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000" spc="95" dirty="0">
                <a:solidFill>
                  <a:srgbClr val="FF0000"/>
                </a:solidFill>
                <a:latin typeface="Arial"/>
                <a:cs typeface="Arial"/>
              </a:rPr>
              <a:t>arquivo  </a:t>
            </a:r>
            <a:r>
              <a:rPr sz="2000" spc="70" dirty="0">
                <a:solidFill>
                  <a:srgbClr val="FF0000"/>
                </a:solidFill>
                <a:latin typeface="Arial"/>
                <a:cs typeface="Arial"/>
              </a:rPr>
              <a:t>executável,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aquele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000" spc="40" dirty="0">
                <a:solidFill>
                  <a:srgbClr val="FF0000"/>
                </a:solidFill>
                <a:latin typeface="Arial"/>
                <a:cs typeface="Arial"/>
              </a:rPr>
              <a:t>será </a:t>
            </a:r>
            <a:r>
              <a:rPr sz="2000" spc="80" dirty="0">
                <a:solidFill>
                  <a:srgbClr val="FF0000"/>
                </a:solidFill>
                <a:latin typeface="Arial"/>
                <a:cs typeface="Arial"/>
              </a:rPr>
              <a:t>gravado 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na </a:t>
            </a:r>
            <a:r>
              <a:rPr sz="2000" spc="55" dirty="0">
                <a:solidFill>
                  <a:srgbClr val="FF0000"/>
                </a:solidFill>
                <a:latin typeface="Arial"/>
                <a:cs typeface="Arial"/>
              </a:rPr>
              <a:t>placa 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do 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Arduino.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" y="562355"/>
            <a:ext cx="3203448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F023238-5940-47E9-AF4A-40F445F731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31" y="1258061"/>
            <a:ext cx="480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00" dirty="0"/>
              <a:t>Primeiro </a:t>
            </a:r>
            <a:r>
              <a:rPr sz="2400" spc="130" dirty="0"/>
              <a:t>programa</a:t>
            </a:r>
            <a:r>
              <a:rPr sz="2400" spc="50" dirty="0"/>
              <a:t> </a:t>
            </a:r>
            <a:r>
              <a:rPr sz="2400" spc="114" dirty="0"/>
              <a:t>comentado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51687" y="562355"/>
            <a:ext cx="3203448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9408" y="1659635"/>
            <a:ext cx="5199888" cy="4948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772411"/>
            <a:ext cx="4968240" cy="472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4B0B703-00F9-434C-B00D-E52C3564091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5668" y="1465529"/>
            <a:ext cx="6960234" cy="424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18135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5" dirty="0">
                <a:latin typeface="Arial"/>
                <a:cs typeface="Arial"/>
              </a:rPr>
              <a:t>O </a:t>
            </a:r>
            <a:r>
              <a:rPr sz="2700" spc="165" dirty="0">
                <a:latin typeface="Arial"/>
                <a:cs typeface="Arial"/>
              </a:rPr>
              <a:t>Arduino </a:t>
            </a:r>
            <a:r>
              <a:rPr sz="2700" spc="120" dirty="0">
                <a:latin typeface="Arial"/>
                <a:cs typeface="Arial"/>
              </a:rPr>
              <a:t>possui </a:t>
            </a:r>
            <a:r>
              <a:rPr sz="2700" spc="165" dirty="0">
                <a:latin typeface="Arial"/>
                <a:cs typeface="Arial"/>
              </a:rPr>
              <a:t>tanto </a:t>
            </a:r>
            <a:r>
              <a:rPr sz="2700" spc="135" dirty="0">
                <a:latin typeface="Arial"/>
                <a:cs typeface="Arial"/>
              </a:rPr>
              <a:t>portas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digitais  </a:t>
            </a:r>
            <a:r>
              <a:rPr sz="2700" spc="155" dirty="0">
                <a:latin typeface="Arial"/>
                <a:cs typeface="Arial"/>
              </a:rPr>
              <a:t>quanto </a:t>
            </a:r>
            <a:r>
              <a:rPr sz="2700" spc="135" dirty="0">
                <a:latin typeface="Arial"/>
                <a:cs typeface="Arial"/>
              </a:rPr>
              <a:t>portas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analógicas.</a:t>
            </a:r>
            <a:endParaRPr sz="27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40" dirty="0">
                <a:latin typeface="Arial"/>
                <a:cs typeface="Arial"/>
              </a:rPr>
              <a:t>As </a:t>
            </a:r>
            <a:r>
              <a:rPr sz="2700" spc="135" dirty="0">
                <a:latin typeface="Arial"/>
                <a:cs typeface="Arial"/>
              </a:rPr>
              <a:t>portas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servem para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comunicação 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entre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dispositivos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externos</a:t>
            </a:r>
            <a:r>
              <a:rPr sz="2700" spc="135" dirty="0">
                <a:latin typeface="Arial"/>
                <a:cs typeface="Arial"/>
              </a:rPr>
              <a:t>,  </a:t>
            </a:r>
            <a:r>
              <a:rPr sz="2700" spc="180" dirty="0">
                <a:latin typeface="Arial"/>
                <a:cs typeface="Arial"/>
              </a:rPr>
              <a:t>por </a:t>
            </a:r>
            <a:r>
              <a:rPr sz="2700" spc="145" dirty="0">
                <a:latin typeface="Arial"/>
                <a:cs typeface="Arial"/>
              </a:rPr>
              <a:t>exemplo: </a:t>
            </a:r>
            <a:r>
              <a:rPr sz="2700" spc="125" dirty="0">
                <a:latin typeface="Arial"/>
                <a:cs typeface="Arial"/>
              </a:rPr>
              <a:t>ler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40" dirty="0">
                <a:latin typeface="Arial"/>
                <a:cs typeface="Arial"/>
              </a:rPr>
              <a:t>botão, </a:t>
            </a:r>
            <a:r>
              <a:rPr sz="2700" spc="80" dirty="0">
                <a:latin typeface="Arial"/>
                <a:cs typeface="Arial"/>
              </a:rPr>
              <a:t>acender </a:t>
            </a:r>
            <a:r>
              <a:rPr sz="2700" spc="220" dirty="0">
                <a:latin typeface="Arial"/>
                <a:cs typeface="Arial"/>
              </a:rPr>
              <a:t>um  </a:t>
            </a:r>
            <a:r>
              <a:rPr sz="2700" spc="120" dirty="0">
                <a:latin typeface="Arial"/>
                <a:cs typeface="Arial"/>
              </a:rPr>
              <a:t>led </a:t>
            </a:r>
            <a:r>
              <a:rPr sz="2700" spc="160" dirty="0">
                <a:latin typeface="Arial"/>
                <a:cs typeface="Arial"/>
              </a:rPr>
              <a:t>ou </a:t>
            </a:r>
            <a:r>
              <a:rPr sz="2700" spc="145" dirty="0">
                <a:latin typeface="Arial"/>
                <a:cs typeface="Arial"/>
              </a:rPr>
              <a:t>uma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lâmpada.</a:t>
            </a:r>
            <a:endParaRPr sz="2700">
              <a:latin typeface="Arial"/>
              <a:cs typeface="Arial"/>
            </a:endParaRPr>
          </a:p>
          <a:p>
            <a:pPr marL="268605" marR="191135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40" dirty="0">
                <a:latin typeface="Arial"/>
                <a:cs typeface="Arial"/>
              </a:rPr>
              <a:t>Conforme </a:t>
            </a:r>
            <a:r>
              <a:rPr sz="2700" spc="100" dirty="0">
                <a:latin typeface="Arial"/>
                <a:cs typeface="Arial"/>
              </a:rPr>
              <a:t>já </a:t>
            </a:r>
            <a:r>
              <a:rPr sz="2700" spc="130" dirty="0">
                <a:latin typeface="Arial"/>
                <a:cs typeface="Arial"/>
              </a:rPr>
              <a:t>mencionado,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Arduino  </a:t>
            </a:r>
            <a:r>
              <a:rPr sz="2700" spc="15" dirty="0">
                <a:solidFill>
                  <a:srgbClr val="FF0000"/>
                </a:solidFill>
                <a:latin typeface="Arial"/>
                <a:cs typeface="Arial"/>
              </a:rPr>
              <a:t>UNO</a:t>
            </a:r>
            <a:r>
              <a:rPr sz="2700" spc="15" dirty="0">
                <a:latin typeface="Arial"/>
                <a:cs typeface="Arial"/>
              </a:rPr>
              <a:t>, </a:t>
            </a:r>
            <a:r>
              <a:rPr sz="2700" spc="125" dirty="0">
                <a:latin typeface="Arial"/>
                <a:cs typeface="Arial"/>
              </a:rPr>
              <a:t>possui </a:t>
            </a:r>
            <a:r>
              <a:rPr sz="2700" spc="200" dirty="0">
                <a:solidFill>
                  <a:srgbClr val="FF0000"/>
                </a:solidFill>
                <a:latin typeface="Arial"/>
                <a:cs typeface="Arial"/>
              </a:rPr>
              <a:t>14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portas </a:t>
            </a:r>
            <a:r>
              <a:rPr sz="2700" spc="140" dirty="0">
                <a:solidFill>
                  <a:srgbClr val="FF0000"/>
                </a:solidFill>
                <a:latin typeface="Arial"/>
                <a:cs typeface="Arial"/>
              </a:rPr>
              <a:t>digitais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204" dirty="0">
                <a:solidFill>
                  <a:srgbClr val="FF0000"/>
                </a:solidFill>
                <a:latin typeface="Arial"/>
                <a:cs typeface="Arial"/>
              </a:rPr>
              <a:t>6 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portas </a:t>
            </a:r>
            <a:r>
              <a:rPr sz="2700" spc="80" dirty="0">
                <a:solidFill>
                  <a:srgbClr val="FF0000"/>
                </a:solidFill>
                <a:latin typeface="Arial"/>
                <a:cs typeface="Arial"/>
              </a:rPr>
              <a:t>analógicas </a:t>
            </a:r>
            <a:r>
              <a:rPr sz="2700" spc="80" dirty="0">
                <a:latin typeface="Arial"/>
                <a:cs typeface="Arial"/>
              </a:rPr>
              <a:t>(que </a:t>
            </a:r>
            <a:r>
              <a:rPr sz="2700" spc="160" dirty="0">
                <a:latin typeface="Arial"/>
                <a:cs typeface="Arial"/>
              </a:rPr>
              <a:t>também podem  </a:t>
            </a:r>
            <a:r>
              <a:rPr sz="2700" spc="75" dirty="0">
                <a:latin typeface="Arial"/>
                <a:cs typeface="Arial"/>
              </a:rPr>
              <a:t>ser </a:t>
            </a:r>
            <a:r>
              <a:rPr sz="2700" spc="135" dirty="0">
                <a:latin typeface="Arial"/>
                <a:cs typeface="Arial"/>
              </a:rPr>
              <a:t>utilizadas </a:t>
            </a:r>
            <a:r>
              <a:rPr sz="2700" spc="150" dirty="0">
                <a:latin typeface="Arial"/>
                <a:cs typeface="Arial"/>
              </a:rPr>
              <a:t>como </a:t>
            </a:r>
            <a:r>
              <a:rPr sz="2700" spc="135" dirty="0">
                <a:latin typeface="Arial"/>
                <a:cs typeface="Arial"/>
              </a:rPr>
              <a:t>portas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digitais).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568451"/>
            <a:ext cx="355701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C1BFDB9-D107-495D-9D8C-B003EE59429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745732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45" dirty="0"/>
              <a:t>As </a:t>
            </a:r>
            <a:r>
              <a:rPr spc="130" dirty="0"/>
              <a:t>portas </a:t>
            </a:r>
            <a:r>
              <a:rPr spc="145" dirty="0"/>
              <a:t>digitais </a:t>
            </a:r>
            <a:r>
              <a:rPr spc="135" dirty="0"/>
              <a:t>trabalham </a:t>
            </a:r>
            <a:r>
              <a:rPr spc="150" dirty="0"/>
              <a:t>com  </a:t>
            </a:r>
            <a:r>
              <a:rPr spc="80" dirty="0"/>
              <a:t>valores </a:t>
            </a:r>
            <a:r>
              <a:rPr spc="150" dirty="0"/>
              <a:t>bem </a:t>
            </a:r>
            <a:r>
              <a:rPr spc="140" dirty="0"/>
              <a:t>definidos. </a:t>
            </a:r>
            <a:r>
              <a:rPr spc="100" dirty="0"/>
              <a:t>No </a:t>
            </a:r>
            <a:r>
              <a:rPr spc="45" dirty="0"/>
              <a:t>caso </a:t>
            </a:r>
            <a:r>
              <a:rPr spc="170" dirty="0"/>
              <a:t>do  </a:t>
            </a:r>
            <a:r>
              <a:rPr spc="165" dirty="0"/>
              <a:t>Arduino </a:t>
            </a:r>
            <a:r>
              <a:rPr spc="10" dirty="0"/>
              <a:t>esses </a:t>
            </a:r>
            <a:r>
              <a:rPr spc="80" dirty="0"/>
              <a:t>valores </a:t>
            </a:r>
            <a:r>
              <a:rPr spc="55" dirty="0"/>
              <a:t>são </a:t>
            </a:r>
            <a:r>
              <a:rPr spc="80" dirty="0"/>
              <a:t>0V </a:t>
            </a:r>
            <a:r>
              <a:rPr dirty="0"/>
              <a:t>e</a:t>
            </a:r>
            <a:r>
              <a:rPr spc="114" dirty="0"/>
              <a:t> </a:t>
            </a:r>
            <a:r>
              <a:rPr spc="85" dirty="0"/>
              <a:t>5V.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645668" y="2751201"/>
            <a:ext cx="701611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67359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0" dirty="0">
                <a:solidFill>
                  <a:srgbClr val="FF0000"/>
                </a:solidFill>
                <a:latin typeface="Arial"/>
                <a:cs typeface="Arial"/>
              </a:rPr>
              <a:t>0V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indica 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spc="65" dirty="0">
                <a:solidFill>
                  <a:srgbClr val="FF0000"/>
                </a:solidFill>
                <a:latin typeface="Arial"/>
                <a:cs typeface="Arial"/>
              </a:rPr>
              <a:t>ausência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10" dirty="0">
                <a:latin typeface="Arial"/>
                <a:cs typeface="Arial"/>
              </a:rPr>
              <a:t>sinal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80" dirty="0">
                <a:solidFill>
                  <a:srgbClr val="FF0000"/>
                </a:solidFill>
                <a:latin typeface="Arial"/>
                <a:cs typeface="Arial"/>
              </a:rPr>
              <a:t>5V 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indica 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spc="70" dirty="0">
                <a:solidFill>
                  <a:srgbClr val="FF0000"/>
                </a:solidFill>
                <a:latin typeface="Arial"/>
                <a:cs typeface="Arial"/>
              </a:rPr>
              <a:t>presença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220" dirty="0">
                <a:latin typeface="Arial"/>
                <a:cs typeface="Arial"/>
              </a:rPr>
              <a:t>um</a:t>
            </a:r>
            <a:r>
              <a:rPr sz="2700" spc="19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sinal.</a:t>
            </a:r>
            <a:endParaRPr sz="2700" dirty="0">
              <a:latin typeface="Arial"/>
              <a:cs typeface="Arial"/>
            </a:endParaRPr>
          </a:p>
          <a:p>
            <a:pPr marL="268605" marR="78740" indent="-256540" algn="just">
              <a:lnSpc>
                <a:spcPct val="95200"/>
              </a:lnSpc>
              <a:spcBef>
                <a:spcPts val="55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35" dirty="0">
                <a:latin typeface="Arial"/>
                <a:cs typeface="Arial"/>
              </a:rPr>
              <a:t>Para </a:t>
            </a:r>
            <a:r>
              <a:rPr sz="2700" spc="60" dirty="0">
                <a:solidFill>
                  <a:srgbClr val="FF0000"/>
                </a:solidFill>
                <a:latin typeface="Arial"/>
                <a:cs typeface="Arial"/>
              </a:rPr>
              <a:t>escrever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55" dirty="0">
                <a:latin typeface="Arial"/>
                <a:cs typeface="Arial"/>
              </a:rPr>
              <a:t>porta </a:t>
            </a:r>
            <a:r>
              <a:rPr sz="2700" spc="160" dirty="0">
                <a:latin typeface="Arial"/>
                <a:cs typeface="Arial"/>
              </a:rPr>
              <a:t>digital  </a:t>
            </a:r>
            <a:r>
              <a:rPr sz="2700" spc="85" dirty="0">
                <a:latin typeface="Arial"/>
                <a:cs typeface="Arial"/>
              </a:rPr>
              <a:t>basta </a:t>
            </a:r>
            <a:r>
              <a:rPr sz="2700" spc="170" dirty="0">
                <a:latin typeface="Arial"/>
                <a:cs typeface="Arial"/>
              </a:rPr>
              <a:t>utilizar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5" dirty="0">
                <a:latin typeface="Arial"/>
                <a:cs typeface="Arial"/>
              </a:rPr>
              <a:t>função 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digitalWrite(</a:t>
            </a:r>
            <a:r>
              <a:rPr sz="2850" i="1" spc="105" dirty="0">
                <a:latin typeface="Arial"/>
                <a:cs typeface="Arial"/>
              </a:rPr>
              <a:t>pino,  </a:t>
            </a:r>
            <a:r>
              <a:rPr sz="2850" i="1" spc="25" dirty="0">
                <a:latin typeface="Arial"/>
                <a:cs typeface="Arial"/>
              </a:rPr>
              <a:t>estado</a:t>
            </a:r>
            <a:r>
              <a:rPr sz="2700" spc="2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700" spc="2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268605" marR="5080" indent="-256540" algn="just">
              <a:lnSpc>
                <a:spcPts val="3240"/>
              </a:lnSpc>
              <a:spcBef>
                <a:spcPts val="484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35" dirty="0">
                <a:latin typeface="Arial"/>
                <a:cs typeface="Arial"/>
              </a:rPr>
              <a:t>Para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ler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10" dirty="0">
                <a:latin typeface="Arial"/>
                <a:cs typeface="Arial"/>
              </a:rPr>
              <a:t>valor </a:t>
            </a:r>
            <a:r>
              <a:rPr sz="2700" spc="135" dirty="0">
                <a:latin typeface="Arial"/>
                <a:cs typeface="Arial"/>
              </a:rPr>
              <a:t>em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55" dirty="0">
                <a:latin typeface="Arial"/>
                <a:cs typeface="Arial"/>
              </a:rPr>
              <a:t>porta </a:t>
            </a:r>
            <a:r>
              <a:rPr sz="2700" spc="160" dirty="0">
                <a:latin typeface="Arial"/>
                <a:cs typeface="Arial"/>
              </a:rPr>
              <a:t>digital  </a:t>
            </a:r>
            <a:r>
              <a:rPr sz="2700" spc="85" dirty="0">
                <a:latin typeface="Arial"/>
                <a:cs typeface="Arial"/>
              </a:rPr>
              <a:t>basta </a:t>
            </a:r>
            <a:r>
              <a:rPr sz="2700" spc="170" dirty="0">
                <a:latin typeface="Arial"/>
                <a:cs typeface="Arial"/>
              </a:rPr>
              <a:t>utilizar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5" dirty="0">
                <a:latin typeface="Arial"/>
                <a:cs typeface="Arial"/>
              </a:rPr>
              <a:t>função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digitalRead(</a:t>
            </a:r>
            <a:r>
              <a:rPr sz="2850" i="1" spc="85" dirty="0">
                <a:latin typeface="Arial"/>
                <a:cs typeface="Arial"/>
              </a:rPr>
              <a:t>pino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700" spc="8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" y="568451"/>
            <a:ext cx="355701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C1DD8E0-393C-4CA8-A59B-6D4D491CB6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12189"/>
            <a:ext cx="6825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</a:rPr>
              <a:t>	</a:t>
            </a:r>
            <a:r>
              <a:rPr sz="2500" spc="35" dirty="0"/>
              <a:t>As </a:t>
            </a:r>
            <a:r>
              <a:rPr sz="2500" spc="120" dirty="0"/>
              <a:t>portas </a:t>
            </a:r>
            <a:r>
              <a:rPr sz="2500" spc="130" dirty="0"/>
              <a:t>digitais </a:t>
            </a:r>
            <a:r>
              <a:rPr sz="2500" spc="50" dirty="0"/>
              <a:t>são </a:t>
            </a:r>
            <a:r>
              <a:rPr sz="2500" spc="60" dirty="0"/>
              <a:t>usadas </a:t>
            </a:r>
            <a:r>
              <a:rPr sz="2500" spc="80" dirty="0"/>
              <a:t>para</a:t>
            </a:r>
            <a:r>
              <a:rPr sz="2500" spc="175" dirty="0"/>
              <a:t> </a:t>
            </a:r>
            <a:r>
              <a:rPr sz="2500" spc="100" dirty="0"/>
              <a:t>entrada</a:t>
            </a:r>
            <a:endParaRPr sz="2500" dirty="0"/>
          </a:p>
        </p:txBody>
      </p:sp>
      <p:sp>
        <p:nvSpPr>
          <p:cNvPr id="5" name="object 5"/>
          <p:cNvSpPr txBox="1"/>
          <p:nvPr/>
        </p:nvSpPr>
        <p:spPr>
          <a:xfrm>
            <a:off x="645668" y="1717674"/>
            <a:ext cx="6893559" cy="415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>
              <a:lnSpc>
                <a:spcPts val="2900"/>
              </a:lnSpc>
              <a:spcBef>
                <a:spcPts val="95"/>
              </a:spcBef>
            </a:pPr>
            <a:r>
              <a:rPr sz="2500" dirty="0">
                <a:latin typeface="Arial"/>
                <a:cs typeface="Arial"/>
              </a:rPr>
              <a:t>e </a:t>
            </a:r>
            <a:r>
              <a:rPr sz="2500" spc="35" dirty="0">
                <a:latin typeface="Arial"/>
                <a:cs typeface="Arial"/>
              </a:rPr>
              <a:t>saída </a:t>
            </a:r>
            <a:r>
              <a:rPr sz="2500" spc="85" dirty="0">
                <a:latin typeface="Arial"/>
                <a:cs typeface="Arial"/>
              </a:rPr>
              <a:t>de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dados.</a:t>
            </a:r>
            <a:endParaRPr sz="2500" dirty="0">
              <a:latin typeface="Arial"/>
              <a:cs typeface="Arial"/>
            </a:endParaRPr>
          </a:p>
          <a:p>
            <a:pPr marL="268605" marR="197485" indent="-256540" algn="just">
              <a:lnSpc>
                <a:spcPct val="8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35" dirty="0">
                <a:latin typeface="Arial"/>
                <a:cs typeface="Arial"/>
              </a:rPr>
              <a:t>Para </a:t>
            </a:r>
            <a:r>
              <a:rPr sz="2500" spc="150" dirty="0">
                <a:latin typeface="Arial"/>
                <a:cs typeface="Arial"/>
              </a:rPr>
              <a:t>definir </a:t>
            </a:r>
            <a:r>
              <a:rPr sz="2500" spc="10" dirty="0">
                <a:latin typeface="Arial"/>
                <a:cs typeface="Arial"/>
              </a:rPr>
              <a:t>se </a:t>
            </a:r>
            <a:r>
              <a:rPr sz="2500" spc="130" dirty="0">
                <a:latin typeface="Arial"/>
                <a:cs typeface="Arial"/>
              </a:rPr>
              <a:t>uma </a:t>
            </a:r>
            <a:r>
              <a:rPr sz="2500" spc="140" dirty="0">
                <a:latin typeface="Arial"/>
                <a:cs typeface="Arial"/>
              </a:rPr>
              <a:t>porta </a:t>
            </a:r>
            <a:r>
              <a:rPr sz="2500" spc="45" dirty="0">
                <a:latin typeface="Arial"/>
                <a:cs typeface="Arial"/>
              </a:rPr>
              <a:t>será </a:t>
            </a:r>
            <a:r>
              <a:rPr sz="2500" spc="65" dirty="0">
                <a:latin typeface="Arial"/>
                <a:cs typeface="Arial"/>
              </a:rPr>
              <a:t>usada </a:t>
            </a:r>
            <a:r>
              <a:rPr sz="2500" spc="80" dirty="0">
                <a:latin typeface="Arial"/>
                <a:cs typeface="Arial"/>
              </a:rPr>
              <a:t>para  </a:t>
            </a:r>
            <a:r>
              <a:rPr sz="2500" spc="100" dirty="0">
                <a:latin typeface="Arial"/>
                <a:cs typeface="Arial"/>
              </a:rPr>
              <a:t>entrada </a:t>
            </a:r>
            <a:r>
              <a:rPr sz="2500" spc="145" dirty="0">
                <a:latin typeface="Arial"/>
                <a:cs typeface="Arial"/>
              </a:rPr>
              <a:t>ou </a:t>
            </a:r>
            <a:r>
              <a:rPr sz="2500" spc="85" dirty="0">
                <a:latin typeface="Arial"/>
                <a:cs typeface="Arial"/>
              </a:rPr>
              <a:t>para </a:t>
            </a:r>
            <a:r>
              <a:rPr sz="2500" spc="40" dirty="0">
                <a:latin typeface="Arial"/>
                <a:cs typeface="Arial"/>
              </a:rPr>
              <a:t>saída </a:t>
            </a:r>
            <a:r>
              <a:rPr sz="2500" spc="85" dirty="0">
                <a:latin typeface="Arial"/>
                <a:cs typeface="Arial"/>
              </a:rPr>
              <a:t>de </a:t>
            </a:r>
            <a:r>
              <a:rPr sz="2500" spc="100" dirty="0">
                <a:latin typeface="Arial"/>
                <a:cs typeface="Arial"/>
              </a:rPr>
              <a:t>dados, </a:t>
            </a:r>
            <a:r>
              <a:rPr sz="2500" dirty="0">
                <a:latin typeface="Arial"/>
                <a:cs typeface="Arial"/>
              </a:rPr>
              <a:t>é  </a:t>
            </a:r>
            <a:r>
              <a:rPr sz="2500" spc="70" dirty="0">
                <a:latin typeface="Arial"/>
                <a:cs typeface="Arial"/>
              </a:rPr>
              <a:t>necessário </a:t>
            </a:r>
            <a:r>
              <a:rPr sz="2500" spc="135" dirty="0">
                <a:latin typeface="Arial"/>
                <a:cs typeface="Arial"/>
              </a:rPr>
              <a:t>explicitar </a:t>
            </a:r>
            <a:r>
              <a:rPr sz="2500" spc="5" dirty="0">
                <a:latin typeface="Arial"/>
                <a:cs typeface="Arial"/>
              </a:rPr>
              <a:t>essa </a:t>
            </a:r>
            <a:r>
              <a:rPr sz="2500" spc="90" dirty="0">
                <a:latin typeface="Arial"/>
                <a:cs typeface="Arial"/>
              </a:rPr>
              <a:t>situação </a:t>
            </a:r>
            <a:r>
              <a:rPr sz="2500" spc="145" dirty="0">
                <a:latin typeface="Arial"/>
                <a:cs typeface="Arial"/>
              </a:rPr>
              <a:t>no  </a:t>
            </a:r>
            <a:r>
              <a:rPr sz="2500" spc="125" dirty="0">
                <a:latin typeface="Arial"/>
                <a:cs typeface="Arial"/>
              </a:rPr>
              <a:t>programa.</a:t>
            </a:r>
            <a:endParaRPr sz="2500" dirty="0">
              <a:latin typeface="Arial"/>
              <a:cs typeface="Arial"/>
            </a:endParaRPr>
          </a:p>
          <a:p>
            <a:pPr marL="268605" marR="5080" indent="-256540" algn="just">
              <a:lnSpc>
                <a:spcPct val="79700"/>
              </a:lnSpc>
              <a:spcBef>
                <a:spcPts val="34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50" dirty="0">
                <a:latin typeface="Arial"/>
                <a:cs typeface="Arial"/>
              </a:rPr>
              <a:t>A </a:t>
            </a:r>
            <a:r>
              <a:rPr sz="2500" spc="114" dirty="0">
                <a:latin typeface="Arial"/>
                <a:cs typeface="Arial"/>
              </a:rPr>
              <a:t>função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pinMode(</a:t>
            </a:r>
            <a:r>
              <a:rPr sz="2600" i="1" spc="100" dirty="0">
                <a:latin typeface="Arial"/>
                <a:cs typeface="Arial"/>
              </a:rPr>
              <a:t>pino, </a:t>
            </a:r>
            <a:r>
              <a:rPr sz="2600" i="1" spc="35" dirty="0">
                <a:latin typeface="Arial"/>
                <a:cs typeface="Arial"/>
              </a:rPr>
              <a:t>estado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500" dirty="0">
                <a:latin typeface="Arial"/>
                <a:cs typeface="Arial"/>
              </a:rPr>
              <a:t>é </a:t>
            </a:r>
            <a:r>
              <a:rPr sz="2500" spc="130" dirty="0">
                <a:latin typeface="Arial"/>
                <a:cs typeface="Arial"/>
              </a:rPr>
              <a:t>utilizada  </a:t>
            </a:r>
            <a:r>
              <a:rPr sz="2500" spc="80" dirty="0">
                <a:latin typeface="Arial"/>
                <a:cs typeface="Arial"/>
              </a:rPr>
              <a:t>para </a:t>
            </a:r>
            <a:r>
              <a:rPr sz="2500" spc="145" dirty="0">
                <a:latin typeface="Arial"/>
                <a:cs typeface="Arial"/>
              </a:rPr>
              <a:t>definir </a:t>
            </a:r>
            <a:r>
              <a:rPr sz="2500" spc="10" dirty="0">
                <a:latin typeface="Arial"/>
                <a:cs typeface="Arial"/>
              </a:rPr>
              <a:t>se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40" dirty="0">
                <a:latin typeface="Arial"/>
                <a:cs typeface="Arial"/>
              </a:rPr>
              <a:t>porta </a:t>
            </a:r>
            <a:r>
              <a:rPr sz="2500" spc="45" dirty="0">
                <a:latin typeface="Arial"/>
                <a:cs typeface="Arial"/>
              </a:rPr>
              <a:t>será </a:t>
            </a:r>
            <a:r>
              <a:rPr sz="2500" spc="85" dirty="0">
                <a:latin typeface="Arial"/>
                <a:cs typeface="Arial"/>
              </a:rPr>
              <a:t>de </a:t>
            </a:r>
            <a:r>
              <a:rPr sz="2500" spc="100" dirty="0">
                <a:latin typeface="Arial"/>
                <a:cs typeface="Arial"/>
              </a:rPr>
              <a:t>entrada </a:t>
            </a:r>
            <a:r>
              <a:rPr sz="2500" spc="145" dirty="0">
                <a:latin typeface="Arial"/>
                <a:cs typeface="Arial"/>
              </a:rPr>
              <a:t>ou  </a:t>
            </a:r>
            <a:r>
              <a:rPr sz="2500" spc="40" dirty="0">
                <a:latin typeface="Arial"/>
                <a:cs typeface="Arial"/>
              </a:rPr>
              <a:t>saída </a:t>
            </a:r>
            <a:r>
              <a:rPr sz="2500" spc="85" dirty="0">
                <a:latin typeface="Arial"/>
                <a:cs typeface="Arial"/>
              </a:rPr>
              <a:t>de</a:t>
            </a:r>
            <a:r>
              <a:rPr sz="2500" spc="13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dados.</a:t>
            </a:r>
            <a:endParaRPr sz="2500" dirty="0">
              <a:latin typeface="Arial"/>
              <a:cs typeface="Arial"/>
            </a:endParaRPr>
          </a:p>
          <a:p>
            <a:pPr marL="12700" algn="just">
              <a:lnSpc>
                <a:spcPts val="2710"/>
              </a:lnSpc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Exemplos:</a:t>
            </a:r>
            <a:endParaRPr sz="2500" dirty="0">
              <a:latin typeface="Arial"/>
              <a:cs typeface="Arial"/>
            </a:endParaRPr>
          </a:p>
          <a:p>
            <a:pPr marL="524510" indent="-228600" algn="just">
              <a:lnSpc>
                <a:spcPts val="241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85" dirty="0">
                <a:latin typeface="Arial"/>
                <a:cs typeface="Arial"/>
              </a:rPr>
              <a:t>Define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114" dirty="0">
                <a:latin typeface="Arial"/>
                <a:cs typeface="Arial"/>
              </a:rPr>
              <a:t>porta </a:t>
            </a:r>
            <a:r>
              <a:rPr sz="2100" spc="155" dirty="0">
                <a:latin typeface="Arial"/>
                <a:cs typeface="Arial"/>
              </a:rPr>
              <a:t>13 </a:t>
            </a:r>
            <a:r>
              <a:rPr sz="2100" spc="35" dirty="0">
                <a:latin typeface="Arial"/>
                <a:cs typeface="Arial"/>
              </a:rPr>
              <a:t>será </a:t>
            </a:r>
            <a:r>
              <a:rPr sz="2100" spc="75" dirty="0">
                <a:latin typeface="Arial"/>
                <a:cs typeface="Arial"/>
              </a:rPr>
              <a:t>de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30" dirty="0">
                <a:latin typeface="Arial"/>
                <a:cs typeface="Arial"/>
              </a:rPr>
              <a:t>saída</a:t>
            </a:r>
            <a:endParaRPr sz="2100" dirty="0">
              <a:latin typeface="Arial"/>
              <a:cs typeface="Arial"/>
            </a:endParaRPr>
          </a:p>
          <a:p>
            <a:pPr marL="762635" lvl="1" indent="-228600" algn="just">
              <a:lnSpc>
                <a:spcPts val="2155"/>
              </a:lnSpc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900" spc="85" dirty="0">
                <a:solidFill>
                  <a:srgbClr val="FF0000"/>
                </a:solidFill>
                <a:latin typeface="Arial"/>
                <a:cs typeface="Arial"/>
              </a:rPr>
              <a:t>pinMode(13,</a:t>
            </a:r>
            <a:r>
              <a:rPr sz="19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FF0000"/>
                </a:solidFill>
                <a:latin typeface="Arial"/>
                <a:cs typeface="Arial"/>
              </a:rPr>
              <a:t>OUTPUT)</a:t>
            </a:r>
            <a:endParaRPr sz="1900" dirty="0">
              <a:latin typeface="Arial"/>
              <a:cs typeface="Arial"/>
            </a:endParaRPr>
          </a:p>
          <a:p>
            <a:pPr marL="524510" indent="-228600" algn="just">
              <a:lnSpc>
                <a:spcPts val="2395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85" dirty="0">
                <a:latin typeface="Arial"/>
                <a:cs typeface="Arial"/>
              </a:rPr>
              <a:t>Define </a:t>
            </a:r>
            <a:r>
              <a:rPr sz="2100" spc="95" dirty="0">
                <a:latin typeface="Arial"/>
                <a:cs typeface="Arial"/>
              </a:rPr>
              <a:t>que </a:t>
            </a:r>
            <a:r>
              <a:rPr sz="2100" spc="-10" dirty="0">
                <a:latin typeface="Arial"/>
                <a:cs typeface="Arial"/>
              </a:rPr>
              <a:t>a </a:t>
            </a:r>
            <a:r>
              <a:rPr sz="2100" spc="120" dirty="0">
                <a:latin typeface="Arial"/>
                <a:cs typeface="Arial"/>
              </a:rPr>
              <a:t>porta </a:t>
            </a:r>
            <a:r>
              <a:rPr sz="2100" spc="160" dirty="0">
                <a:latin typeface="Arial"/>
                <a:cs typeface="Arial"/>
              </a:rPr>
              <a:t>7 </a:t>
            </a:r>
            <a:r>
              <a:rPr sz="2100" spc="40" dirty="0">
                <a:latin typeface="Arial"/>
                <a:cs typeface="Arial"/>
              </a:rPr>
              <a:t>será </a:t>
            </a:r>
            <a:r>
              <a:rPr sz="2100" spc="75" dirty="0">
                <a:latin typeface="Arial"/>
                <a:cs typeface="Arial"/>
              </a:rPr>
              <a:t>de</a:t>
            </a:r>
            <a:r>
              <a:rPr sz="2100" spc="70" dirty="0">
                <a:latin typeface="Arial"/>
                <a:cs typeface="Arial"/>
              </a:rPr>
              <a:t> </a:t>
            </a:r>
            <a:r>
              <a:rPr sz="2100" spc="90" dirty="0">
                <a:latin typeface="Arial"/>
                <a:cs typeface="Arial"/>
              </a:rPr>
              <a:t>entrada</a:t>
            </a:r>
            <a:endParaRPr sz="2100" dirty="0">
              <a:latin typeface="Arial"/>
              <a:cs typeface="Arial"/>
            </a:endParaRPr>
          </a:p>
          <a:p>
            <a:pPr marL="762635" lvl="1" indent="-228600" algn="just">
              <a:lnSpc>
                <a:spcPts val="2260"/>
              </a:lnSpc>
              <a:buClr>
                <a:srgbClr val="DA1F28"/>
              </a:buClr>
              <a:buChar char=""/>
              <a:tabLst>
                <a:tab pos="762635" algn="l"/>
                <a:tab pos="763270" algn="l"/>
              </a:tabLst>
            </a:pPr>
            <a:r>
              <a:rPr sz="1900" spc="80" dirty="0">
                <a:solidFill>
                  <a:srgbClr val="FF0000"/>
                </a:solidFill>
                <a:latin typeface="Arial"/>
                <a:cs typeface="Arial"/>
              </a:rPr>
              <a:t>pinMode(7,</a:t>
            </a:r>
            <a:r>
              <a:rPr sz="19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FF0000"/>
                </a:solidFill>
                <a:latin typeface="Arial"/>
                <a:cs typeface="Arial"/>
              </a:rPr>
              <a:t>INPUT)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" y="568451"/>
            <a:ext cx="355701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8A89EA3-0E09-4A8F-A054-261E39FC81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99160" y="981455"/>
            <a:ext cx="6650735" cy="452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855216A-4EB2-4DBB-9CAB-E70255CC64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73023" y="562355"/>
            <a:ext cx="2478024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031" y="1472565"/>
            <a:ext cx="6739890" cy="436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80975" indent="-256540" algn="just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50" dirty="0">
                <a:latin typeface="Arial"/>
                <a:cs typeface="Arial"/>
              </a:rPr>
              <a:t>A </a:t>
            </a:r>
            <a:r>
              <a:rPr sz="2500" spc="105" dirty="0">
                <a:latin typeface="Arial"/>
                <a:cs typeface="Arial"/>
              </a:rPr>
              <a:t>eletrônica </a:t>
            </a:r>
            <a:r>
              <a:rPr sz="2500" spc="120" dirty="0">
                <a:latin typeface="Arial"/>
                <a:cs typeface="Arial"/>
              </a:rPr>
              <a:t>pode </a:t>
            </a:r>
            <a:r>
              <a:rPr sz="2500" spc="70" dirty="0">
                <a:latin typeface="Arial"/>
                <a:cs typeface="Arial"/>
              </a:rPr>
              <a:t>ser </a:t>
            </a:r>
            <a:r>
              <a:rPr sz="2500" spc="125" dirty="0">
                <a:latin typeface="Arial"/>
                <a:cs typeface="Arial"/>
              </a:rPr>
              <a:t>definida </a:t>
            </a:r>
            <a:r>
              <a:rPr sz="2500" spc="135" dirty="0">
                <a:latin typeface="Arial"/>
                <a:cs typeface="Arial"/>
              </a:rPr>
              <a:t>como </a:t>
            </a:r>
            <a:r>
              <a:rPr sz="2500" spc="-15" dirty="0">
                <a:latin typeface="Arial"/>
                <a:cs typeface="Arial"/>
              </a:rPr>
              <a:t>a 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ciência </a:t>
            </a:r>
            <a:r>
              <a:rPr sz="2500" spc="105" dirty="0">
                <a:latin typeface="Arial"/>
                <a:cs typeface="Arial"/>
              </a:rPr>
              <a:t>que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estuda </a:t>
            </a:r>
            <a:r>
              <a:rPr sz="2500" spc="135" dirty="0">
                <a:latin typeface="Arial"/>
                <a:cs typeface="Arial"/>
              </a:rPr>
              <a:t>formas </a:t>
            </a:r>
            <a:r>
              <a:rPr sz="2500" spc="85" dirty="0">
                <a:latin typeface="Arial"/>
                <a:cs typeface="Arial"/>
              </a:rPr>
              <a:t>de </a:t>
            </a: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controlar 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energia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elétrica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circuitos</a:t>
            </a:r>
            <a:r>
              <a:rPr sz="25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elétricos</a:t>
            </a:r>
            <a:r>
              <a:rPr sz="2500" spc="9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268605" marR="31115" indent="-256540" algn="just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315" dirty="0">
                <a:latin typeface="Arial"/>
                <a:cs typeface="Arial"/>
              </a:rPr>
              <a:t>É </a:t>
            </a:r>
            <a:r>
              <a:rPr sz="2500" spc="200" dirty="0">
                <a:latin typeface="Arial"/>
                <a:cs typeface="Arial"/>
              </a:rPr>
              <a:t>um </a:t>
            </a:r>
            <a:r>
              <a:rPr sz="2500" spc="135" dirty="0">
                <a:latin typeface="Arial"/>
                <a:cs typeface="Arial"/>
              </a:rPr>
              <a:t>ramo </a:t>
            </a:r>
            <a:r>
              <a:rPr sz="2500" spc="85" dirty="0">
                <a:latin typeface="Arial"/>
                <a:cs typeface="Arial"/>
              </a:rPr>
              <a:t>da </a:t>
            </a:r>
            <a:r>
              <a:rPr sz="2500" spc="90" dirty="0">
                <a:latin typeface="Arial"/>
                <a:cs typeface="Arial"/>
              </a:rPr>
              <a:t>engenharia </a:t>
            </a:r>
            <a:r>
              <a:rPr sz="2500" spc="105" dirty="0">
                <a:latin typeface="Arial"/>
                <a:cs typeface="Arial"/>
              </a:rPr>
              <a:t>que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desenvolve  </a:t>
            </a:r>
            <a:r>
              <a:rPr sz="2500" spc="85" dirty="0">
                <a:latin typeface="Arial"/>
                <a:cs typeface="Arial"/>
              </a:rPr>
              <a:t>soluções </a:t>
            </a:r>
            <a:r>
              <a:rPr sz="2500" spc="110" dirty="0">
                <a:latin typeface="Arial"/>
                <a:cs typeface="Arial"/>
              </a:rPr>
              <a:t>aplicando </a:t>
            </a:r>
            <a:r>
              <a:rPr sz="2500" spc="80" dirty="0">
                <a:latin typeface="Arial"/>
                <a:cs typeface="Arial"/>
              </a:rPr>
              <a:t>os </a:t>
            </a:r>
            <a:r>
              <a:rPr sz="2500" spc="120" dirty="0">
                <a:latin typeface="Arial"/>
                <a:cs typeface="Arial"/>
              </a:rPr>
              <a:t>princípios </a:t>
            </a:r>
            <a:r>
              <a:rPr sz="2500" spc="85" dirty="0">
                <a:latin typeface="Arial"/>
                <a:cs typeface="Arial"/>
              </a:rPr>
              <a:t>de  </a:t>
            </a:r>
            <a:r>
              <a:rPr sz="2500" spc="105" dirty="0">
                <a:latin typeface="Arial"/>
                <a:cs typeface="Arial"/>
              </a:rPr>
              <a:t>eletricidade </a:t>
            </a:r>
            <a:r>
              <a:rPr sz="2500" spc="100" dirty="0">
                <a:latin typeface="Arial"/>
                <a:cs typeface="Arial"/>
              </a:rPr>
              <a:t>descobertos </a:t>
            </a:r>
            <a:r>
              <a:rPr sz="2500" spc="80" dirty="0">
                <a:latin typeface="Arial"/>
                <a:cs typeface="Arial"/>
              </a:rPr>
              <a:t>pela</a:t>
            </a:r>
            <a:r>
              <a:rPr sz="2500" spc="75" dirty="0">
                <a:latin typeface="Arial"/>
                <a:cs typeface="Arial"/>
              </a:rPr>
              <a:t> física.</a:t>
            </a:r>
            <a:endParaRPr sz="2500" dirty="0">
              <a:latin typeface="Arial"/>
              <a:cs typeface="Arial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25" dirty="0">
                <a:latin typeface="Arial"/>
                <a:cs typeface="Arial"/>
              </a:rPr>
              <a:t>Usa </a:t>
            </a:r>
            <a:r>
              <a:rPr sz="2500" spc="125" dirty="0">
                <a:latin typeface="Arial"/>
                <a:cs typeface="Arial"/>
              </a:rPr>
              <a:t>circuitos </a:t>
            </a:r>
            <a:r>
              <a:rPr sz="2500" spc="100" dirty="0">
                <a:latin typeface="Arial"/>
                <a:cs typeface="Arial"/>
              </a:rPr>
              <a:t>elétricos </a:t>
            </a:r>
            <a:r>
              <a:rPr sz="2500" spc="140" dirty="0">
                <a:latin typeface="Arial"/>
                <a:cs typeface="Arial"/>
              </a:rPr>
              <a:t>formados </a:t>
            </a:r>
            <a:r>
              <a:rPr sz="2500" spc="170" dirty="0">
                <a:latin typeface="Arial"/>
                <a:cs typeface="Arial"/>
              </a:rPr>
              <a:t>por 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condutores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elétricos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componentes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eletrônicos </a:t>
            </a:r>
            <a:r>
              <a:rPr sz="2500" spc="80" dirty="0">
                <a:latin typeface="Arial"/>
                <a:cs typeface="Arial"/>
              </a:rPr>
              <a:t>para 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controlar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sinais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elétricos</a:t>
            </a:r>
            <a:r>
              <a:rPr sz="2500" spc="100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268605" marR="672465" indent="-256540" algn="just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50" dirty="0">
                <a:latin typeface="Arial"/>
                <a:cs typeface="Arial"/>
              </a:rPr>
              <a:t>A </a:t>
            </a:r>
            <a:r>
              <a:rPr sz="2500" spc="105" dirty="0">
                <a:latin typeface="Arial"/>
                <a:cs typeface="Arial"/>
              </a:rPr>
              <a:t>eletrônica </a:t>
            </a:r>
            <a:r>
              <a:rPr sz="2500" spc="145" dirty="0">
                <a:latin typeface="Arial"/>
                <a:cs typeface="Arial"/>
              </a:rPr>
              <a:t>divide-se </a:t>
            </a:r>
            <a:r>
              <a:rPr sz="2500" spc="120" dirty="0">
                <a:latin typeface="Arial"/>
                <a:cs typeface="Arial"/>
              </a:rPr>
              <a:t>em </a:t>
            </a:r>
            <a:r>
              <a:rPr sz="2500" spc="80" dirty="0">
                <a:latin typeface="Arial"/>
                <a:cs typeface="Arial"/>
              </a:rPr>
              <a:t>analógica </a:t>
            </a:r>
            <a:r>
              <a:rPr sz="2500" dirty="0">
                <a:latin typeface="Arial"/>
                <a:cs typeface="Arial"/>
              </a:rPr>
              <a:t>e  </a:t>
            </a:r>
            <a:r>
              <a:rPr sz="2500" spc="140" dirty="0">
                <a:latin typeface="Arial"/>
                <a:cs typeface="Arial"/>
              </a:rPr>
              <a:t>digital.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B8BD9A3-E90F-42ED-A798-91CC98CF84F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3881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50" dirty="0"/>
              <a:t>Át</a:t>
            </a:r>
            <a:r>
              <a:rPr spc="160" dirty="0"/>
              <a:t>o</a:t>
            </a:r>
            <a:r>
              <a:rPr spc="215" dirty="0"/>
              <a:t>mo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29436" y="1921891"/>
            <a:ext cx="6461760" cy="3646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537335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20" dirty="0">
                <a:latin typeface="Arial"/>
                <a:cs typeface="Arial"/>
              </a:rPr>
              <a:t>Composto </a:t>
            </a:r>
            <a:r>
              <a:rPr sz="2300" spc="155" dirty="0">
                <a:latin typeface="Arial"/>
                <a:cs typeface="Arial"/>
              </a:rPr>
              <a:t>por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prótons</a:t>
            </a:r>
            <a:r>
              <a:rPr sz="2300" spc="135" dirty="0">
                <a:latin typeface="Arial"/>
                <a:cs typeface="Arial"/>
              </a:rPr>
              <a:t>,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nêutrons </a:t>
            </a:r>
            <a:r>
              <a:rPr sz="2300" spc="1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85" dirty="0"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</a:t>
            </a:r>
            <a:r>
              <a:rPr sz="2300" spc="10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prótons </a:t>
            </a:r>
            <a:r>
              <a:rPr sz="2300" spc="90" dirty="0">
                <a:latin typeface="Arial"/>
                <a:cs typeface="Arial"/>
              </a:rPr>
              <a:t>carregam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cargas</a:t>
            </a:r>
            <a:endParaRPr sz="2300" dirty="0">
              <a:latin typeface="Arial"/>
              <a:cs typeface="Arial"/>
            </a:endParaRPr>
          </a:p>
          <a:p>
            <a:pPr marL="241300" marR="437515" algn="just">
              <a:lnSpc>
                <a:spcPct val="100000"/>
              </a:lnSpc>
            </a:pP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positivas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70" dirty="0">
                <a:latin typeface="Arial"/>
                <a:cs typeface="Arial"/>
              </a:rPr>
              <a:t>estão </a:t>
            </a:r>
            <a:r>
              <a:rPr sz="2300" spc="80" dirty="0">
                <a:latin typeface="Arial"/>
                <a:cs typeface="Arial"/>
              </a:rPr>
              <a:t>presentes </a:t>
            </a:r>
            <a:r>
              <a:rPr sz="2300" spc="140" dirty="0">
                <a:latin typeface="Arial"/>
                <a:cs typeface="Arial"/>
              </a:rPr>
              <a:t>no </a:t>
            </a:r>
            <a:r>
              <a:rPr sz="2300" spc="100" dirty="0">
                <a:latin typeface="Arial"/>
                <a:cs typeface="Arial"/>
              </a:rPr>
              <a:t>núcleo </a:t>
            </a:r>
            <a:r>
              <a:rPr sz="2300" spc="145" dirty="0">
                <a:latin typeface="Arial"/>
                <a:cs typeface="Arial"/>
              </a:rPr>
              <a:t>do  </a:t>
            </a:r>
            <a:r>
              <a:rPr sz="2300" spc="130" dirty="0">
                <a:latin typeface="Arial"/>
                <a:cs typeface="Arial"/>
              </a:rPr>
              <a:t>átomo.</a:t>
            </a:r>
            <a:endParaRPr sz="23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120" dirty="0">
                <a:latin typeface="Arial"/>
                <a:cs typeface="Arial"/>
              </a:rPr>
              <a:t>nêutrons </a:t>
            </a:r>
            <a:r>
              <a:rPr sz="2300" spc="90" dirty="0">
                <a:latin typeface="Arial"/>
                <a:cs typeface="Arial"/>
              </a:rPr>
              <a:t>não carregam </a:t>
            </a:r>
            <a:r>
              <a:rPr sz="2300" spc="65" dirty="0">
                <a:latin typeface="Arial"/>
                <a:cs typeface="Arial"/>
              </a:rPr>
              <a:t>carga </a:t>
            </a:r>
            <a:r>
              <a:rPr sz="2300" spc="5" dirty="0">
                <a:latin typeface="Arial"/>
                <a:cs typeface="Arial"/>
              </a:rPr>
              <a:t>e </a:t>
            </a:r>
            <a:r>
              <a:rPr sz="2300" spc="80" dirty="0">
                <a:latin typeface="Arial"/>
                <a:cs typeface="Arial"/>
              </a:rPr>
              <a:t>assim  </a:t>
            </a:r>
            <a:r>
              <a:rPr sz="2300" spc="130" dirty="0">
                <a:latin typeface="Arial"/>
                <a:cs typeface="Arial"/>
              </a:rPr>
              <a:t>como </a:t>
            </a:r>
            <a:r>
              <a:rPr sz="2300" spc="75" dirty="0">
                <a:latin typeface="Arial"/>
                <a:cs typeface="Arial"/>
              </a:rPr>
              <a:t>os </a:t>
            </a:r>
            <a:r>
              <a:rPr sz="2300" spc="140" dirty="0">
                <a:latin typeface="Arial"/>
                <a:cs typeface="Arial"/>
              </a:rPr>
              <a:t>prótons </a:t>
            </a:r>
            <a:r>
              <a:rPr sz="2300" spc="70" dirty="0">
                <a:latin typeface="Arial"/>
                <a:cs typeface="Arial"/>
              </a:rPr>
              <a:t>estão </a:t>
            </a:r>
            <a:r>
              <a:rPr sz="2300" spc="80" dirty="0">
                <a:latin typeface="Arial"/>
                <a:cs typeface="Arial"/>
              </a:rPr>
              <a:t>presentes </a:t>
            </a:r>
            <a:r>
              <a:rPr sz="2300" spc="140" dirty="0">
                <a:latin typeface="Arial"/>
                <a:cs typeface="Arial"/>
              </a:rPr>
              <a:t>no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núcleo  </a:t>
            </a:r>
            <a:r>
              <a:rPr sz="2300" spc="150" dirty="0">
                <a:latin typeface="Arial"/>
                <a:cs typeface="Arial"/>
              </a:rPr>
              <a:t>do</a:t>
            </a:r>
            <a:r>
              <a:rPr sz="2300" spc="80" dirty="0">
                <a:latin typeface="Arial"/>
                <a:cs typeface="Arial"/>
              </a:rPr>
              <a:t> </a:t>
            </a:r>
            <a:r>
              <a:rPr sz="2300" spc="130" dirty="0">
                <a:latin typeface="Arial"/>
                <a:cs typeface="Arial"/>
              </a:rPr>
              <a:t>átomo.</a:t>
            </a:r>
            <a:endParaRPr sz="23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2300" spc="90" dirty="0">
                <a:latin typeface="Arial"/>
                <a:cs typeface="Arial"/>
              </a:rPr>
              <a:t>carregam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carga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negativa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</a:t>
            </a:r>
          </a:p>
          <a:p>
            <a:pPr marL="241300" algn="just">
              <a:lnSpc>
                <a:spcPct val="100000"/>
              </a:lnSpc>
            </a:pPr>
            <a:r>
              <a:rPr sz="2300" spc="150" dirty="0">
                <a:latin typeface="Arial"/>
                <a:cs typeface="Arial"/>
              </a:rPr>
              <a:t>orbitam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00" dirty="0">
                <a:latin typeface="Arial"/>
                <a:cs typeface="Arial"/>
              </a:rPr>
              <a:t>núcleo </a:t>
            </a:r>
            <a:r>
              <a:rPr sz="2300" spc="150" dirty="0">
                <a:latin typeface="Arial"/>
                <a:cs typeface="Arial"/>
              </a:rPr>
              <a:t>do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130" dirty="0">
                <a:latin typeface="Arial"/>
                <a:cs typeface="Arial"/>
              </a:rPr>
              <a:t>átomo.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0976" y="1629155"/>
            <a:ext cx="1458995" cy="1350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BCA7161-8758-4936-802B-7763382A6D4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3881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50" dirty="0"/>
              <a:t>Át</a:t>
            </a:r>
            <a:r>
              <a:rPr spc="160" dirty="0"/>
              <a:t>o</a:t>
            </a:r>
            <a:r>
              <a:rPr spc="215" dirty="0"/>
              <a:t>mo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6420" y="2133599"/>
            <a:ext cx="5039867" cy="3806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D43397A-B103-438D-A899-97A0DC3C579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3881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50" dirty="0"/>
              <a:t>Át</a:t>
            </a:r>
            <a:r>
              <a:rPr spc="160" dirty="0"/>
              <a:t>o</a:t>
            </a:r>
            <a:r>
              <a:rPr spc="215" dirty="0"/>
              <a:t>mo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187196" y="5012435"/>
            <a:ext cx="6482080" cy="937260"/>
          </a:xfrm>
          <a:custGeom>
            <a:avLst/>
            <a:gdLst/>
            <a:ahLst/>
            <a:cxnLst/>
            <a:rect l="l" t="t" r="r" b="b"/>
            <a:pathLst>
              <a:path w="6482080" h="937260">
                <a:moveTo>
                  <a:pt x="0" y="937260"/>
                </a:moveTo>
                <a:lnTo>
                  <a:pt x="6481572" y="937260"/>
                </a:lnTo>
                <a:lnTo>
                  <a:pt x="6481572" y="0"/>
                </a:lnTo>
                <a:lnTo>
                  <a:pt x="0" y="0"/>
                </a:lnTo>
                <a:lnTo>
                  <a:pt x="0" y="9372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763" y="4985003"/>
            <a:ext cx="6536690" cy="992505"/>
          </a:xfrm>
          <a:custGeom>
            <a:avLst/>
            <a:gdLst/>
            <a:ahLst/>
            <a:cxnLst/>
            <a:rect l="l" t="t" r="r" b="b"/>
            <a:pathLst>
              <a:path w="6536690" h="992504">
                <a:moveTo>
                  <a:pt x="6509004" y="0"/>
                </a:moveTo>
                <a:lnTo>
                  <a:pt x="27432" y="0"/>
                </a:lnTo>
                <a:lnTo>
                  <a:pt x="16753" y="2160"/>
                </a:lnTo>
                <a:lnTo>
                  <a:pt x="8034" y="8048"/>
                </a:lnTo>
                <a:lnTo>
                  <a:pt x="2155" y="16769"/>
                </a:lnTo>
                <a:lnTo>
                  <a:pt x="0" y="27432"/>
                </a:lnTo>
                <a:lnTo>
                  <a:pt x="0" y="964692"/>
                </a:lnTo>
                <a:lnTo>
                  <a:pt x="2155" y="975370"/>
                </a:lnTo>
                <a:lnTo>
                  <a:pt x="8034" y="984089"/>
                </a:lnTo>
                <a:lnTo>
                  <a:pt x="16753" y="989968"/>
                </a:lnTo>
                <a:lnTo>
                  <a:pt x="27432" y="992124"/>
                </a:lnTo>
                <a:lnTo>
                  <a:pt x="6509004" y="992124"/>
                </a:lnTo>
                <a:lnTo>
                  <a:pt x="6519666" y="989968"/>
                </a:lnTo>
                <a:lnTo>
                  <a:pt x="6528387" y="984089"/>
                </a:lnTo>
                <a:lnTo>
                  <a:pt x="6534275" y="975370"/>
                </a:lnTo>
                <a:lnTo>
                  <a:pt x="6536436" y="964692"/>
                </a:lnTo>
                <a:lnTo>
                  <a:pt x="6536436" y="959205"/>
                </a:lnTo>
                <a:lnTo>
                  <a:pt x="32918" y="959205"/>
                </a:lnTo>
                <a:lnTo>
                  <a:pt x="32918" y="32893"/>
                </a:lnTo>
                <a:lnTo>
                  <a:pt x="6536436" y="32893"/>
                </a:lnTo>
                <a:lnTo>
                  <a:pt x="6536436" y="27432"/>
                </a:lnTo>
                <a:lnTo>
                  <a:pt x="6534275" y="16769"/>
                </a:lnTo>
                <a:lnTo>
                  <a:pt x="6528387" y="8048"/>
                </a:lnTo>
                <a:lnTo>
                  <a:pt x="6519666" y="2160"/>
                </a:lnTo>
                <a:lnTo>
                  <a:pt x="6509004" y="0"/>
                </a:lnTo>
                <a:close/>
              </a:path>
              <a:path w="6536690" h="992504">
                <a:moveTo>
                  <a:pt x="6536436" y="32893"/>
                </a:moveTo>
                <a:lnTo>
                  <a:pt x="6503542" y="32893"/>
                </a:lnTo>
                <a:lnTo>
                  <a:pt x="6503542" y="959205"/>
                </a:lnTo>
                <a:lnTo>
                  <a:pt x="6536436" y="959205"/>
                </a:lnTo>
                <a:lnTo>
                  <a:pt x="6536436" y="32893"/>
                </a:lnTo>
                <a:close/>
              </a:path>
              <a:path w="6536690" h="992504">
                <a:moveTo>
                  <a:pt x="6492494" y="43942"/>
                </a:moveTo>
                <a:lnTo>
                  <a:pt x="43891" y="43942"/>
                </a:lnTo>
                <a:lnTo>
                  <a:pt x="43891" y="948232"/>
                </a:lnTo>
                <a:lnTo>
                  <a:pt x="6492494" y="948232"/>
                </a:lnTo>
                <a:lnTo>
                  <a:pt x="6492494" y="937260"/>
                </a:lnTo>
                <a:lnTo>
                  <a:pt x="54864" y="937260"/>
                </a:lnTo>
                <a:lnTo>
                  <a:pt x="54864" y="54864"/>
                </a:lnTo>
                <a:lnTo>
                  <a:pt x="6492494" y="54864"/>
                </a:lnTo>
                <a:lnTo>
                  <a:pt x="6492494" y="43942"/>
                </a:lnTo>
                <a:close/>
              </a:path>
              <a:path w="6536690" h="992504">
                <a:moveTo>
                  <a:pt x="6492494" y="54864"/>
                </a:moveTo>
                <a:lnTo>
                  <a:pt x="6481571" y="54864"/>
                </a:lnTo>
                <a:lnTo>
                  <a:pt x="6481571" y="937260"/>
                </a:lnTo>
                <a:lnTo>
                  <a:pt x="6492494" y="937260"/>
                </a:lnTo>
                <a:lnTo>
                  <a:pt x="6492494" y="5486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9436" y="1921891"/>
            <a:ext cx="6685915" cy="3949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Quando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40" dirty="0">
                <a:latin typeface="Arial"/>
                <a:cs typeface="Arial"/>
              </a:rPr>
              <a:t>átomo </a:t>
            </a:r>
            <a:r>
              <a:rPr sz="2300" spc="105" dirty="0">
                <a:latin typeface="Arial"/>
                <a:cs typeface="Arial"/>
              </a:rPr>
              <a:t>possui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mesmo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número</a:t>
            </a:r>
            <a:r>
              <a:rPr sz="23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de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prótons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spc="100" dirty="0">
                <a:latin typeface="Arial"/>
                <a:cs typeface="Arial"/>
              </a:rPr>
              <a:t>considerado</a:t>
            </a:r>
            <a:r>
              <a:rPr sz="2300" spc="110" dirty="0"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FF0000"/>
                </a:solidFill>
                <a:latin typeface="Arial"/>
                <a:cs typeface="Arial"/>
              </a:rPr>
              <a:t>neutro</a:t>
            </a:r>
            <a:r>
              <a:rPr sz="2300" spc="13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508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Quando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40" dirty="0">
                <a:latin typeface="Arial"/>
                <a:cs typeface="Arial"/>
              </a:rPr>
              <a:t>átomo </a:t>
            </a:r>
            <a:r>
              <a:rPr sz="2300" spc="105" dirty="0">
                <a:latin typeface="Arial"/>
                <a:cs typeface="Arial"/>
              </a:rPr>
              <a:t>possui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número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maior 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prótons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2300" dirty="0">
                <a:latin typeface="Arial"/>
                <a:cs typeface="Arial"/>
              </a:rPr>
              <a:t>é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considerado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positivo</a:t>
            </a:r>
            <a:r>
              <a:rPr sz="2300" spc="12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508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latin typeface="Arial"/>
                <a:cs typeface="Arial"/>
              </a:rPr>
              <a:t>Quando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40" dirty="0">
                <a:latin typeface="Arial"/>
                <a:cs typeface="Arial"/>
              </a:rPr>
              <a:t>átomo </a:t>
            </a:r>
            <a:r>
              <a:rPr sz="2300" spc="105" dirty="0">
                <a:latin typeface="Arial"/>
                <a:cs typeface="Arial"/>
              </a:rPr>
              <a:t>possui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número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maior 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prótons </a:t>
            </a:r>
            <a:r>
              <a:rPr sz="2300" dirty="0">
                <a:latin typeface="Arial"/>
                <a:cs typeface="Arial"/>
              </a:rPr>
              <a:t>é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considerado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negativo</a:t>
            </a:r>
            <a:r>
              <a:rPr sz="2300" spc="10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724535" marR="71120" indent="-331470">
              <a:lnSpc>
                <a:spcPct val="100000"/>
              </a:lnSpc>
              <a:spcBef>
                <a:spcPts val="1490"/>
              </a:spcBef>
              <a:tabLst>
                <a:tab pos="2265045" algn="l"/>
              </a:tabLst>
            </a:pPr>
            <a:r>
              <a:rPr sz="2800" spc="100" dirty="0">
                <a:latin typeface="Arial"/>
                <a:cs typeface="Arial"/>
              </a:rPr>
              <a:t>Ionização	</a:t>
            </a:r>
            <a:r>
              <a:rPr sz="2800" dirty="0">
                <a:latin typeface="Arial"/>
                <a:cs typeface="Arial"/>
              </a:rPr>
              <a:t>é </a:t>
            </a:r>
            <a:r>
              <a:rPr sz="2800" spc="160" dirty="0">
                <a:latin typeface="Arial"/>
                <a:cs typeface="Arial"/>
              </a:rPr>
              <a:t>o </a:t>
            </a:r>
            <a:r>
              <a:rPr sz="2800" spc="155" dirty="0">
                <a:latin typeface="Arial"/>
                <a:cs typeface="Arial"/>
              </a:rPr>
              <a:t>nome </a:t>
            </a:r>
            <a:r>
              <a:rPr sz="2800" spc="135" dirty="0">
                <a:latin typeface="Arial"/>
                <a:cs typeface="Arial"/>
              </a:rPr>
              <a:t>dado </a:t>
            </a:r>
            <a:r>
              <a:rPr sz="2800" spc="150" dirty="0">
                <a:latin typeface="Arial"/>
                <a:cs typeface="Arial"/>
              </a:rPr>
              <a:t>quando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160" dirty="0">
                <a:latin typeface="Arial"/>
                <a:cs typeface="Arial"/>
              </a:rPr>
              <a:t>o  </a:t>
            </a:r>
            <a:r>
              <a:rPr sz="2800" spc="165" dirty="0">
                <a:latin typeface="Arial"/>
                <a:cs typeface="Arial"/>
              </a:rPr>
              <a:t>átomo </a:t>
            </a:r>
            <a:r>
              <a:rPr sz="2800" spc="100" dirty="0">
                <a:latin typeface="Arial"/>
                <a:cs typeface="Arial"/>
              </a:rPr>
              <a:t>ganha </a:t>
            </a:r>
            <a:r>
              <a:rPr sz="2800" spc="165" dirty="0">
                <a:latin typeface="Arial"/>
                <a:cs typeface="Arial"/>
              </a:rPr>
              <a:t>ou </a:t>
            </a:r>
            <a:r>
              <a:rPr sz="2800" spc="120" dirty="0">
                <a:latin typeface="Arial"/>
                <a:cs typeface="Arial"/>
              </a:rPr>
              <a:t>perde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20" dirty="0">
                <a:latin typeface="Arial"/>
                <a:cs typeface="Arial"/>
              </a:rPr>
              <a:t>elétrons.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266F91-C153-48E8-81C7-5FC2FBA389F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6031" y="1253490"/>
            <a:ext cx="34721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95" dirty="0"/>
              <a:t>Atração </a:t>
            </a:r>
            <a:r>
              <a:rPr dirty="0"/>
              <a:t>e</a:t>
            </a:r>
            <a:r>
              <a:rPr spc="70" dirty="0"/>
              <a:t> </a:t>
            </a:r>
            <a:r>
              <a:rPr spc="55" dirty="0"/>
              <a:t>Repulsão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39495" y="1974037"/>
            <a:ext cx="658368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95" dirty="0">
                <a:latin typeface="Arial"/>
                <a:cs typeface="Arial"/>
              </a:rPr>
              <a:t>Corpos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55" dirty="0">
                <a:latin typeface="Arial"/>
                <a:cs typeface="Arial"/>
              </a:rPr>
              <a:t>cargas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80" dirty="0">
                <a:latin typeface="Arial"/>
                <a:cs typeface="Arial"/>
              </a:rPr>
              <a:t>sinais </a:t>
            </a:r>
            <a:r>
              <a:rPr sz="2300" spc="114" dirty="0">
                <a:latin typeface="Arial"/>
                <a:cs typeface="Arial"/>
              </a:rPr>
              <a:t>opostos </a:t>
            </a:r>
            <a:r>
              <a:rPr sz="2300" spc="80" dirty="0">
                <a:latin typeface="Arial"/>
                <a:cs typeface="Arial"/>
              </a:rPr>
              <a:t>de  </a:t>
            </a:r>
            <a:r>
              <a:rPr sz="2300" spc="100" dirty="0">
                <a:latin typeface="Arial"/>
                <a:cs typeface="Arial"/>
              </a:rPr>
              <a:t>atraem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05" dirty="0">
                <a:latin typeface="Arial"/>
                <a:cs typeface="Arial"/>
              </a:rPr>
              <a:t>corpos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55" dirty="0">
                <a:latin typeface="Arial"/>
                <a:cs typeface="Arial"/>
              </a:rPr>
              <a:t>cargas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25" dirty="0">
                <a:latin typeface="Arial"/>
                <a:cs typeface="Arial"/>
              </a:rPr>
              <a:t>mesmo </a:t>
            </a:r>
            <a:r>
              <a:rPr sz="2300" spc="95" dirty="0">
                <a:latin typeface="Arial"/>
                <a:cs typeface="Arial"/>
              </a:rPr>
              <a:t>sinal 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00" dirty="0">
                <a:latin typeface="Arial"/>
                <a:cs typeface="Arial"/>
              </a:rPr>
              <a:t>repelem.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4455" y="3290315"/>
            <a:ext cx="4457700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ED97C94-91BE-4A02-AFEE-AE9985F59FC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995" y="1465529"/>
            <a:ext cx="30486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14" dirty="0"/>
              <a:t>Corrente</a:t>
            </a:r>
            <a:r>
              <a:rPr spc="10" dirty="0"/>
              <a:t> </a:t>
            </a:r>
            <a:r>
              <a:rPr spc="60" dirty="0"/>
              <a:t>Elétrica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651459" y="2385187"/>
            <a:ext cx="6925309" cy="2945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livres </a:t>
            </a:r>
            <a:r>
              <a:rPr sz="2300" spc="150" dirty="0">
                <a:latin typeface="Arial"/>
                <a:cs typeface="Arial"/>
              </a:rPr>
              <a:t>movimentam-se </a:t>
            </a:r>
            <a:r>
              <a:rPr sz="2300" spc="85" dirty="0">
                <a:latin typeface="Arial"/>
                <a:cs typeface="Arial"/>
              </a:rPr>
              <a:t>de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190" dirty="0">
                <a:latin typeface="Arial"/>
                <a:cs typeface="Arial"/>
              </a:rPr>
              <a:t>um</a:t>
            </a:r>
            <a:endParaRPr sz="2300" dirty="0">
              <a:latin typeface="Arial"/>
              <a:cs typeface="Arial"/>
            </a:endParaRPr>
          </a:p>
          <a:p>
            <a:pPr marL="241300" algn="just">
              <a:lnSpc>
                <a:spcPct val="100000"/>
              </a:lnSpc>
            </a:pPr>
            <a:r>
              <a:rPr sz="2300" spc="140" dirty="0">
                <a:latin typeface="Arial"/>
                <a:cs typeface="Arial"/>
              </a:rPr>
              <a:t>átomo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65" dirty="0">
                <a:latin typeface="Arial"/>
                <a:cs typeface="Arial"/>
              </a:rPr>
              <a:t>outro </a:t>
            </a:r>
            <a:r>
              <a:rPr sz="2300" spc="60" dirty="0">
                <a:latin typeface="Arial"/>
                <a:cs typeface="Arial"/>
              </a:rPr>
              <a:t>através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30" dirty="0">
                <a:latin typeface="Arial"/>
                <a:cs typeface="Arial"/>
              </a:rPr>
              <a:t>meio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135" dirty="0">
                <a:latin typeface="Arial"/>
                <a:cs typeface="Arial"/>
              </a:rPr>
              <a:t>condutor.</a:t>
            </a:r>
            <a:endParaRPr sz="2300" dirty="0">
              <a:latin typeface="Arial"/>
              <a:cs typeface="Arial"/>
            </a:endParaRPr>
          </a:p>
          <a:p>
            <a:pPr marL="241300" marR="384175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Corrente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elétrica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80" dirty="0">
                <a:solidFill>
                  <a:srgbClr val="FF0000"/>
                </a:solidFill>
                <a:latin typeface="Arial"/>
                <a:cs typeface="Arial"/>
              </a:rPr>
              <a:t>fluxo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elétrons</a:t>
            </a:r>
            <a:r>
              <a:rPr sz="23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que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circula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23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condutor</a:t>
            </a:r>
            <a:r>
              <a:rPr sz="2300" spc="13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corrente </a:t>
            </a:r>
            <a:r>
              <a:rPr sz="2300" spc="90" dirty="0">
                <a:latin typeface="Arial"/>
                <a:cs typeface="Arial"/>
              </a:rPr>
              <a:t>elétrica </a:t>
            </a:r>
            <a:r>
              <a:rPr sz="2300" spc="-10" dirty="0">
                <a:latin typeface="Arial"/>
                <a:cs typeface="Arial"/>
              </a:rPr>
              <a:t>(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-10" dirty="0">
                <a:latin typeface="Arial"/>
                <a:cs typeface="Arial"/>
              </a:rPr>
              <a:t>) </a:t>
            </a:r>
            <a:r>
              <a:rPr sz="2300" spc="5" dirty="0">
                <a:latin typeface="Arial"/>
                <a:cs typeface="Arial"/>
              </a:rPr>
              <a:t>é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medida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Ampère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(</a:t>
            </a: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15" dirty="0">
                <a:latin typeface="Arial"/>
                <a:cs typeface="Arial"/>
              </a:rPr>
              <a:t>).</a:t>
            </a:r>
            <a:endParaRPr sz="2300" dirty="0">
              <a:latin typeface="Arial"/>
              <a:cs typeface="Arial"/>
            </a:endParaRPr>
          </a:p>
          <a:p>
            <a:pPr marL="241300" marR="344805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25" dirty="0">
                <a:latin typeface="Arial"/>
                <a:cs typeface="Arial"/>
              </a:rPr>
              <a:t>Para </a:t>
            </a:r>
            <a:r>
              <a:rPr sz="2300" spc="75" dirty="0">
                <a:latin typeface="Arial"/>
                <a:cs typeface="Arial"/>
              </a:rPr>
              <a:t>os </a:t>
            </a:r>
            <a:r>
              <a:rPr sz="2300" spc="105" dirty="0">
                <a:latin typeface="Arial"/>
                <a:cs typeface="Arial"/>
              </a:rPr>
              <a:t>elétrons </a:t>
            </a:r>
            <a:r>
              <a:rPr sz="2300" spc="10" dirty="0">
                <a:latin typeface="Arial"/>
                <a:cs typeface="Arial"/>
              </a:rPr>
              <a:t>se </a:t>
            </a:r>
            <a:r>
              <a:rPr sz="2300" spc="114" dirty="0">
                <a:latin typeface="Arial"/>
                <a:cs typeface="Arial"/>
              </a:rPr>
              <a:t>moverem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40" dirty="0">
                <a:latin typeface="Arial"/>
                <a:cs typeface="Arial"/>
              </a:rPr>
              <a:t>átomo </a:t>
            </a:r>
            <a:r>
              <a:rPr sz="2300" spc="-10" dirty="0">
                <a:latin typeface="Arial"/>
                <a:cs typeface="Arial"/>
              </a:rPr>
              <a:t>a  </a:t>
            </a:r>
            <a:r>
              <a:rPr sz="2300" spc="160" dirty="0">
                <a:latin typeface="Arial"/>
                <a:cs typeface="Arial"/>
              </a:rPr>
              <a:t>outro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spc="70" dirty="0">
                <a:latin typeface="Arial"/>
                <a:cs typeface="Arial"/>
              </a:rPr>
              <a:t>necessário haver </a:t>
            </a:r>
            <a:r>
              <a:rPr sz="2300" spc="120" dirty="0">
                <a:latin typeface="Arial"/>
                <a:cs typeface="Arial"/>
              </a:rPr>
              <a:t>uma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diferença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potencial </a:t>
            </a:r>
            <a:r>
              <a:rPr sz="2300" spc="140" dirty="0">
                <a:latin typeface="Arial"/>
                <a:cs typeface="Arial"/>
              </a:rPr>
              <a:t>ou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tensão</a:t>
            </a:r>
            <a:r>
              <a:rPr sz="2300" spc="8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F3DDF6C-DD7E-44EB-8B80-1E66AF7151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33525"/>
            <a:ext cx="6476365" cy="8597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28600" marR="5080" indent="-216535">
              <a:lnSpc>
                <a:spcPct val="102699"/>
              </a:lnSpc>
              <a:spcBef>
                <a:spcPts val="1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	</a:t>
            </a:r>
            <a:r>
              <a:rPr spc="85" dirty="0"/>
              <a:t>Sentido </a:t>
            </a:r>
            <a:r>
              <a:rPr spc="-25" dirty="0"/>
              <a:t>Real </a:t>
            </a:r>
            <a:r>
              <a:rPr spc="30" dirty="0"/>
              <a:t>vs </a:t>
            </a:r>
            <a:r>
              <a:rPr spc="85" dirty="0"/>
              <a:t>Sentido </a:t>
            </a:r>
            <a:r>
              <a:rPr spc="95" dirty="0"/>
              <a:t>Convencional  </a:t>
            </a:r>
            <a:r>
              <a:rPr spc="90" dirty="0"/>
              <a:t>da </a:t>
            </a:r>
            <a:r>
              <a:rPr spc="110" dirty="0"/>
              <a:t>Corrente</a:t>
            </a:r>
            <a:r>
              <a:rPr spc="95" dirty="0"/>
              <a:t> </a:t>
            </a:r>
            <a:r>
              <a:rPr spc="60" dirty="0"/>
              <a:t>Elétrica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29436" y="2697302"/>
            <a:ext cx="6729730" cy="2978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480"/>
              </a:lnSpc>
              <a:spcBef>
                <a:spcPts val="42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25" dirty="0">
                <a:latin typeface="Arial"/>
                <a:cs typeface="Arial"/>
              </a:rPr>
              <a:t>Em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25" dirty="0">
                <a:latin typeface="Arial"/>
                <a:cs typeface="Arial"/>
              </a:rPr>
              <a:t>circuito </a:t>
            </a:r>
            <a:r>
              <a:rPr sz="2300" spc="75" dirty="0">
                <a:latin typeface="Arial"/>
                <a:cs typeface="Arial"/>
              </a:rPr>
              <a:t>os </a:t>
            </a:r>
            <a:r>
              <a:rPr sz="2300" spc="105" dirty="0">
                <a:latin typeface="Arial"/>
                <a:cs typeface="Arial"/>
              </a:rPr>
              <a:t>elétrons </a:t>
            </a:r>
            <a:r>
              <a:rPr sz="2300" spc="90" dirty="0">
                <a:latin typeface="Arial"/>
                <a:cs typeface="Arial"/>
              </a:rPr>
              <a:t>livres </a:t>
            </a:r>
            <a:r>
              <a:rPr sz="2300" spc="15" dirty="0">
                <a:latin typeface="Arial"/>
                <a:cs typeface="Arial"/>
              </a:rPr>
              <a:t>se </a:t>
            </a:r>
            <a:r>
              <a:rPr sz="2300" spc="90" dirty="0">
                <a:latin typeface="Arial"/>
                <a:cs typeface="Arial"/>
              </a:rPr>
              <a:t>deslocam 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45" dirty="0">
                <a:latin typeface="Arial"/>
                <a:cs typeface="Arial"/>
              </a:rPr>
              <a:t>polo </a:t>
            </a:r>
            <a:r>
              <a:rPr sz="2300" spc="105" dirty="0">
                <a:latin typeface="Arial"/>
                <a:cs typeface="Arial"/>
              </a:rPr>
              <a:t>negativo </a:t>
            </a:r>
            <a:r>
              <a:rPr sz="2300" spc="80" dirty="0">
                <a:latin typeface="Arial"/>
                <a:cs typeface="Arial"/>
              </a:rPr>
              <a:t>para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45" dirty="0">
                <a:latin typeface="Arial"/>
                <a:cs typeface="Arial"/>
              </a:rPr>
              <a:t>polo </a:t>
            </a:r>
            <a:r>
              <a:rPr sz="2300" spc="120" dirty="0">
                <a:latin typeface="Arial"/>
                <a:cs typeface="Arial"/>
              </a:rPr>
              <a:t>positivo. </a:t>
            </a:r>
            <a:r>
              <a:rPr sz="2300" spc="-60" dirty="0">
                <a:latin typeface="Arial"/>
                <a:cs typeface="Arial"/>
              </a:rPr>
              <a:t>Esse </a:t>
            </a:r>
            <a:r>
              <a:rPr sz="2300" dirty="0">
                <a:latin typeface="Arial"/>
                <a:cs typeface="Arial"/>
              </a:rPr>
              <a:t>é 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sentido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real </a:t>
            </a:r>
            <a:r>
              <a:rPr sz="2300" spc="75" dirty="0">
                <a:latin typeface="Arial"/>
                <a:cs typeface="Arial"/>
              </a:rPr>
              <a:t>da </a:t>
            </a:r>
            <a:r>
              <a:rPr sz="2300" spc="105" dirty="0">
                <a:latin typeface="Arial"/>
                <a:cs typeface="Arial"/>
              </a:rPr>
              <a:t>corrente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elétrica.</a:t>
            </a:r>
            <a:endParaRPr sz="2300">
              <a:latin typeface="Arial"/>
              <a:cs typeface="Arial"/>
            </a:endParaRPr>
          </a:p>
          <a:p>
            <a:pPr marL="241300" marR="10795" indent="-228600">
              <a:lnSpc>
                <a:spcPct val="90000"/>
              </a:lnSpc>
              <a:spcBef>
                <a:spcPts val="306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30" dirty="0">
                <a:latin typeface="Arial"/>
                <a:cs typeface="Arial"/>
              </a:rPr>
              <a:t>Em </a:t>
            </a:r>
            <a:r>
              <a:rPr sz="2300" spc="65" dirty="0">
                <a:latin typeface="Arial"/>
                <a:cs typeface="Arial"/>
              </a:rPr>
              <a:t>análise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10" dirty="0">
                <a:latin typeface="Arial"/>
                <a:cs typeface="Arial"/>
              </a:rPr>
              <a:t>circuitos, </a:t>
            </a:r>
            <a:r>
              <a:rPr sz="2300" spc="120" dirty="0">
                <a:latin typeface="Arial"/>
                <a:cs typeface="Arial"/>
              </a:rPr>
              <a:t>entretanto, </a:t>
            </a:r>
            <a:r>
              <a:rPr sz="2300" spc="165" dirty="0">
                <a:latin typeface="Arial"/>
                <a:cs typeface="Arial"/>
              </a:rPr>
              <a:t>costuma-  </a:t>
            </a:r>
            <a:r>
              <a:rPr sz="2300" spc="10" dirty="0">
                <a:latin typeface="Arial"/>
                <a:cs typeface="Arial"/>
              </a:rPr>
              <a:t>se </a:t>
            </a:r>
            <a:r>
              <a:rPr sz="2300" spc="95" dirty="0">
                <a:latin typeface="Arial"/>
                <a:cs typeface="Arial"/>
              </a:rPr>
              <a:t>considerar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75" dirty="0">
                <a:latin typeface="Arial"/>
                <a:cs typeface="Arial"/>
              </a:rPr>
              <a:t>os </a:t>
            </a:r>
            <a:r>
              <a:rPr sz="2300" spc="105" dirty="0">
                <a:latin typeface="Arial"/>
                <a:cs typeface="Arial"/>
              </a:rPr>
              <a:t>elétrons </a:t>
            </a:r>
            <a:r>
              <a:rPr sz="2300" spc="10" dirty="0">
                <a:latin typeface="Arial"/>
                <a:cs typeface="Arial"/>
              </a:rPr>
              <a:t>se </a:t>
            </a:r>
            <a:r>
              <a:rPr sz="2300" spc="90" dirty="0">
                <a:latin typeface="Arial"/>
                <a:cs typeface="Arial"/>
              </a:rPr>
              <a:t>deslocam </a:t>
            </a:r>
            <a:r>
              <a:rPr sz="2300" spc="140" dirty="0">
                <a:latin typeface="Arial"/>
                <a:cs typeface="Arial"/>
              </a:rPr>
              <a:t>no  </a:t>
            </a:r>
            <a:r>
              <a:rPr sz="2300" spc="120" dirty="0">
                <a:latin typeface="Arial"/>
                <a:cs typeface="Arial"/>
              </a:rPr>
              <a:t>sentido </a:t>
            </a:r>
            <a:r>
              <a:rPr sz="2300" spc="125" dirty="0">
                <a:latin typeface="Arial"/>
                <a:cs typeface="Arial"/>
              </a:rPr>
              <a:t>oposto: </a:t>
            </a:r>
            <a:r>
              <a:rPr sz="2300" spc="150" dirty="0">
                <a:latin typeface="Arial"/>
                <a:cs typeface="Arial"/>
              </a:rPr>
              <a:t>do </a:t>
            </a:r>
            <a:r>
              <a:rPr sz="2300" spc="145" dirty="0">
                <a:latin typeface="Arial"/>
                <a:cs typeface="Arial"/>
              </a:rPr>
              <a:t>polo </a:t>
            </a:r>
            <a:r>
              <a:rPr sz="2300" spc="125" dirty="0">
                <a:latin typeface="Arial"/>
                <a:cs typeface="Arial"/>
              </a:rPr>
              <a:t>positivo </a:t>
            </a:r>
            <a:r>
              <a:rPr sz="2300" spc="80" dirty="0">
                <a:latin typeface="Arial"/>
                <a:cs typeface="Arial"/>
              </a:rPr>
              <a:t>para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40" dirty="0">
                <a:latin typeface="Arial"/>
                <a:cs typeface="Arial"/>
              </a:rPr>
              <a:t>polo  </a:t>
            </a:r>
            <a:r>
              <a:rPr sz="2300" spc="105" dirty="0">
                <a:latin typeface="Arial"/>
                <a:cs typeface="Arial"/>
              </a:rPr>
              <a:t>negativo. </a:t>
            </a:r>
            <a:r>
              <a:rPr sz="2300" spc="-60" dirty="0">
                <a:latin typeface="Arial"/>
                <a:cs typeface="Arial"/>
              </a:rPr>
              <a:t>Esse </a:t>
            </a:r>
            <a:r>
              <a:rPr sz="2300" spc="5" dirty="0">
                <a:latin typeface="Arial"/>
                <a:cs typeface="Arial"/>
              </a:rPr>
              <a:t>é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sentido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convencional </a:t>
            </a:r>
            <a:r>
              <a:rPr sz="2300" spc="75" dirty="0">
                <a:latin typeface="Arial"/>
                <a:cs typeface="Arial"/>
              </a:rPr>
              <a:t>da  </a:t>
            </a:r>
            <a:r>
              <a:rPr sz="2300" spc="105" dirty="0">
                <a:latin typeface="Arial"/>
                <a:cs typeface="Arial"/>
              </a:rPr>
              <a:t>corrente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elétrica.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9C5F34B-99F2-4A48-B1C7-337CF8C5734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14872"/>
            <a:ext cx="6477635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123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	</a:t>
            </a:r>
            <a:r>
              <a:rPr spc="85" dirty="0"/>
              <a:t>Sentido </a:t>
            </a:r>
            <a:r>
              <a:rPr spc="-25" dirty="0"/>
              <a:t>Real </a:t>
            </a:r>
            <a:r>
              <a:rPr spc="35" dirty="0"/>
              <a:t>vs </a:t>
            </a:r>
            <a:r>
              <a:rPr spc="85" dirty="0"/>
              <a:t>Sentido </a:t>
            </a:r>
            <a:r>
              <a:rPr spc="95" dirty="0"/>
              <a:t>Convencional  </a:t>
            </a:r>
            <a:r>
              <a:rPr spc="90" dirty="0"/>
              <a:t>da </a:t>
            </a:r>
            <a:r>
              <a:rPr spc="110" dirty="0"/>
              <a:t>Corrente</a:t>
            </a:r>
            <a:r>
              <a:rPr spc="95" dirty="0"/>
              <a:t> </a:t>
            </a:r>
            <a:r>
              <a:rPr spc="60" dirty="0"/>
              <a:t>Elétrica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4" y="2516123"/>
            <a:ext cx="8033004" cy="300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91F9917-E4B2-45F5-B36E-A2C2DCF475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Tipos </a:t>
            </a:r>
            <a:r>
              <a:rPr spc="95" dirty="0"/>
              <a:t>de </a:t>
            </a:r>
            <a:r>
              <a:rPr spc="110" dirty="0"/>
              <a:t>correntes</a:t>
            </a:r>
            <a:r>
              <a:rPr spc="35" dirty="0"/>
              <a:t> </a:t>
            </a:r>
            <a:r>
              <a:rPr spc="90" dirty="0"/>
              <a:t>elétricas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29436" y="1862365"/>
            <a:ext cx="6168390" cy="1823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Corrente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contínua</a:t>
            </a:r>
            <a:endParaRPr sz="2300" dirty="0">
              <a:latin typeface="Arial"/>
              <a:cs typeface="Arial"/>
            </a:endParaRPr>
          </a:p>
          <a:p>
            <a:pPr marL="478790" lvl="1" indent="-228600" algn="just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5" dirty="0">
                <a:latin typeface="Arial"/>
                <a:cs typeface="Arial"/>
              </a:rPr>
              <a:t>Os </a:t>
            </a:r>
            <a:r>
              <a:rPr sz="2100" spc="90" dirty="0">
                <a:latin typeface="Arial"/>
                <a:cs typeface="Arial"/>
              </a:rPr>
              <a:t>elétrons </a:t>
            </a:r>
            <a:r>
              <a:rPr sz="2100" spc="10" dirty="0">
                <a:latin typeface="Arial"/>
                <a:cs typeface="Arial"/>
              </a:rPr>
              <a:t>se </a:t>
            </a:r>
            <a:r>
              <a:rPr sz="2100" spc="110" dirty="0">
                <a:latin typeface="Arial"/>
                <a:cs typeface="Arial"/>
              </a:rPr>
              <a:t>movem </a:t>
            </a:r>
            <a:r>
              <a:rPr sz="2100" spc="85" dirty="0">
                <a:latin typeface="Arial"/>
                <a:cs typeface="Arial"/>
              </a:rPr>
              <a:t>sempre </a:t>
            </a:r>
            <a:r>
              <a:rPr sz="2100" spc="125" dirty="0">
                <a:latin typeface="Arial"/>
                <a:cs typeface="Arial"/>
              </a:rPr>
              <a:t>no</a:t>
            </a:r>
            <a:r>
              <a:rPr sz="2100" spc="260" dirty="0">
                <a:latin typeface="Arial"/>
                <a:cs typeface="Arial"/>
              </a:rPr>
              <a:t> </a:t>
            </a:r>
            <a:r>
              <a:rPr sz="2100" spc="105" dirty="0">
                <a:latin typeface="Arial"/>
                <a:cs typeface="Arial"/>
              </a:rPr>
              <a:t>mesmo</a:t>
            </a:r>
            <a:endParaRPr sz="2100" dirty="0">
              <a:latin typeface="Arial"/>
              <a:cs typeface="Arial"/>
            </a:endParaRPr>
          </a:p>
          <a:p>
            <a:pPr marL="478790" algn="just">
              <a:lnSpc>
                <a:spcPct val="100000"/>
              </a:lnSpc>
            </a:pPr>
            <a:r>
              <a:rPr sz="2100" spc="105" dirty="0">
                <a:latin typeface="Arial"/>
                <a:cs typeface="Arial"/>
              </a:rPr>
              <a:t>sentido.</a:t>
            </a:r>
            <a:endParaRPr sz="2100" dirty="0">
              <a:latin typeface="Arial"/>
              <a:cs typeface="Arial"/>
            </a:endParaRPr>
          </a:p>
          <a:p>
            <a:pPr marL="478790" marR="5080" lvl="1" indent="-228600" algn="just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50" dirty="0">
                <a:latin typeface="Arial"/>
                <a:cs typeface="Arial"/>
              </a:rPr>
              <a:t>Grande </a:t>
            </a:r>
            <a:r>
              <a:rPr sz="2100" spc="95" dirty="0">
                <a:latin typeface="Arial"/>
                <a:cs typeface="Arial"/>
              </a:rPr>
              <a:t>parte </a:t>
            </a:r>
            <a:r>
              <a:rPr sz="2100" spc="90" dirty="0">
                <a:latin typeface="Arial"/>
                <a:cs typeface="Arial"/>
              </a:rPr>
              <a:t>dos </a:t>
            </a:r>
            <a:r>
              <a:rPr sz="2100" spc="100" dirty="0">
                <a:latin typeface="Arial"/>
                <a:cs typeface="Arial"/>
              </a:rPr>
              <a:t>equipamentos </a:t>
            </a:r>
            <a:r>
              <a:rPr sz="2100" spc="90" dirty="0">
                <a:latin typeface="Arial"/>
                <a:cs typeface="Arial"/>
              </a:rPr>
              <a:t>eletrônicos  </a:t>
            </a:r>
            <a:r>
              <a:rPr sz="2100" spc="95" dirty="0">
                <a:latin typeface="Arial"/>
                <a:cs typeface="Arial"/>
              </a:rPr>
              <a:t>trabalha </a:t>
            </a:r>
            <a:r>
              <a:rPr sz="2100" spc="114" dirty="0">
                <a:latin typeface="Arial"/>
                <a:cs typeface="Arial"/>
              </a:rPr>
              <a:t>com </a:t>
            </a:r>
            <a:r>
              <a:rPr sz="2100" spc="95" dirty="0">
                <a:latin typeface="Arial"/>
                <a:cs typeface="Arial"/>
              </a:rPr>
              <a:t>corrente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90" dirty="0">
                <a:latin typeface="Arial"/>
                <a:cs typeface="Arial"/>
              </a:rPr>
              <a:t>contínua.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5748" y="4005071"/>
            <a:ext cx="3476244" cy="204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2CD0098-7F7E-4D68-AC4C-0B9AEDD3751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27376" y="4076700"/>
            <a:ext cx="3601212" cy="2354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Tipos </a:t>
            </a:r>
            <a:r>
              <a:rPr spc="95" dirty="0"/>
              <a:t>de </a:t>
            </a:r>
            <a:r>
              <a:rPr spc="110" dirty="0"/>
              <a:t>correntes</a:t>
            </a:r>
            <a:r>
              <a:rPr spc="35" dirty="0"/>
              <a:t> </a:t>
            </a:r>
            <a:r>
              <a:rPr spc="90" dirty="0"/>
              <a:t>elétricas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929436" y="1862365"/>
            <a:ext cx="6646545" cy="21431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Corrente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alternada</a:t>
            </a:r>
            <a:endParaRPr sz="2300" dirty="0">
              <a:latin typeface="Arial"/>
              <a:cs typeface="Arial"/>
            </a:endParaRPr>
          </a:p>
          <a:p>
            <a:pPr marL="478790" marR="140335" lvl="1" indent="-228600" algn="just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10" dirty="0">
                <a:latin typeface="Arial"/>
                <a:cs typeface="Arial"/>
              </a:rPr>
              <a:t>Na </a:t>
            </a:r>
            <a:r>
              <a:rPr sz="2100" spc="95" dirty="0">
                <a:latin typeface="Arial"/>
                <a:cs typeface="Arial"/>
              </a:rPr>
              <a:t>corrente </a:t>
            </a:r>
            <a:r>
              <a:rPr sz="2100" spc="80" dirty="0">
                <a:latin typeface="Arial"/>
                <a:cs typeface="Arial"/>
              </a:rPr>
              <a:t>alternada </a:t>
            </a:r>
            <a:r>
              <a:rPr sz="2100" spc="120" dirty="0">
                <a:latin typeface="Arial"/>
                <a:cs typeface="Arial"/>
              </a:rPr>
              <a:t>o </a:t>
            </a:r>
            <a:r>
              <a:rPr sz="2100" spc="105" dirty="0">
                <a:latin typeface="Arial"/>
                <a:cs typeface="Arial"/>
              </a:rPr>
              <a:t>sentido </a:t>
            </a:r>
            <a:r>
              <a:rPr sz="2100" spc="90" dirty="0">
                <a:latin typeface="Arial"/>
                <a:cs typeface="Arial"/>
              </a:rPr>
              <a:t>dos elétrons </a:t>
            </a:r>
            <a:r>
              <a:rPr sz="2100" dirty="0">
                <a:latin typeface="Arial"/>
                <a:cs typeface="Arial"/>
              </a:rPr>
              <a:t>é  </a:t>
            </a:r>
            <a:r>
              <a:rPr sz="2100" spc="120" dirty="0">
                <a:latin typeface="Arial"/>
                <a:cs typeface="Arial"/>
              </a:rPr>
              <a:t>invertido </a:t>
            </a:r>
            <a:r>
              <a:rPr sz="2100" spc="95" dirty="0">
                <a:latin typeface="Arial"/>
                <a:cs typeface="Arial"/>
              </a:rPr>
              <a:t>periodicamente, </a:t>
            </a:r>
            <a:r>
              <a:rPr sz="2100" spc="125" dirty="0">
                <a:latin typeface="Arial"/>
                <a:cs typeface="Arial"/>
              </a:rPr>
              <a:t>ou </a:t>
            </a:r>
            <a:r>
              <a:rPr sz="2100" spc="50" dirty="0">
                <a:latin typeface="Arial"/>
                <a:cs typeface="Arial"/>
              </a:rPr>
              <a:t>seja, </a:t>
            </a:r>
            <a:r>
              <a:rPr sz="2100" spc="85" dirty="0">
                <a:latin typeface="Arial"/>
                <a:cs typeface="Arial"/>
              </a:rPr>
              <a:t>ora </a:t>
            </a:r>
            <a:r>
              <a:rPr sz="2100" spc="-10" dirty="0">
                <a:latin typeface="Arial"/>
                <a:cs typeface="Arial"/>
              </a:rPr>
              <a:t>a  </a:t>
            </a:r>
            <a:r>
              <a:rPr sz="2100" spc="95" dirty="0">
                <a:latin typeface="Arial"/>
                <a:cs typeface="Arial"/>
              </a:rPr>
              <a:t>corrente </a:t>
            </a:r>
            <a:r>
              <a:rPr sz="2100" dirty="0">
                <a:latin typeface="Arial"/>
                <a:cs typeface="Arial"/>
              </a:rPr>
              <a:t>é </a:t>
            </a:r>
            <a:r>
              <a:rPr sz="2100" spc="90" dirty="0">
                <a:latin typeface="Arial"/>
                <a:cs typeface="Arial"/>
              </a:rPr>
              <a:t>positiva, </a:t>
            </a:r>
            <a:r>
              <a:rPr sz="2100" spc="85" dirty="0">
                <a:latin typeface="Arial"/>
                <a:cs typeface="Arial"/>
              </a:rPr>
              <a:t>ora </a:t>
            </a:r>
            <a:r>
              <a:rPr sz="2100" dirty="0">
                <a:latin typeface="Arial"/>
                <a:cs typeface="Arial"/>
              </a:rPr>
              <a:t>é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spc="75" dirty="0">
                <a:latin typeface="Arial"/>
                <a:cs typeface="Arial"/>
              </a:rPr>
              <a:t>negativa.</a:t>
            </a:r>
            <a:endParaRPr sz="2100" dirty="0">
              <a:latin typeface="Arial"/>
              <a:cs typeface="Arial"/>
            </a:endParaRPr>
          </a:p>
          <a:p>
            <a:pPr marL="478790" marR="5080" lvl="1" indent="-228600" algn="just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45" dirty="0">
                <a:latin typeface="Arial"/>
                <a:cs typeface="Arial"/>
              </a:rPr>
              <a:t>A </a:t>
            </a:r>
            <a:r>
              <a:rPr sz="2100" spc="80" dirty="0">
                <a:latin typeface="Arial"/>
                <a:cs typeface="Arial"/>
              </a:rPr>
              <a:t>energia </a:t>
            </a:r>
            <a:r>
              <a:rPr sz="2100" spc="75" dirty="0">
                <a:latin typeface="Arial"/>
                <a:cs typeface="Arial"/>
              </a:rPr>
              <a:t>elétrica </a:t>
            </a:r>
            <a:r>
              <a:rPr sz="2100" spc="90" dirty="0">
                <a:latin typeface="Arial"/>
                <a:cs typeface="Arial"/>
              </a:rPr>
              <a:t>que </a:t>
            </a:r>
            <a:r>
              <a:rPr sz="2100" spc="60" dirty="0">
                <a:latin typeface="Arial"/>
                <a:cs typeface="Arial"/>
              </a:rPr>
              <a:t>chega </a:t>
            </a:r>
            <a:r>
              <a:rPr sz="2100" spc="100" dirty="0">
                <a:latin typeface="Arial"/>
                <a:cs typeface="Arial"/>
              </a:rPr>
              <a:t>em </a:t>
            </a:r>
            <a:r>
              <a:rPr sz="2100" spc="45" dirty="0">
                <a:latin typeface="Arial"/>
                <a:cs typeface="Arial"/>
              </a:rPr>
              <a:t>nossas </a:t>
            </a:r>
            <a:r>
              <a:rPr sz="2100" spc="10" dirty="0">
                <a:latin typeface="Arial"/>
                <a:cs typeface="Arial"/>
              </a:rPr>
              <a:t>casas </a:t>
            </a:r>
            <a:r>
              <a:rPr sz="2100" dirty="0">
                <a:latin typeface="Arial"/>
                <a:cs typeface="Arial"/>
              </a:rPr>
              <a:t>é  </a:t>
            </a:r>
            <a:r>
              <a:rPr sz="2100" spc="135" dirty="0">
                <a:latin typeface="Arial"/>
                <a:cs typeface="Arial"/>
              </a:rPr>
              <a:t>do </a:t>
            </a:r>
            <a:r>
              <a:rPr sz="2100" spc="150" dirty="0">
                <a:latin typeface="Arial"/>
                <a:cs typeface="Arial"/>
              </a:rPr>
              <a:t>tipo </a:t>
            </a:r>
            <a:r>
              <a:rPr sz="2100" spc="95" dirty="0">
                <a:latin typeface="Arial"/>
                <a:cs typeface="Arial"/>
              </a:rPr>
              <a:t>corrente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80" dirty="0">
                <a:latin typeface="Arial"/>
                <a:cs typeface="Arial"/>
              </a:rPr>
              <a:t>alternada.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B2FA87E-4943-4C0D-B156-F3A6EDE6E8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668" y="1412189"/>
            <a:ext cx="7556500" cy="4267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682625" indent="-256540">
              <a:lnSpc>
                <a:spcPts val="2400"/>
              </a:lnSpc>
              <a:spcBef>
                <a:spcPts val="675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5" dirty="0">
                <a:latin typeface="Arial"/>
                <a:cs typeface="Arial"/>
              </a:rPr>
              <a:t>O </a:t>
            </a:r>
            <a:r>
              <a:rPr sz="2500" spc="150" dirty="0">
                <a:latin typeface="Arial"/>
                <a:cs typeface="Arial"/>
              </a:rPr>
              <a:t>Arduino </a:t>
            </a:r>
            <a:r>
              <a:rPr sz="2500" dirty="0">
                <a:latin typeface="Arial"/>
                <a:cs typeface="Arial"/>
              </a:rPr>
              <a:t>é </a:t>
            </a:r>
            <a:r>
              <a:rPr sz="2500" spc="125" dirty="0">
                <a:latin typeface="Arial"/>
                <a:cs typeface="Arial"/>
              </a:rPr>
              <a:t>uma </a:t>
            </a:r>
            <a:r>
              <a:rPr sz="2500" spc="130" dirty="0">
                <a:latin typeface="Arial"/>
                <a:cs typeface="Arial"/>
              </a:rPr>
              <a:t>plataforma </a:t>
            </a:r>
            <a:r>
              <a:rPr sz="2500" spc="135" dirty="0">
                <a:latin typeface="Arial"/>
                <a:cs typeface="Arial"/>
              </a:rPr>
              <a:t>utilizada </a:t>
            </a:r>
            <a:r>
              <a:rPr sz="2500" spc="80" dirty="0">
                <a:latin typeface="Arial"/>
                <a:cs typeface="Arial"/>
              </a:rPr>
              <a:t>para  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prototipação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circuitos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eletrônicos</a:t>
            </a:r>
            <a:r>
              <a:rPr sz="2500" spc="1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268605" marR="384175" indent="-256540">
              <a:lnSpc>
                <a:spcPts val="24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10" dirty="0">
                <a:latin typeface="Arial"/>
                <a:cs typeface="Arial"/>
              </a:rPr>
              <a:t>O </a:t>
            </a:r>
            <a:r>
              <a:rPr sz="2500" spc="150" dirty="0">
                <a:latin typeface="Arial"/>
                <a:cs typeface="Arial"/>
              </a:rPr>
              <a:t>projeto </a:t>
            </a:r>
            <a:r>
              <a:rPr sz="2500" spc="155" dirty="0">
                <a:latin typeface="Arial"/>
                <a:cs typeface="Arial"/>
              </a:rPr>
              <a:t>do </a:t>
            </a:r>
            <a:r>
              <a:rPr sz="2500" spc="150" dirty="0">
                <a:latin typeface="Arial"/>
                <a:cs typeface="Arial"/>
              </a:rPr>
              <a:t>Arduino </a:t>
            </a:r>
            <a:r>
              <a:rPr sz="2500" spc="65" dirty="0">
                <a:latin typeface="Arial"/>
                <a:cs typeface="Arial"/>
              </a:rPr>
              <a:t>teve </a:t>
            </a:r>
            <a:r>
              <a:rPr sz="2500" spc="110" dirty="0">
                <a:latin typeface="Arial"/>
                <a:cs typeface="Arial"/>
              </a:rPr>
              <a:t>início </a:t>
            </a:r>
            <a:r>
              <a:rPr sz="2500" spc="120" dirty="0">
                <a:latin typeface="Arial"/>
                <a:cs typeface="Arial"/>
              </a:rPr>
              <a:t>em </a:t>
            </a:r>
            <a:r>
              <a:rPr sz="2500" spc="185" dirty="0">
                <a:latin typeface="Arial"/>
                <a:cs typeface="Arial"/>
              </a:rPr>
              <a:t>2005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na  </a:t>
            </a:r>
            <a:r>
              <a:rPr sz="2500" spc="85" dirty="0">
                <a:latin typeface="Arial"/>
                <a:cs typeface="Arial"/>
              </a:rPr>
              <a:t>cidade de </a:t>
            </a:r>
            <a:r>
              <a:rPr sz="2500" spc="50" dirty="0">
                <a:latin typeface="Arial"/>
                <a:cs typeface="Arial"/>
              </a:rPr>
              <a:t>Ivrea,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Itália.</a:t>
            </a:r>
            <a:endParaRPr sz="2500">
              <a:latin typeface="Arial"/>
              <a:cs typeface="Arial"/>
            </a:endParaRPr>
          </a:p>
          <a:p>
            <a:pPr marL="268605" marR="5080" indent="-256540">
              <a:lnSpc>
                <a:spcPts val="24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5" dirty="0">
                <a:latin typeface="Arial"/>
                <a:cs typeface="Arial"/>
              </a:rPr>
              <a:t>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500" spc="140" dirty="0">
                <a:solidFill>
                  <a:srgbClr val="FF0000"/>
                </a:solidFill>
                <a:latin typeface="Arial"/>
                <a:cs typeface="Arial"/>
              </a:rPr>
              <a:t>composto </a:t>
            </a:r>
            <a:r>
              <a:rPr sz="2500" spc="165" dirty="0">
                <a:latin typeface="Arial"/>
                <a:cs typeface="Arial"/>
              </a:rPr>
              <a:t>por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placa </a:t>
            </a:r>
            <a:r>
              <a:rPr sz="2500" spc="135" dirty="0">
                <a:latin typeface="Arial"/>
                <a:cs typeface="Arial"/>
              </a:rPr>
              <a:t>com  </a:t>
            </a:r>
            <a:r>
              <a:rPr sz="2500" spc="140" dirty="0">
                <a:solidFill>
                  <a:srgbClr val="FF0000"/>
                </a:solidFill>
                <a:latin typeface="Arial"/>
                <a:cs typeface="Arial"/>
              </a:rPr>
              <a:t>microcontrolador Atmel 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AVR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195" dirty="0">
                <a:latin typeface="Arial"/>
                <a:cs typeface="Arial"/>
              </a:rPr>
              <a:t>um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ambiente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programação </a:t>
            </a:r>
            <a:r>
              <a:rPr sz="2500" spc="65" dirty="0">
                <a:latin typeface="Arial"/>
                <a:cs typeface="Arial"/>
              </a:rPr>
              <a:t>baseado </a:t>
            </a:r>
            <a:r>
              <a:rPr sz="2500" spc="120" dirty="0">
                <a:latin typeface="Arial"/>
                <a:cs typeface="Arial"/>
              </a:rPr>
              <a:t>em </a:t>
            </a:r>
            <a:r>
              <a:rPr sz="2500" spc="95" dirty="0">
                <a:latin typeface="Arial"/>
                <a:cs typeface="Arial"/>
              </a:rPr>
              <a:t>Wiring 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260" dirty="0">
                <a:latin typeface="Arial"/>
                <a:cs typeface="Arial"/>
              </a:rPr>
              <a:t>C++.</a:t>
            </a:r>
            <a:endParaRPr sz="2500">
              <a:latin typeface="Arial"/>
              <a:cs typeface="Arial"/>
            </a:endParaRPr>
          </a:p>
          <a:p>
            <a:pPr marL="268605" marR="470534" indent="-256540">
              <a:lnSpc>
                <a:spcPct val="80000"/>
              </a:lnSpc>
              <a:spcBef>
                <a:spcPts val="41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10" dirty="0">
                <a:latin typeface="Arial"/>
                <a:cs typeface="Arial"/>
              </a:rPr>
              <a:t>Tanto </a:t>
            </a:r>
            <a:r>
              <a:rPr sz="2500" spc="140" dirty="0">
                <a:latin typeface="Arial"/>
                <a:cs typeface="Arial"/>
              </a:rPr>
              <a:t>o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hardware </a:t>
            </a:r>
            <a:r>
              <a:rPr sz="2500" spc="135" dirty="0">
                <a:latin typeface="Arial"/>
                <a:cs typeface="Arial"/>
              </a:rPr>
              <a:t>como </a:t>
            </a:r>
            <a:r>
              <a:rPr sz="2500" spc="140" dirty="0">
                <a:latin typeface="Arial"/>
                <a:cs typeface="Arial"/>
              </a:rPr>
              <a:t>o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ambiente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programação </a:t>
            </a:r>
            <a:r>
              <a:rPr sz="2500" spc="155" dirty="0">
                <a:latin typeface="Arial"/>
                <a:cs typeface="Arial"/>
              </a:rPr>
              <a:t>do </a:t>
            </a:r>
            <a:r>
              <a:rPr sz="2500" spc="150" dirty="0">
                <a:latin typeface="Arial"/>
                <a:cs typeface="Arial"/>
              </a:rPr>
              <a:t>Arduino </a:t>
            </a:r>
            <a:r>
              <a:rPr sz="2500" spc="50" dirty="0">
                <a:latin typeface="Arial"/>
                <a:cs typeface="Arial"/>
              </a:rPr>
              <a:t>são </a:t>
            </a:r>
            <a:r>
              <a:rPr sz="2500" spc="90" dirty="0">
                <a:latin typeface="Arial"/>
                <a:cs typeface="Arial"/>
              </a:rPr>
              <a:t>livres, </a:t>
            </a:r>
            <a:r>
              <a:rPr sz="2500" spc="145" dirty="0">
                <a:latin typeface="Arial"/>
                <a:cs typeface="Arial"/>
              </a:rPr>
              <a:t>ou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seja,  </a:t>
            </a:r>
            <a:r>
              <a:rPr sz="2500" spc="120" dirty="0">
                <a:latin typeface="Arial"/>
                <a:cs typeface="Arial"/>
              </a:rPr>
              <a:t>qualquer </a:t>
            </a:r>
            <a:r>
              <a:rPr sz="2500" spc="55" dirty="0">
                <a:latin typeface="Arial"/>
                <a:cs typeface="Arial"/>
              </a:rPr>
              <a:t>pessoa </a:t>
            </a:r>
            <a:r>
              <a:rPr sz="2500" spc="120" dirty="0">
                <a:latin typeface="Arial"/>
                <a:cs typeface="Arial"/>
              </a:rPr>
              <a:t>pode </a:t>
            </a:r>
            <a:r>
              <a:rPr sz="2500" spc="170" dirty="0">
                <a:latin typeface="Arial"/>
                <a:cs typeface="Arial"/>
              </a:rPr>
              <a:t>modificá-los </a:t>
            </a:r>
            <a:r>
              <a:rPr sz="2500" dirty="0">
                <a:latin typeface="Arial"/>
                <a:cs typeface="Arial"/>
              </a:rPr>
              <a:t>e  </a:t>
            </a:r>
            <a:r>
              <a:rPr sz="2500" spc="165" dirty="0">
                <a:latin typeface="Arial"/>
                <a:cs typeface="Arial"/>
              </a:rPr>
              <a:t>reproduzi-los.</a:t>
            </a:r>
            <a:endParaRPr sz="2500">
              <a:latin typeface="Arial"/>
              <a:cs typeface="Arial"/>
            </a:endParaRPr>
          </a:p>
          <a:p>
            <a:pPr marL="268605" marR="1439545" indent="-256540">
              <a:lnSpc>
                <a:spcPts val="2400"/>
              </a:lnSpc>
              <a:spcBef>
                <a:spcPts val="38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-5" dirty="0">
                <a:latin typeface="Arial"/>
                <a:cs typeface="Arial"/>
              </a:rPr>
              <a:t>O </a:t>
            </a:r>
            <a:r>
              <a:rPr sz="2500" spc="150" dirty="0">
                <a:latin typeface="Arial"/>
                <a:cs typeface="Arial"/>
              </a:rPr>
              <a:t>Arduino </a:t>
            </a:r>
            <a:r>
              <a:rPr sz="2500" spc="145" dirty="0">
                <a:latin typeface="Arial"/>
                <a:cs typeface="Arial"/>
              </a:rPr>
              <a:t>também </a:t>
            </a:r>
            <a:r>
              <a:rPr sz="2500" dirty="0">
                <a:latin typeface="Arial"/>
                <a:cs typeface="Arial"/>
              </a:rPr>
              <a:t>é </a:t>
            </a:r>
            <a:r>
              <a:rPr sz="2500" spc="105" dirty="0">
                <a:latin typeface="Arial"/>
                <a:cs typeface="Arial"/>
              </a:rPr>
              <a:t>conhecido </a:t>
            </a:r>
            <a:r>
              <a:rPr sz="2500" spc="135" dirty="0">
                <a:latin typeface="Arial"/>
                <a:cs typeface="Arial"/>
              </a:rPr>
              <a:t>como  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plataforma </a:t>
            </a:r>
            <a:r>
              <a:rPr sz="25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computação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física</a:t>
            </a:r>
            <a:r>
              <a:rPr sz="2500" spc="7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1" y="583691"/>
            <a:ext cx="3450336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88D690E-4A75-47F7-857F-086FF535D6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Tipos </a:t>
            </a:r>
            <a:r>
              <a:rPr spc="95" dirty="0"/>
              <a:t>de </a:t>
            </a:r>
            <a:r>
              <a:rPr spc="110" dirty="0"/>
              <a:t>correntes</a:t>
            </a:r>
            <a:r>
              <a:rPr spc="35" dirty="0"/>
              <a:t> </a:t>
            </a:r>
            <a:r>
              <a:rPr spc="90" dirty="0"/>
              <a:t>elétricas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pc="95" dirty="0"/>
              <a:t>Corrente</a:t>
            </a:r>
            <a:r>
              <a:rPr spc="55" dirty="0"/>
              <a:t> </a:t>
            </a:r>
            <a:r>
              <a:rPr spc="100" dirty="0"/>
              <a:t>pulsante</a:t>
            </a:r>
          </a:p>
          <a:p>
            <a:pPr marL="478790" lvl="1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55" dirty="0">
                <a:latin typeface="Arial"/>
                <a:cs typeface="Arial"/>
              </a:rPr>
              <a:t>Somente </a:t>
            </a:r>
            <a:r>
              <a:rPr sz="2100" spc="85" dirty="0">
                <a:latin typeface="Arial"/>
                <a:cs typeface="Arial"/>
              </a:rPr>
              <a:t>alterna </a:t>
            </a:r>
            <a:r>
              <a:rPr sz="2100" spc="120" dirty="0">
                <a:latin typeface="Arial"/>
                <a:cs typeface="Arial"/>
              </a:rPr>
              <a:t>o</a:t>
            </a:r>
            <a:r>
              <a:rPr sz="2100" spc="100" dirty="0">
                <a:latin typeface="Arial"/>
                <a:cs typeface="Arial"/>
              </a:rPr>
              <a:t> </a:t>
            </a:r>
            <a:r>
              <a:rPr sz="2100" spc="85" dirty="0">
                <a:latin typeface="Arial"/>
                <a:cs typeface="Arial"/>
              </a:rPr>
              <a:t>valor.</a:t>
            </a:r>
            <a:endParaRPr sz="21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5" dirty="0">
                <a:latin typeface="Arial"/>
                <a:cs typeface="Arial"/>
              </a:rPr>
              <a:t>Corrente </a:t>
            </a:r>
            <a:r>
              <a:rPr sz="2100" spc="95" dirty="0">
                <a:latin typeface="Arial"/>
                <a:cs typeface="Arial"/>
              </a:rPr>
              <a:t>resultante </a:t>
            </a:r>
            <a:r>
              <a:rPr sz="2100" spc="70" dirty="0">
                <a:latin typeface="Arial"/>
                <a:cs typeface="Arial"/>
              </a:rPr>
              <a:t>da </a:t>
            </a:r>
            <a:r>
              <a:rPr sz="2100" spc="85" dirty="0">
                <a:latin typeface="Arial"/>
                <a:cs typeface="Arial"/>
              </a:rPr>
              <a:t>retificação </a:t>
            </a:r>
            <a:r>
              <a:rPr sz="2100" spc="70" dirty="0">
                <a:latin typeface="Arial"/>
                <a:cs typeface="Arial"/>
              </a:rPr>
              <a:t>da</a:t>
            </a:r>
            <a:r>
              <a:rPr sz="2100" spc="85" dirty="0">
                <a:latin typeface="Arial"/>
                <a:cs typeface="Arial"/>
              </a:rPr>
              <a:t> </a:t>
            </a:r>
            <a:r>
              <a:rPr sz="2100" spc="95" dirty="0">
                <a:latin typeface="Arial"/>
                <a:cs typeface="Arial"/>
              </a:rPr>
              <a:t>corrente</a:t>
            </a:r>
            <a:endParaRPr sz="2100">
              <a:latin typeface="Arial"/>
              <a:cs typeface="Arial"/>
            </a:endParaRPr>
          </a:p>
          <a:p>
            <a:pPr marL="478790">
              <a:lnSpc>
                <a:spcPct val="100000"/>
              </a:lnSpc>
              <a:spcBef>
                <a:spcPts val="5"/>
              </a:spcBef>
            </a:pPr>
            <a:r>
              <a:rPr sz="2100" spc="80" dirty="0">
                <a:solidFill>
                  <a:srgbClr val="000000"/>
                </a:solidFill>
              </a:rPr>
              <a:t>alternada.</a:t>
            </a:r>
            <a:endParaRPr sz="2100"/>
          </a:p>
        </p:txBody>
      </p:sp>
      <p:sp>
        <p:nvSpPr>
          <p:cNvPr id="6" name="object 6"/>
          <p:cNvSpPr/>
          <p:nvPr/>
        </p:nvSpPr>
        <p:spPr>
          <a:xfrm>
            <a:off x="2555748" y="3860291"/>
            <a:ext cx="3476244" cy="204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48F56EB-86EF-41EC-9664-1DD9748F072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27940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65" dirty="0"/>
              <a:t>Tensão</a:t>
            </a:r>
            <a:r>
              <a:rPr spc="30" dirty="0"/>
              <a:t> </a:t>
            </a:r>
            <a:r>
              <a:rPr spc="60" dirty="0"/>
              <a:t>Elétrica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29436" y="1921891"/>
            <a:ext cx="6021070" cy="2251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290" dirty="0">
                <a:latin typeface="Arial"/>
                <a:cs typeface="Arial"/>
              </a:rPr>
              <a:t>É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05" dirty="0">
                <a:latin typeface="Arial"/>
                <a:cs typeface="Arial"/>
              </a:rPr>
              <a:t>força </a:t>
            </a:r>
            <a:r>
              <a:rPr sz="2300" spc="75" dirty="0">
                <a:latin typeface="Arial"/>
                <a:cs typeface="Arial"/>
              </a:rPr>
              <a:t>responsável </a:t>
            </a:r>
            <a:r>
              <a:rPr sz="2300" spc="155" dirty="0">
                <a:latin typeface="Arial"/>
                <a:cs typeface="Arial"/>
              </a:rPr>
              <a:t>por </a:t>
            </a:r>
            <a:r>
              <a:rPr sz="2300" spc="130" dirty="0">
                <a:latin typeface="Arial"/>
                <a:cs typeface="Arial"/>
              </a:rPr>
              <a:t>impulsionar </a:t>
            </a:r>
            <a:r>
              <a:rPr sz="2300" spc="75" dirty="0">
                <a:latin typeface="Arial"/>
                <a:cs typeface="Arial"/>
              </a:rPr>
              <a:t>os  </a:t>
            </a:r>
            <a:r>
              <a:rPr sz="2300" spc="105" dirty="0">
                <a:latin typeface="Arial"/>
                <a:cs typeface="Arial"/>
              </a:rPr>
              <a:t>elétrons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90" dirty="0">
                <a:latin typeface="Arial"/>
                <a:cs typeface="Arial"/>
              </a:rPr>
              <a:t>um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135" dirty="0">
                <a:latin typeface="Arial"/>
                <a:cs typeface="Arial"/>
              </a:rPr>
              <a:t>condutor.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85" dirty="0">
                <a:latin typeface="Arial"/>
                <a:cs typeface="Arial"/>
              </a:rPr>
              <a:t>tensão </a:t>
            </a:r>
            <a:r>
              <a:rPr sz="2300" spc="5" dirty="0">
                <a:latin typeface="Arial"/>
                <a:cs typeface="Arial"/>
              </a:rPr>
              <a:t>é </a:t>
            </a:r>
            <a:r>
              <a:rPr sz="2300" spc="120" dirty="0">
                <a:latin typeface="Arial"/>
                <a:cs typeface="Arial"/>
              </a:rPr>
              <a:t>medida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00" dirty="0">
                <a:latin typeface="Arial"/>
                <a:cs typeface="Arial"/>
              </a:rPr>
              <a:t>Volts</a:t>
            </a:r>
            <a:r>
              <a:rPr sz="2300" spc="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(V).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Exemplos: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3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100" dirty="0">
                <a:latin typeface="Arial"/>
                <a:cs typeface="Arial"/>
              </a:rPr>
              <a:t>Bateria/pilha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160" dirty="0">
                <a:latin typeface="Arial"/>
                <a:cs typeface="Arial"/>
              </a:rPr>
              <a:t>9</a:t>
            </a:r>
            <a:r>
              <a:rPr sz="2100" spc="60" dirty="0">
                <a:latin typeface="Arial"/>
                <a:cs typeface="Arial"/>
              </a:rPr>
              <a:t> </a:t>
            </a:r>
            <a:r>
              <a:rPr sz="2100" spc="100" dirty="0">
                <a:latin typeface="Arial"/>
                <a:cs typeface="Arial"/>
              </a:rPr>
              <a:t>volts</a:t>
            </a:r>
            <a:endParaRPr sz="21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0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0" dirty="0">
                <a:latin typeface="Arial"/>
                <a:cs typeface="Arial"/>
              </a:rPr>
              <a:t>Tomada </a:t>
            </a:r>
            <a:r>
              <a:rPr sz="2100" spc="75" dirty="0">
                <a:latin typeface="Arial"/>
                <a:cs typeface="Arial"/>
              </a:rPr>
              <a:t>de </a:t>
            </a:r>
            <a:r>
              <a:rPr sz="2100" spc="155" dirty="0">
                <a:latin typeface="Arial"/>
                <a:cs typeface="Arial"/>
              </a:rPr>
              <a:t>110 </a:t>
            </a:r>
            <a:r>
              <a:rPr sz="2100" spc="125" dirty="0">
                <a:latin typeface="Arial"/>
                <a:cs typeface="Arial"/>
              </a:rPr>
              <a:t>ou </a:t>
            </a:r>
            <a:r>
              <a:rPr sz="2100" spc="155" dirty="0">
                <a:latin typeface="Arial"/>
                <a:cs typeface="Arial"/>
              </a:rPr>
              <a:t>220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105" dirty="0">
                <a:latin typeface="Arial"/>
                <a:cs typeface="Arial"/>
              </a:rPr>
              <a:t>volts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3939" y="4364735"/>
            <a:ext cx="1662684" cy="166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408" y="4364735"/>
            <a:ext cx="1655064" cy="1656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355" y="498348"/>
            <a:ext cx="4646676" cy="443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5748" y="4364735"/>
            <a:ext cx="1714500" cy="1751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55435" y="4005071"/>
            <a:ext cx="1813560" cy="2375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C15B17B-B8EF-4018-B9CC-C7219101CC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5668" y="1433525"/>
            <a:ext cx="7355332" cy="4244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 algn="just">
              <a:lnSpc>
                <a:spcPct val="90000"/>
              </a:lnSpc>
              <a:spcBef>
                <a:spcPts val="42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55" dirty="0">
                <a:latin typeface="Arial"/>
                <a:cs typeface="Arial"/>
              </a:rPr>
              <a:t>Resistência </a:t>
            </a:r>
            <a:r>
              <a:rPr sz="2700" spc="100" dirty="0">
                <a:latin typeface="Arial"/>
                <a:cs typeface="Arial"/>
              </a:rPr>
              <a:t>elétrica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grandeza </a:t>
            </a:r>
            <a:r>
              <a:rPr sz="2700" spc="120" dirty="0">
                <a:latin typeface="Arial"/>
                <a:cs typeface="Arial"/>
              </a:rPr>
              <a:t>que  indica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700" spc="150" dirty="0">
                <a:solidFill>
                  <a:srgbClr val="FF0000"/>
                </a:solidFill>
                <a:latin typeface="Arial"/>
                <a:cs typeface="Arial"/>
              </a:rPr>
              <a:t>quanto </a:t>
            </a:r>
            <a:r>
              <a:rPr sz="2700" spc="22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700" spc="140" dirty="0">
                <a:solidFill>
                  <a:srgbClr val="FF0000"/>
                </a:solidFill>
                <a:latin typeface="Arial"/>
                <a:cs typeface="Arial"/>
              </a:rPr>
              <a:t>determinado  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condutor </a:t>
            </a:r>
            <a:r>
              <a:rPr sz="2700" spc="1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opõe 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700" spc="80" dirty="0">
                <a:solidFill>
                  <a:srgbClr val="FF0000"/>
                </a:solidFill>
                <a:latin typeface="Arial"/>
                <a:cs typeface="Arial"/>
              </a:rPr>
              <a:t>passagem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corrente</a:t>
            </a:r>
            <a:r>
              <a:rPr sz="27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elétrica.</a:t>
            </a:r>
            <a:endParaRPr sz="2700" dirty="0">
              <a:latin typeface="Arial"/>
              <a:cs typeface="Arial"/>
            </a:endParaRPr>
          </a:p>
          <a:p>
            <a:pPr marL="268605" marR="114300" indent="-256540" algn="just">
              <a:lnSpc>
                <a:spcPct val="9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0" dirty="0">
                <a:solidFill>
                  <a:srgbClr val="FF0000"/>
                </a:solidFill>
                <a:latin typeface="Arial"/>
                <a:cs typeface="Arial"/>
              </a:rPr>
              <a:t>Bons 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condutores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10" dirty="0">
                <a:latin typeface="Arial"/>
                <a:cs typeface="Arial"/>
              </a:rPr>
              <a:t>eletricidade  </a:t>
            </a:r>
            <a:r>
              <a:rPr sz="2700" spc="120" dirty="0">
                <a:latin typeface="Arial"/>
                <a:cs typeface="Arial"/>
              </a:rPr>
              <a:t>possuem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60" dirty="0">
                <a:latin typeface="Arial"/>
                <a:cs typeface="Arial"/>
              </a:rPr>
              <a:t>número </a:t>
            </a:r>
            <a:r>
              <a:rPr sz="2700" spc="155" dirty="0">
                <a:latin typeface="Arial"/>
                <a:cs typeface="Arial"/>
              </a:rPr>
              <a:t>maior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elétrons  </a:t>
            </a:r>
            <a:r>
              <a:rPr sz="2700" spc="100" dirty="0">
                <a:latin typeface="Arial"/>
                <a:cs typeface="Arial"/>
              </a:rPr>
              <a:t>livres, </a:t>
            </a:r>
            <a:r>
              <a:rPr sz="2700" spc="180" dirty="0">
                <a:latin typeface="Arial"/>
                <a:cs typeface="Arial"/>
              </a:rPr>
              <a:t>por </a:t>
            </a:r>
            <a:r>
              <a:rPr sz="2700" spc="10" dirty="0">
                <a:latin typeface="Arial"/>
                <a:cs typeface="Arial"/>
              </a:rPr>
              <a:t>esse </a:t>
            </a:r>
            <a:r>
              <a:rPr sz="2700" spc="175" dirty="0">
                <a:latin typeface="Arial"/>
                <a:cs typeface="Arial"/>
              </a:rPr>
              <a:t>motivo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possuem </a:t>
            </a:r>
            <a:r>
              <a:rPr sz="2700" spc="145" dirty="0">
                <a:solidFill>
                  <a:srgbClr val="FF0000"/>
                </a:solidFill>
                <a:latin typeface="Arial"/>
                <a:cs typeface="Arial"/>
              </a:rPr>
              <a:t>uma  </a:t>
            </a:r>
            <a:r>
              <a:rPr sz="2700" spc="125" dirty="0">
                <a:solidFill>
                  <a:srgbClr val="FF0000"/>
                </a:solidFill>
                <a:latin typeface="Arial"/>
                <a:cs typeface="Arial"/>
              </a:rPr>
              <a:t>baixa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resistência</a:t>
            </a:r>
            <a:r>
              <a:rPr sz="27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elétrica</a:t>
            </a:r>
            <a:r>
              <a:rPr sz="2700" spc="100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268605" marR="995044" indent="-256540" algn="just">
              <a:lnSpc>
                <a:spcPts val="292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resistência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elétrica 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700" spc="140" dirty="0">
                <a:solidFill>
                  <a:srgbClr val="FF0000"/>
                </a:solidFill>
                <a:latin typeface="Arial"/>
                <a:cs typeface="Arial"/>
              </a:rPr>
              <a:t>medida </a:t>
            </a:r>
            <a:r>
              <a:rPr sz="2700" spc="130" dirty="0" err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Ohms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45" dirty="0">
                <a:solidFill>
                  <a:srgbClr val="FF0000"/>
                </a:solidFill>
                <a:latin typeface="Arial"/>
                <a:cs typeface="Arial"/>
              </a:rPr>
              <a:t>símbolo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letra </a:t>
            </a:r>
            <a:r>
              <a:rPr sz="2700" spc="110" dirty="0">
                <a:solidFill>
                  <a:srgbClr val="FF0000"/>
                </a:solidFill>
                <a:latin typeface="Arial"/>
                <a:cs typeface="Arial"/>
              </a:rPr>
              <a:t>grega  ômega </a:t>
            </a:r>
            <a:r>
              <a:rPr sz="2700" spc="66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95" dirty="0">
                <a:solidFill>
                  <a:srgbClr val="FF0000"/>
                </a:solidFill>
                <a:latin typeface="Arial"/>
                <a:cs typeface="Arial"/>
              </a:rPr>
              <a:t>Ω</a:t>
            </a:r>
            <a:r>
              <a:rPr sz="2700" spc="19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562355"/>
            <a:ext cx="4814316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3778FA3-2149-4919-BC5D-FCC9E4F084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4691"/>
            <a:ext cx="2286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</a:rPr>
              <a:t>	</a:t>
            </a:r>
            <a:r>
              <a:rPr sz="2800" spc="125" dirty="0">
                <a:solidFill>
                  <a:srgbClr val="FF0000"/>
                </a:solidFill>
              </a:rPr>
              <a:t>Condutores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929436" y="1935607"/>
            <a:ext cx="628459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96900" indent="-228600" algn="just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-60" dirty="0">
                <a:latin typeface="Arial"/>
                <a:cs typeface="Arial"/>
              </a:rPr>
              <a:t>São </a:t>
            </a:r>
            <a:r>
              <a:rPr sz="2400" spc="105" dirty="0">
                <a:latin typeface="Arial"/>
                <a:cs typeface="Arial"/>
              </a:rPr>
              <a:t>materiais que 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pouco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2400" spc="135" dirty="0">
                <a:solidFill>
                  <a:srgbClr val="FF0000"/>
                </a:solidFill>
                <a:latin typeface="Arial"/>
                <a:cs typeface="Arial"/>
              </a:rPr>
              <a:t>opõem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à  </a:t>
            </a:r>
            <a:r>
              <a:rPr sz="2400" spc="70" dirty="0">
                <a:solidFill>
                  <a:srgbClr val="FF0000"/>
                </a:solidFill>
                <a:latin typeface="Arial"/>
                <a:cs typeface="Arial"/>
              </a:rPr>
              <a:t>passagem </a:t>
            </a:r>
            <a:r>
              <a:rPr sz="24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400" spc="110" dirty="0">
                <a:solidFill>
                  <a:srgbClr val="FF0000"/>
                </a:solidFill>
                <a:latin typeface="Arial"/>
                <a:cs typeface="Arial"/>
              </a:rPr>
              <a:t>corrente</a:t>
            </a:r>
            <a:r>
              <a:rPr sz="24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"/>
                <a:cs typeface="Arial"/>
              </a:rPr>
              <a:t>elétrica</a:t>
            </a:r>
            <a:r>
              <a:rPr sz="2400" spc="9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Possuem </a:t>
            </a:r>
            <a:r>
              <a:rPr sz="2400" spc="114" dirty="0">
                <a:solidFill>
                  <a:srgbClr val="FF0000"/>
                </a:solidFill>
                <a:latin typeface="Arial"/>
                <a:cs typeface="Arial"/>
              </a:rPr>
              <a:t>baixa</a:t>
            </a:r>
            <a:r>
              <a:rPr sz="24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0000"/>
                </a:solidFill>
                <a:latin typeface="Arial"/>
                <a:cs typeface="Arial"/>
              </a:rPr>
              <a:t>resistividade</a:t>
            </a:r>
            <a:r>
              <a:rPr sz="2400" spc="9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Os </a:t>
            </a:r>
            <a:r>
              <a:rPr sz="2400" spc="10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sz="2400" spc="80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sz="2400" spc="65" dirty="0">
                <a:solidFill>
                  <a:srgbClr val="FF0000"/>
                </a:solidFill>
                <a:latin typeface="Arial"/>
                <a:cs typeface="Arial"/>
              </a:rPr>
              <a:t>camada </a:t>
            </a:r>
            <a:r>
              <a:rPr sz="24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400" spc="60" dirty="0">
                <a:solidFill>
                  <a:srgbClr val="FF0000"/>
                </a:solidFill>
                <a:latin typeface="Arial"/>
                <a:cs typeface="Arial"/>
              </a:rPr>
              <a:t>valência </a:t>
            </a:r>
            <a:r>
              <a:rPr sz="2400" spc="70" dirty="0">
                <a:latin typeface="Arial"/>
                <a:cs typeface="Arial"/>
              </a:rPr>
              <a:t>estão </a:t>
            </a:r>
            <a:r>
              <a:rPr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Arial"/>
                <a:cs typeface="Arial"/>
              </a:rPr>
              <a:t>fracamente </a:t>
            </a:r>
            <a:r>
              <a:rPr sz="2400" spc="110" dirty="0">
                <a:solidFill>
                  <a:srgbClr val="FF0000"/>
                </a:solidFill>
                <a:latin typeface="Arial"/>
                <a:cs typeface="Arial"/>
              </a:rPr>
              <a:t>ligados </a:t>
            </a:r>
            <a:r>
              <a:rPr sz="2400" spc="60" dirty="0">
                <a:solidFill>
                  <a:srgbClr val="FF0000"/>
                </a:solidFill>
                <a:latin typeface="Arial"/>
                <a:cs typeface="Arial"/>
              </a:rPr>
              <a:t>ao </a:t>
            </a:r>
            <a:r>
              <a:rPr sz="2400" spc="100" dirty="0">
                <a:solidFill>
                  <a:srgbClr val="FF0000"/>
                </a:solidFill>
                <a:latin typeface="Arial"/>
                <a:cs typeface="Arial"/>
              </a:rPr>
              <a:t>núcleo </a:t>
            </a:r>
            <a:r>
              <a:rPr sz="2400" spc="45" dirty="0">
                <a:latin typeface="Arial"/>
                <a:cs typeface="Arial"/>
              </a:rPr>
              <a:t>e, </a:t>
            </a:r>
            <a:r>
              <a:rPr sz="2400" spc="80" dirty="0">
                <a:latin typeface="Arial"/>
                <a:cs typeface="Arial"/>
              </a:rPr>
              <a:t>assim,  </a:t>
            </a:r>
            <a:r>
              <a:rPr sz="2400" spc="125" dirty="0">
                <a:latin typeface="Arial"/>
                <a:cs typeface="Arial"/>
              </a:rPr>
              <a:t>quebram </a:t>
            </a:r>
            <a:r>
              <a:rPr sz="2400" spc="114" dirty="0">
                <a:latin typeface="Arial"/>
                <a:cs typeface="Arial"/>
              </a:rPr>
              <a:t>facilmente </a:t>
            </a:r>
            <a:r>
              <a:rPr sz="2400" spc="45" dirty="0">
                <a:latin typeface="Arial"/>
                <a:cs typeface="Arial"/>
              </a:rPr>
              <a:t>suas </a:t>
            </a:r>
            <a:r>
              <a:rPr sz="2400" spc="75" dirty="0">
                <a:latin typeface="Arial"/>
                <a:cs typeface="Arial"/>
              </a:rPr>
              <a:t>ligações </a:t>
            </a:r>
            <a:r>
              <a:rPr sz="2400" spc="135" dirty="0">
                <a:latin typeface="Arial"/>
                <a:cs typeface="Arial"/>
              </a:rPr>
              <a:t>com </a:t>
            </a:r>
            <a:r>
              <a:rPr sz="2400" spc="140" dirty="0">
                <a:latin typeface="Arial"/>
                <a:cs typeface="Arial"/>
              </a:rPr>
              <a:t>o  </a:t>
            </a:r>
            <a:r>
              <a:rPr sz="2400" spc="130" dirty="0">
                <a:latin typeface="Arial"/>
                <a:cs typeface="Arial"/>
              </a:rPr>
              <a:t>átomo, </a:t>
            </a:r>
            <a:r>
              <a:rPr sz="2400" spc="155" dirty="0">
                <a:latin typeface="Arial"/>
                <a:cs typeface="Arial"/>
              </a:rPr>
              <a:t>tornando-se </a:t>
            </a:r>
            <a:r>
              <a:rPr sz="2400" spc="90" dirty="0">
                <a:latin typeface="Arial"/>
                <a:cs typeface="Arial"/>
              </a:rPr>
              <a:t>livres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para</a:t>
            </a:r>
            <a:endParaRPr sz="2400" dirty="0">
              <a:latin typeface="Arial"/>
              <a:cs typeface="Arial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2400" spc="145" dirty="0">
                <a:latin typeface="Arial"/>
                <a:cs typeface="Arial"/>
              </a:rPr>
              <a:t>compor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10" dirty="0">
                <a:latin typeface="Arial"/>
                <a:cs typeface="Arial"/>
              </a:rPr>
              <a:t>corrente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elétrica.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736" y="697991"/>
            <a:ext cx="580339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6108" y="4724400"/>
            <a:ext cx="1944624" cy="1556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C5BD191-485C-4D70-A77C-59543CC9BA0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76148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85" dirty="0">
                <a:solidFill>
                  <a:srgbClr val="FF0000"/>
                </a:solidFill>
              </a:rPr>
              <a:t>Isolantes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929436" y="1921891"/>
            <a:ext cx="6378575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73660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40" dirty="0">
                <a:latin typeface="Arial"/>
                <a:cs typeface="Arial"/>
              </a:rPr>
              <a:t>Fazem 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muita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oposição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à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passagem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corrente</a:t>
            </a:r>
            <a:r>
              <a:rPr sz="23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elétrica</a:t>
            </a:r>
            <a:r>
              <a:rPr sz="2300" spc="90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40" dirty="0">
                <a:latin typeface="Arial"/>
                <a:cs typeface="Arial"/>
              </a:rPr>
              <a:t>Possuem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alta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resistividade</a:t>
            </a:r>
            <a:r>
              <a:rPr sz="2300" spc="9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105" dirty="0">
                <a:latin typeface="Arial"/>
                <a:cs typeface="Arial"/>
              </a:rPr>
              <a:t>elétrons </a:t>
            </a:r>
            <a:r>
              <a:rPr sz="2300" spc="75" dirty="0">
                <a:latin typeface="Arial"/>
                <a:cs typeface="Arial"/>
              </a:rPr>
              <a:t>da </a:t>
            </a:r>
            <a:r>
              <a:rPr sz="2300" spc="60" dirty="0">
                <a:latin typeface="Arial"/>
                <a:cs typeface="Arial"/>
              </a:rPr>
              <a:t>camada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65" dirty="0">
                <a:latin typeface="Arial"/>
                <a:cs typeface="Arial"/>
              </a:rPr>
              <a:t>valência </a:t>
            </a:r>
            <a:r>
              <a:rPr sz="2300" spc="70" dirty="0">
                <a:latin typeface="Arial"/>
                <a:cs typeface="Arial"/>
              </a:rPr>
              <a:t>estão  </a:t>
            </a:r>
            <a:r>
              <a:rPr sz="2300" spc="130" dirty="0">
                <a:latin typeface="Arial"/>
                <a:cs typeface="Arial"/>
              </a:rPr>
              <a:t>fortemente </a:t>
            </a:r>
            <a:r>
              <a:rPr sz="2300" spc="110" dirty="0">
                <a:latin typeface="Arial"/>
                <a:cs typeface="Arial"/>
              </a:rPr>
              <a:t>ligados </a:t>
            </a:r>
            <a:r>
              <a:rPr sz="2300" spc="60" dirty="0">
                <a:latin typeface="Arial"/>
                <a:cs typeface="Arial"/>
              </a:rPr>
              <a:t>ao </a:t>
            </a:r>
            <a:r>
              <a:rPr sz="2300" spc="100" dirty="0">
                <a:latin typeface="Arial"/>
                <a:cs typeface="Arial"/>
              </a:rPr>
              <a:t>núcleo </a:t>
            </a:r>
            <a:r>
              <a:rPr sz="2300" spc="40" dirty="0">
                <a:latin typeface="Arial"/>
                <a:cs typeface="Arial"/>
              </a:rPr>
              <a:t>e, </a:t>
            </a:r>
            <a:r>
              <a:rPr sz="2300" spc="155" dirty="0">
                <a:latin typeface="Arial"/>
                <a:cs typeface="Arial"/>
              </a:rPr>
              <a:t>por </a:t>
            </a:r>
            <a:r>
              <a:rPr sz="2300" spc="85" dirty="0">
                <a:latin typeface="Arial"/>
                <a:cs typeface="Arial"/>
              </a:rPr>
              <a:t>isso,  </a:t>
            </a:r>
            <a:r>
              <a:rPr sz="2300" spc="95" dirty="0">
                <a:latin typeface="Arial"/>
                <a:cs typeface="Arial"/>
              </a:rPr>
              <a:t>precisam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85" dirty="0">
                <a:latin typeface="Arial"/>
                <a:cs typeface="Arial"/>
              </a:rPr>
              <a:t>energia </a:t>
            </a:r>
            <a:r>
              <a:rPr sz="2300" spc="175" dirty="0">
                <a:latin typeface="Arial"/>
                <a:cs typeface="Arial"/>
              </a:rPr>
              <a:t>muito </a:t>
            </a:r>
            <a:r>
              <a:rPr sz="2300" spc="135" dirty="0">
                <a:latin typeface="Arial"/>
                <a:cs typeface="Arial"/>
              </a:rPr>
              <a:t>maior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75" dirty="0">
                <a:latin typeface="Arial"/>
                <a:cs typeface="Arial"/>
              </a:rPr>
              <a:t>para  </a:t>
            </a:r>
            <a:r>
              <a:rPr sz="2300" spc="90" dirty="0">
                <a:latin typeface="Arial"/>
                <a:cs typeface="Arial"/>
              </a:rPr>
              <a:t>desfazer </a:t>
            </a:r>
            <a:r>
              <a:rPr sz="2300" spc="45" dirty="0">
                <a:latin typeface="Arial"/>
                <a:cs typeface="Arial"/>
              </a:rPr>
              <a:t>suas </a:t>
            </a:r>
            <a:r>
              <a:rPr sz="2300" spc="80" dirty="0">
                <a:latin typeface="Arial"/>
                <a:cs typeface="Arial"/>
              </a:rPr>
              <a:t>ligações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30" dirty="0">
                <a:latin typeface="Arial"/>
                <a:cs typeface="Arial"/>
              </a:rPr>
              <a:t>átomo. </a:t>
            </a:r>
            <a:r>
              <a:rPr sz="2300" spc="45" dirty="0">
                <a:latin typeface="Arial"/>
                <a:cs typeface="Arial"/>
              </a:rPr>
              <a:t>Isso  </a:t>
            </a:r>
            <a:r>
              <a:rPr sz="2300" spc="100" dirty="0">
                <a:latin typeface="Arial"/>
                <a:cs typeface="Arial"/>
              </a:rPr>
              <a:t>resulta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00" dirty="0">
                <a:latin typeface="Arial"/>
                <a:cs typeface="Arial"/>
              </a:rPr>
              <a:t>poucos </a:t>
            </a:r>
            <a:r>
              <a:rPr sz="2300" spc="105" dirty="0">
                <a:latin typeface="Arial"/>
                <a:cs typeface="Arial"/>
              </a:rPr>
              <a:t>elétrons </a:t>
            </a:r>
            <a:r>
              <a:rPr sz="2300" spc="90" dirty="0">
                <a:latin typeface="Arial"/>
                <a:cs typeface="Arial"/>
              </a:rPr>
              <a:t>livres </a:t>
            </a:r>
            <a:r>
              <a:rPr sz="2300" spc="80" dirty="0">
                <a:latin typeface="Arial"/>
                <a:cs typeface="Arial"/>
              </a:rPr>
              <a:t>para  </a:t>
            </a:r>
            <a:r>
              <a:rPr sz="2300" spc="140" dirty="0">
                <a:latin typeface="Arial"/>
                <a:cs typeface="Arial"/>
              </a:rPr>
              <a:t>compor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05" dirty="0">
                <a:latin typeface="Arial"/>
                <a:cs typeface="Arial"/>
              </a:rPr>
              <a:t>corrente</a:t>
            </a:r>
            <a:r>
              <a:rPr sz="2300" spc="80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elétrica.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9700" y="5085588"/>
            <a:ext cx="2439924" cy="1399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736" y="697991"/>
            <a:ext cx="5803392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86D607A-1EA3-4859-833E-DE49FE73C9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45668" y="1465529"/>
            <a:ext cx="6909434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16839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5" dirty="0">
                <a:latin typeface="Arial"/>
                <a:cs typeface="Arial"/>
              </a:rPr>
              <a:t>O </a:t>
            </a:r>
            <a:r>
              <a:rPr sz="2700" spc="130" dirty="0">
                <a:latin typeface="Arial"/>
                <a:cs typeface="Arial"/>
              </a:rPr>
              <a:t>resistor </a:t>
            </a:r>
            <a:r>
              <a:rPr sz="2700" dirty="0">
                <a:latin typeface="Arial"/>
                <a:cs typeface="Arial"/>
              </a:rPr>
              <a:t>é </a:t>
            </a:r>
            <a:r>
              <a:rPr sz="2700" spc="220" dirty="0">
                <a:latin typeface="Arial"/>
                <a:cs typeface="Arial"/>
              </a:rPr>
              <a:t>um </a:t>
            </a:r>
            <a:r>
              <a:rPr sz="2700" spc="135" dirty="0">
                <a:latin typeface="Arial"/>
                <a:cs typeface="Arial"/>
              </a:rPr>
              <a:t>componente </a:t>
            </a:r>
            <a:r>
              <a:rPr sz="2700" spc="125" dirty="0">
                <a:latin typeface="Arial"/>
                <a:cs typeface="Arial"/>
              </a:rPr>
              <a:t>eletrônico  </a:t>
            </a:r>
            <a:r>
              <a:rPr sz="2700" spc="165" dirty="0">
                <a:latin typeface="Arial"/>
                <a:cs typeface="Arial"/>
              </a:rPr>
              <a:t>utilizado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75" dirty="0">
                <a:latin typeface="Arial"/>
                <a:cs typeface="Arial"/>
              </a:rPr>
              <a:t>limitar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210" dirty="0">
                <a:latin typeface="Arial"/>
                <a:cs typeface="Arial"/>
              </a:rPr>
              <a:t>fluxo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20" dirty="0">
                <a:latin typeface="Arial"/>
                <a:cs typeface="Arial"/>
              </a:rPr>
              <a:t>corrente.</a:t>
            </a:r>
            <a:endParaRPr sz="27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" dirty="0">
                <a:latin typeface="Arial"/>
                <a:cs typeface="Arial"/>
              </a:rPr>
              <a:t>Os </a:t>
            </a:r>
            <a:r>
              <a:rPr sz="2700" spc="100" dirty="0">
                <a:latin typeface="Arial"/>
                <a:cs typeface="Arial"/>
              </a:rPr>
              <a:t>resistores </a:t>
            </a:r>
            <a:r>
              <a:rPr sz="2700" spc="160" dirty="0">
                <a:latin typeface="Arial"/>
                <a:cs typeface="Arial"/>
              </a:rPr>
              <a:t>podem </a:t>
            </a:r>
            <a:r>
              <a:rPr sz="2700" spc="75" dirty="0">
                <a:latin typeface="Arial"/>
                <a:cs typeface="Arial"/>
              </a:rPr>
              <a:t>ser </a:t>
            </a:r>
            <a:r>
              <a:rPr sz="2700" spc="170" dirty="0">
                <a:latin typeface="Arial"/>
                <a:cs typeface="Arial"/>
              </a:rPr>
              <a:t>do </a:t>
            </a:r>
            <a:r>
              <a:rPr sz="2700" spc="195" dirty="0">
                <a:latin typeface="Arial"/>
                <a:cs typeface="Arial"/>
              </a:rPr>
              <a:t>tipo </a:t>
            </a:r>
            <a:r>
              <a:rPr sz="2700" spc="220" dirty="0">
                <a:latin typeface="Arial"/>
                <a:cs typeface="Arial"/>
              </a:rPr>
              <a:t>fixo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ou  </a:t>
            </a:r>
            <a:r>
              <a:rPr sz="2700" spc="170" dirty="0">
                <a:latin typeface="Arial"/>
                <a:cs typeface="Arial"/>
              </a:rPr>
              <a:t>do </a:t>
            </a:r>
            <a:r>
              <a:rPr sz="2700" spc="195" dirty="0">
                <a:latin typeface="Arial"/>
                <a:cs typeface="Arial"/>
              </a:rPr>
              <a:t>tipo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variável.</a:t>
            </a:r>
            <a:endParaRPr sz="2700">
              <a:latin typeface="Arial"/>
              <a:cs typeface="Arial"/>
            </a:endParaRPr>
          </a:p>
          <a:p>
            <a:pPr marL="268605" marR="464184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" dirty="0">
                <a:latin typeface="Arial"/>
                <a:cs typeface="Arial"/>
              </a:rPr>
              <a:t>Os </a:t>
            </a:r>
            <a:r>
              <a:rPr sz="2700" spc="100" dirty="0">
                <a:latin typeface="Arial"/>
                <a:cs typeface="Arial"/>
              </a:rPr>
              <a:t>resistores </a:t>
            </a:r>
            <a:r>
              <a:rPr sz="2700" spc="114" dirty="0">
                <a:latin typeface="Arial"/>
                <a:cs typeface="Arial"/>
              </a:rPr>
              <a:t>mais </a:t>
            </a:r>
            <a:r>
              <a:rPr sz="2700" spc="135" dirty="0">
                <a:latin typeface="Arial"/>
                <a:cs typeface="Arial"/>
              </a:rPr>
              <a:t>comuns </a:t>
            </a:r>
            <a:r>
              <a:rPr sz="2700" spc="55" dirty="0">
                <a:latin typeface="Arial"/>
                <a:cs typeface="Arial"/>
              </a:rPr>
              <a:t>são </a:t>
            </a:r>
            <a:r>
              <a:rPr sz="2700" spc="85" dirty="0">
                <a:latin typeface="Arial"/>
                <a:cs typeface="Arial"/>
              </a:rPr>
              <a:t>os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75" dirty="0">
                <a:latin typeface="Arial"/>
                <a:cs typeface="Arial"/>
              </a:rPr>
              <a:t>filme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carbono.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592836"/>
            <a:ext cx="2555748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6108" y="4898487"/>
            <a:ext cx="1871472" cy="57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9888" y="5067673"/>
            <a:ext cx="1494530" cy="324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4581144"/>
            <a:ext cx="1295400" cy="1306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70DDEE9-1F80-4B16-82B5-F723770FBEF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75232" y="2700147"/>
            <a:ext cx="5295900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661" y="1221485"/>
            <a:ext cx="6754495" cy="11779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 algn="just">
              <a:lnSpc>
                <a:spcPts val="2920"/>
              </a:lnSpc>
              <a:spcBef>
                <a:spcPts val="45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95" dirty="0"/>
              <a:t>Um </a:t>
            </a:r>
            <a:r>
              <a:rPr spc="125" dirty="0"/>
              <a:t>resistor </a:t>
            </a:r>
            <a:r>
              <a:rPr spc="220" dirty="0"/>
              <a:t>fixo </a:t>
            </a:r>
            <a:r>
              <a:rPr spc="95" dirty="0"/>
              <a:t>de </a:t>
            </a:r>
            <a:r>
              <a:rPr spc="175" dirty="0"/>
              <a:t>filme </a:t>
            </a:r>
            <a:r>
              <a:rPr spc="95" dirty="0"/>
              <a:t>de </a:t>
            </a:r>
            <a:r>
              <a:rPr spc="125" dirty="0"/>
              <a:t>carbono  possui </a:t>
            </a:r>
            <a:r>
              <a:rPr spc="130" dirty="0"/>
              <a:t>em </a:t>
            </a:r>
            <a:r>
              <a:rPr spc="65" dirty="0"/>
              <a:t>seu </a:t>
            </a:r>
            <a:r>
              <a:rPr spc="145" dirty="0"/>
              <a:t>corpo </a:t>
            </a:r>
            <a:r>
              <a:rPr spc="120" dirty="0"/>
              <a:t>faixas coloridas  que </a:t>
            </a:r>
            <a:r>
              <a:rPr spc="140" dirty="0"/>
              <a:t>indicam </a:t>
            </a:r>
            <a:r>
              <a:rPr spc="155" dirty="0"/>
              <a:t>o </a:t>
            </a:r>
            <a:r>
              <a:rPr spc="65" dirty="0"/>
              <a:t>seu </a:t>
            </a:r>
            <a:r>
              <a:rPr spc="110" dirty="0"/>
              <a:t>valor </a:t>
            </a:r>
            <a:r>
              <a:rPr spc="95" dirty="0"/>
              <a:t>de</a:t>
            </a:r>
            <a:r>
              <a:rPr spc="-75" dirty="0"/>
              <a:t> </a:t>
            </a:r>
            <a:r>
              <a:rPr spc="95" dirty="0"/>
              <a:t>resistência.</a:t>
            </a:r>
            <a:endParaRPr sz="1800" dirty="0"/>
          </a:p>
        </p:txBody>
      </p:sp>
      <p:sp>
        <p:nvSpPr>
          <p:cNvPr id="6" name="object 6"/>
          <p:cNvSpPr txBox="1"/>
          <p:nvPr/>
        </p:nvSpPr>
        <p:spPr>
          <a:xfrm>
            <a:off x="670661" y="3648202"/>
            <a:ext cx="662813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Onde:</a:t>
            </a:r>
            <a:endParaRPr sz="2700" dirty="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130" dirty="0">
                <a:solidFill>
                  <a:srgbClr val="FF0000"/>
                </a:solidFill>
                <a:latin typeface="Arial"/>
                <a:cs typeface="Arial"/>
              </a:rPr>
              <a:t>primeira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300" spc="105" dirty="0">
                <a:latin typeface="Arial"/>
                <a:cs typeface="Arial"/>
              </a:rPr>
              <a:t>indica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primeiro</a:t>
            </a:r>
            <a:r>
              <a:rPr sz="23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FF0000"/>
                </a:solidFill>
                <a:latin typeface="Arial"/>
                <a:cs typeface="Arial"/>
              </a:rPr>
              <a:t>número</a:t>
            </a:r>
            <a:r>
              <a:rPr sz="2300" spc="130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segunda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300" spc="105" dirty="0">
                <a:latin typeface="Arial"/>
                <a:cs typeface="Arial"/>
              </a:rPr>
              <a:t>indica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segundo</a:t>
            </a:r>
            <a:r>
              <a:rPr sz="23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FF0000"/>
                </a:solidFill>
                <a:latin typeface="Arial"/>
                <a:cs typeface="Arial"/>
              </a:rPr>
              <a:t>número</a:t>
            </a:r>
            <a:r>
              <a:rPr sz="2300" spc="130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terceira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300" spc="105" dirty="0">
                <a:latin typeface="Arial"/>
                <a:cs typeface="Arial"/>
              </a:rPr>
              <a:t>indica </a:t>
            </a:r>
            <a:r>
              <a:rPr sz="2300" spc="135" dirty="0">
                <a:latin typeface="Arial"/>
                <a:cs typeface="Arial"/>
              </a:rPr>
              <a:t>o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multiplicador</a:t>
            </a:r>
            <a:r>
              <a:rPr sz="2300" spc="140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quarta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300" spc="105" dirty="0">
                <a:latin typeface="Arial"/>
                <a:cs typeface="Arial"/>
              </a:rPr>
              <a:t>indica 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tolerância</a:t>
            </a:r>
            <a:r>
              <a:rPr sz="2300" spc="9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3023" y="592836"/>
            <a:ext cx="255574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20BFDF2-79CE-4340-995F-53FB6AD3C67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259" y="2231263"/>
          <a:ext cx="6096000" cy="421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Faixas 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Faixa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Faixa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Preto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20" dirty="0">
                          <a:solidFill>
                            <a:srgbClr val="B5490F"/>
                          </a:solidFill>
                          <a:latin typeface="Arial"/>
                          <a:cs typeface="Arial"/>
                        </a:rPr>
                        <a:t>Marrom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B5490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100" dirty="0">
                          <a:solidFill>
                            <a:srgbClr val="B5490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85" dirty="0">
                          <a:solidFill>
                            <a:srgbClr val="B5490F"/>
                          </a:solidFill>
                          <a:latin typeface="Arial"/>
                          <a:cs typeface="Arial"/>
                        </a:rPr>
                        <a:t>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Vermelho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Laranja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9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Amarelo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8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10.000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Verde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8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100.000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2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Azul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8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1.000.000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10" dirty="0">
                          <a:solidFill>
                            <a:srgbClr val="C07A89"/>
                          </a:solidFill>
                          <a:latin typeface="Arial"/>
                          <a:cs typeface="Arial"/>
                        </a:rPr>
                        <a:t>Violeta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C07A8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80" dirty="0">
                          <a:solidFill>
                            <a:srgbClr val="C07A89"/>
                          </a:solidFill>
                          <a:latin typeface="Arial"/>
                          <a:cs typeface="Arial"/>
                        </a:rPr>
                        <a:t>10.000.000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C07A89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Cinza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Branco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15" dirty="0">
                          <a:solidFill>
                            <a:srgbClr val="EAFF20"/>
                          </a:solidFill>
                          <a:latin typeface="Arial"/>
                          <a:cs typeface="Arial"/>
                        </a:rPr>
                        <a:t>Ouro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EAF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EAF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85" dirty="0">
                          <a:solidFill>
                            <a:srgbClr val="EAFF20"/>
                          </a:solidFill>
                          <a:latin typeface="Arial"/>
                          <a:cs typeface="Arial"/>
                        </a:rPr>
                        <a:t>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10" dirty="0">
                          <a:solidFill>
                            <a:srgbClr val="BBBBBB"/>
                          </a:solidFill>
                          <a:latin typeface="Arial"/>
                          <a:cs typeface="Arial"/>
                        </a:rPr>
                        <a:t>Prata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BBBBBB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BBBBBB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25" dirty="0">
                          <a:solidFill>
                            <a:srgbClr val="BBBBBB"/>
                          </a:solidFill>
                          <a:latin typeface="Arial"/>
                          <a:cs typeface="Arial"/>
                        </a:rPr>
                        <a:t>10%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Sem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20%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031" y="1253490"/>
            <a:ext cx="67786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65" dirty="0"/>
              <a:t>Tabela </a:t>
            </a:r>
            <a:r>
              <a:rPr spc="100" dirty="0"/>
              <a:t>de </a:t>
            </a:r>
            <a:r>
              <a:rPr spc="80" dirty="0"/>
              <a:t>cores </a:t>
            </a:r>
            <a:r>
              <a:rPr spc="95" dirty="0"/>
              <a:t>para </a:t>
            </a:r>
            <a:r>
              <a:rPr spc="-15" dirty="0"/>
              <a:t>a </a:t>
            </a:r>
            <a:r>
              <a:rPr spc="120" dirty="0"/>
              <a:t>identificação </a:t>
            </a:r>
            <a:r>
              <a:rPr spc="100" dirty="0"/>
              <a:t>de  </a:t>
            </a:r>
            <a:r>
              <a:rPr spc="105" dirty="0"/>
              <a:t>resistores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573023" y="592836"/>
            <a:ext cx="2555748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FDD9FC2-2AC0-4ADE-819E-CF19FD2EE9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7124C-5347-4591-9443-1B42129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81001"/>
            <a:ext cx="5486400" cy="538797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DE RESISTORES cont</a:t>
            </a:r>
            <a:r>
              <a:rPr lang="pt-BR" dirty="0"/>
              <a:t>.</a:t>
            </a:r>
          </a:p>
        </p:txBody>
      </p:sp>
      <p:pic>
        <p:nvPicPr>
          <p:cNvPr id="3" name="Espaço Reservado para Conteúdo 11">
            <a:extLst>
              <a:ext uri="{FF2B5EF4-FFF2-40B4-BE49-F238E27FC236}">
                <a16:creationId xmlns:a16="http://schemas.microsoft.com/office/drawing/2014/main" id="{3F5E1EB9-2517-4E2E-8C09-06EF997E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097" y="1166019"/>
            <a:ext cx="4344987" cy="4525962"/>
          </a:xfrm>
          <a:prstGeom prst="rect">
            <a:avLst/>
          </a:prstGeom>
        </p:spPr>
      </p:pic>
      <p:sp>
        <p:nvSpPr>
          <p:cNvPr id="4" name="CaixaDeTexto 13">
            <a:extLst>
              <a:ext uri="{FF2B5EF4-FFF2-40B4-BE49-F238E27FC236}">
                <a16:creationId xmlns:a16="http://schemas.microsoft.com/office/drawing/2014/main" id="{E8D7E7C6-7563-4CC0-B709-00DCD544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903" y="1295400"/>
            <a:ext cx="3937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dirty="0"/>
              <a:t>Resistores limitam a passagem de corrente elétrica, impedindo que alguns componentes venham a ser danificados por excesso de tensão elétrica.</a:t>
            </a: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id="{BFAEAE75-DF76-4F54-9865-1FC351F93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42891"/>
            <a:ext cx="2159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Resistor de carvão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(Resistor de valor fixo)</a:t>
            </a:r>
          </a:p>
        </p:txBody>
      </p:sp>
      <p:pic>
        <p:nvPicPr>
          <p:cNvPr id="6" name="Imagem 12">
            <a:extLst>
              <a:ext uri="{FF2B5EF4-FFF2-40B4-BE49-F238E27FC236}">
                <a16:creationId xmlns:a16="http://schemas.microsoft.com/office/drawing/2014/main" id="{A4D808BE-5C3D-4B2A-AC91-45120E6A1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03" y="325024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9">
            <a:extLst>
              <a:ext uri="{FF2B5EF4-FFF2-40B4-BE49-F238E27FC236}">
                <a16:creationId xmlns:a16="http://schemas.microsoft.com/office/drawing/2014/main" id="{B03D264E-B448-4C3B-B549-02D4F192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65" y="5691981"/>
            <a:ext cx="35280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000" dirty="0"/>
              <a:t>Imagem extraída de http://www.eletronicadidatica.com.br/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617DCEE-55C3-47D9-9DD9-061C0E4468F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  <p:extLst>
      <p:ext uri="{BB962C8B-B14F-4D97-AF65-F5344CB8AC3E}">
        <p14:creationId xmlns:p14="http://schemas.microsoft.com/office/powerpoint/2010/main" val="1049697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18230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05" dirty="0"/>
              <a:t>Exemplo: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573023" y="592836"/>
            <a:ext cx="2555748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2492" y="1845564"/>
            <a:ext cx="3304031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212" y="3265932"/>
            <a:ext cx="7316724" cy="2706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063" y="3246120"/>
            <a:ext cx="4858512" cy="2781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123" y="3285744"/>
            <a:ext cx="7200900" cy="2590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123" y="3285744"/>
            <a:ext cx="7200900" cy="2590800"/>
          </a:xfrm>
          <a:prstGeom prst="rect">
            <a:avLst/>
          </a:prstGeom>
          <a:ln w="9144">
            <a:solidFill>
              <a:srgbClr val="39629D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3632835">
              <a:lnSpc>
                <a:spcPct val="100000"/>
              </a:lnSpc>
              <a:spcBef>
                <a:spcPts val="95"/>
              </a:spcBef>
            </a:pP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Primeira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faixa </a:t>
            </a:r>
            <a:r>
              <a:rPr sz="1800" spc="3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laranja </a:t>
            </a:r>
            <a:r>
              <a:rPr sz="1800" spc="409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3 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Segunda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faixa </a:t>
            </a:r>
            <a:r>
              <a:rPr sz="1800" spc="37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laranja </a:t>
            </a:r>
            <a:r>
              <a:rPr sz="1800" spc="409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3 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Terceira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faixa </a:t>
            </a:r>
            <a:r>
              <a:rPr sz="1800" spc="37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marrom </a:t>
            </a:r>
            <a:r>
              <a:rPr sz="1800" spc="409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160"/>
              </a:spcBef>
            </a:pP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Resistor 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de: 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33 </a:t>
            </a: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1800" spc="3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330 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Ω</a:t>
            </a:r>
            <a:endParaRPr sz="1800">
              <a:latin typeface="Arial"/>
              <a:cs typeface="Arial"/>
            </a:endParaRPr>
          </a:p>
          <a:p>
            <a:pPr marL="91440" marR="2623820">
              <a:lnSpc>
                <a:spcPct val="200000"/>
              </a:lnSpc>
              <a:spcBef>
                <a:spcPts val="5"/>
              </a:spcBef>
            </a:pP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Quarta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faixa </a:t>
            </a:r>
            <a:r>
              <a:rPr sz="1800" spc="37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ouro </a:t>
            </a:r>
            <a:r>
              <a:rPr sz="1800" spc="409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tolerância 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5% 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Resistor 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de: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313.5 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Ω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346.5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Ω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8F5986C-7209-4E7F-8C46-2549560CDF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43471" y="2140681"/>
            <a:ext cx="1429512" cy="780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4803" y="2572288"/>
            <a:ext cx="1427988" cy="781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7602" y="3555166"/>
            <a:ext cx="1237589" cy="1229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408" y="4380880"/>
            <a:ext cx="1427988" cy="6283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503" y="1277239"/>
            <a:ext cx="25158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400" spc="-395" dirty="0">
                <a:solidFill>
                  <a:srgbClr val="2CA1BE"/>
                </a:solidFill>
              </a:rPr>
              <a:t>	</a:t>
            </a:r>
            <a:r>
              <a:rPr sz="2100" spc="90" dirty="0"/>
              <a:t>Tipos </a:t>
            </a:r>
            <a:r>
              <a:rPr sz="2100" spc="75" dirty="0"/>
              <a:t>de</a:t>
            </a:r>
            <a:r>
              <a:rPr sz="2100" spc="20" dirty="0"/>
              <a:t> </a:t>
            </a:r>
            <a:r>
              <a:rPr sz="2100" spc="125" dirty="0"/>
              <a:t>Arduino</a:t>
            </a:r>
            <a:endParaRPr sz="2100"/>
          </a:p>
        </p:txBody>
      </p:sp>
      <p:sp>
        <p:nvSpPr>
          <p:cNvPr id="9" name="object 9"/>
          <p:cNvSpPr txBox="1"/>
          <p:nvPr/>
        </p:nvSpPr>
        <p:spPr>
          <a:xfrm>
            <a:off x="905967" y="1583563"/>
            <a:ext cx="6439535" cy="4185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53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241935" algn="l"/>
              </a:tabLst>
            </a:pPr>
            <a:r>
              <a:rPr sz="1800" spc="60" dirty="0">
                <a:latin typeface="Arial"/>
                <a:cs typeface="Arial"/>
              </a:rPr>
              <a:t>Existem vários </a:t>
            </a:r>
            <a:r>
              <a:rPr sz="1800" spc="100" dirty="0">
                <a:latin typeface="Arial"/>
                <a:cs typeface="Arial"/>
              </a:rPr>
              <a:t>tipos </a:t>
            </a:r>
            <a:r>
              <a:rPr sz="1800" spc="60" dirty="0">
                <a:latin typeface="Arial"/>
                <a:cs typeface="Arial"/>
              </a:rPr>
              <a:t>de </a:t>
            </a:r>
            <a:r>
              <a:rPr sz="1800" spc="105" dirty="0">
                <a:latin typeface="Arial"/>
                <a:cs typeface="Arial"/>
              </a:rPr>
              <a:t>Arduino </a:t>
            </a:r>
            <a:r>
              <a:rPr sz="1800" spc="95" dirty="0">
                <a:latin typeface="Arial"/>
                <a:cs typeface="Arial"/>
              </a:rPr>
              <a:t>com </a:t>
            </a:r>
            <a:r>
              <a:rPr sz="1800" spc="60" dirty="0">
                <a:latin typeface="Arial"/>
                <a:cs typeface="Arial"/>
              </a:rPr>
              <a:t>especificidades de  </a:t>
            </a:r>
            <a:r>
              <a:rPr sz="1800" spc="70" dirty="0">
                <a:latin typeface="Arial"/>
                <a:cs typeface="Arial"/>
              </a:rPr>
              <a:t>hardware.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site </a:t>
            </a:r>
            <a:r>
              <a:rPr sz="1800" spc="85" dirty="0">
                <a:solidFill>
                  <a:srgbClr val="FF0000"/>
                </a:solidFill>
                <a:latin typeface="Arial"/>
                <a:cs typeface="Arial"/>
              </a:rPr>
              <a:t>oficial </a:t>
            </a:r>
            <a:r>
              <a:rPr sz="1800" spc="114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lista </a:t>
            </a:r>
            <a:r>
              <a:rPr sz="1800" spc="55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70" dirty="0">
                <a:solidFill>
                  <a:srgbClr val="FF0000"/>
                </a:solidFill>
                <a:latin typeface="Arial"/>
                <a:cs typeface="Arial"/>
              </a:rPr>
              <a:t>seguintes  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tipos</a:t>
            </a:r>
            <a:r>
              <a:rPr sz="1800" spc="9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UNO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Leonardo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Due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Esplora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5" dirty="0">
                <a:latin typeface="Arial"/>
                <a:cs typeface="Arial"/>
              </a:rPr>
              <a:t>Arduino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Mega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 </a:t>
            </a:r>
            <a:r>
              <a:rPr sz="1600" spc="30" dirty="0">
                <a:latin typeface="Arial"/>
                <a:cs typeface="Arial"/>
              </a:rPr>
              <a:t>Mega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ADK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Ethernet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Mini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LilyPad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5" dirty="0">
                <a:latin typeface="Arial"/>
                <a:cs typeface="Arial"/>
              </a:rPr>
              <a:t>Arduino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Micro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Nano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ProMini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</a:t>
            </a:r>
            <a:endParaRPr sz="16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1600" spc="90" dirty="0">
                <a:latin typeface="Arial"/>
                <a:cs typeface="Arial"/>
              </a:rPr>
              <a:t>Arduino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3023" y="568451"/>
            <a:ext cx="5667756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6396" y="5071871"/>
            <a:ext cx="1429511" cy="1427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2208" y="4997196"/>
            <a:ext cx="1429512" cy="14279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4220" y="4911852"/>
            <a:ext cx="1427988" cy="1427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1844" y="4005071"/>
            <a:ext cx="1429511" cy="1427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3471" y="2852927"/>
            <a:ext cx="1429512" cy="14295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3291" y="3319576"/>
            <a:ext cx="1069848" cy="813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3291" y="2376525"/>
            <a:ext cx="998219" cy="8638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DA43A26-5677-412F-AA85-C4B0BB546DC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348228" y="4652771"/>
            <a:ext cx="1775460" cy="133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446968"/>
            <a:ext cx="6011545" cy="86804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-114" dirty="0"/>
              <a:t>LED </a:t>
            </a:r>
            <a:r>
              <a:rPr spc="105" dirty="0"/>
              <a:t>(</a:t>
            </a:r>
            <a:r>
              <a:rPr sz="2850" i="1" spc="105" dirty="0">
                <a:solidFill>
                  <a:srgbClr val="FF0000"/>
                </a:solidFill>
                <a:latin typeface="Arial"/>
                <a:cs typeface="Arial"/>
              </a:rPr>
              <a:t>Light-Emitting </a:t>
            </a:r>
            <a:r>
              <a:rPr sz="2850" i="1" spc="40" dirty="0">
                <a:solidFill>
                  <a:srgbClr val="FF0000"/>
                </a:solidFill>
                <a:latin typeface="Arial"/>
                <a:cs typeface="Arial"/>
              </a:rPr>
              <a:t>Diode </a:t>
            </a:r>
            <a:r>
              <a:rPr sz="2850" i="1" spc="-235" dirty="0">
                <a:latin typeface="Arial"/>
                <a:cs typeface="Arial"/>
              </a:rPr>
              <a:t>– </a:t>
            </a:r>
            <a:r>
              <a:rPr spc="145" dirty="0"/>
              <a:t>Diodo  </a:t>
            </a:r>
            <a:r>
              <a:rPr spc="75" dirty="0"/>
              <a:t>Emissor </a:t>
            </a:r>
            <a:r>
              <a:rPr spc="95" dirty="0"/>
              <a:t>de</a:t>
            </a:r>
            <a:r>
              <a:rPr spc="105" dirty="0"/>
              <a:t> </a:t>
            </a:r>
            <a:r>
              <a:rPr spc="65" dirty="0"/>
              <a:t>Luz)</a:t>
            </a:r>
            <a:endParaRPr sz="28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436" y="2552522"/>
            <a:ext cx="6152515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1115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-95" dirty="0">
                <a:latin typeface="Arial"/>
                <a:cs typeface="Arial"/>
              </a:rPr>
              <a:t>LED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emite </a:t>
            </a:r>
            <a:r>
              <a:rPr sz="2300" spc="155" dirty="0">
                <a:solidFill>
                  <a:srgbClr val="FF0000"/>
                </a:solidFill>
                <a:latin typeface="Arial"/>
                <a:cs typeface="Arial"/>
              </a:rPr>
              <a:t>luz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visível </a:t>
            </a:r>
            <a:r>
              <a:rPr sz="2300" spc="65" dirty="0">
                <a:latin typeface="Arial"/>
                <a:cs typeface="Arial"/>
              </a:rPr>
              <a:t>(amarela, </a:t>
            </a:r>
            <a:r>
              <a:rPr sz="2300" spc="75" dirty="0">
                <a:latin typeface="Arial"/>
                <a:cs typeface="Arial"/>
              </a:rPr>
              <a:t>verde,  </a:t>
            </a:r>
            <a:r>
              <a:rPr sz="2300" spc="90" dirty="0">
                <a:latin typeface="Arial"/>
                <a:cs typeface="Arial"/>
              </a:rPr>
              <a:t>vermelha, </a:t>
            </a:r>
            <a:r>
              <a:rPr sz="2300" spc="85" dirty="0">
                <a:latin typeface="Arial"/>
                <a:cs typeface="Arial"/>
              </a:rPr>
              <a:t>laranja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85" dirty="0">
                <a:latin typeface="Arial"/>
                <a:cs typeface="Arial"/>
              </a:rPr>
              <a:t>azul)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luz 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infravermelha</a:t>
            </a:r>
            <a:r>
              <a:rPr sz="2300" spc="10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25" dirty="0">
                <a:solidFill>
                  <a:srgbClr val="FF0000"/>
                </a:solidFill>
                <a:latin typeface="Arial"/>
                <a:cs typeface="Arial"/>
              </a:rPr>
              <a:t>Deve 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ser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ligado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série </a:t>
            </a:r>
            <a:r>
              <a:rPr sz="2300" spc="130" dirty="0">
                <a:solidFill>
                  <a:srgbClr val="FF0000"/>
                </a:solidFill>
                <a:latin typeface="Arial"/>
                <a:cs typeface="Arial"/>
              </a:rPr>
              <a:t>com </a:t>
            </a:r>
            <a:r>
              <a:rPr sz="2300" spc="190" dirty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23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resistor</a:t>
            </a:r>
            <a:endParaRPr sz="2300" dirty="0">
              <a:latin typeface="Arial"/>
              <a:cs typeface="Arial"/>
            </a:endParaRPr>
          </a:p>
          <a:p>
            <a:pPr marL="241300" algn="just">
              <a:lnSpc>
                <a:spcPct val="100000"/>
              </a:lnSpc>
            </a:pPr>
            <a:r>
              <a:rPr sz="2300" spc="155" dirty="0">
                <a:solidFill>
                  <a:srgbClr val="FF0000"/>
                </a:solidFill>
                <a:latin typeface="Arial"/>
                <a:cs typeface="Arial"/>
              </a:rPr>
              <a:t>limitador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corrente</a:t>
            </a:r>
            <a:r>
              <a:rPr sz="2300" spc="10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3023" y="592836"/>
            <a:ext cx="928115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2059" y="4724400"/>
            <a:ext cx="2016251" cy="1126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8B22F181-791B-4677-9775-519FB93AABD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46968"/>
            <a:ext cx="6011545" cy="86804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-114" dirty="0"/>
              <a:t>LED </a:t>
            </a:r>
            <a:r>
              <a:rPr spc="105" dirty="0"/>
              <a:t>(</a:t>
            </a:r>
            <a:r>
              <a:rPr sz="2850" i="1" spc="105" dirty="0">
                <a:solidFill>
                  <a:srgbClr val="FF0000"/>
                </a:solidFill>
                <a:latin typeface="Arial"/>
                <a:cs typeface="Arial"/>
              </a:rPr>
              <a:t>Light-Emitting </a:t>
            </a:r>
            <a:r>
              <a:rPr sz="2850" i="1" spc="40" dirty="0">
                <a:solidFill>
                  <a:srgbClr val="FF0000"/>
                </a:solidFill>
                <a:latin typeface="Arial"/>
                <a:cs typeface="Arial"/>
              </a:rPr>
              <a:t>Diode </a:t>
            </a:r>
            <a:r>
              <a:rPr sz="2850" i="1" spc="-235" dirty="0">
                <a:latin typeface="Arial"/>
                <a:cs typeface="Arial"/>
              </a:rPr>
              <a:t>– </a:t>
            </a:r>
            <a:r>
              <a:rPr spc="145" dirty="0"/>
              <a:t>Diodo  </a:t>
            </a:r>
            <a:r>
              <a:rPr spc="75" dirty="0"/>
              <a:t>Emissor </a:t>
            </a:r>
            <a:r>
              <a:rPr spc="95" dirty="0"/>
              <a:t>de</a:t>
            </a:r>
            <a:r>
              <a:rPr spc="105" dirty="0"/>
              <a:t> </a:t>
            </a:r>
            <a:r>
              <a:rPr spc="65" dirty="0"/>
              <a:t>Luz)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2552522"/>
            <a:ext cx="6661784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-95" dirty="0">
                <a:latin typeface="Arial"/>
                <a:cs typeface="Arial"/>
              </a:rPr>
              <a:t>LED </a:t>
            </a:r>
            <a:r>
              <a:rPr sz="2300" spc="5" dirty="0">
                <a:latin typeface="Arial"/>
                <a:cs typeface="Arial"/>
              </a:rPr>
              <a:t>é </a:t>
            </a:r>
            <a:r>
              <a:rPr sz="2300" spc="185" dirty="0">
                <a:latin typeface="Arial"/>
                <a:cs typeface="Arial"/>
              </a:rPr>
              <a:t>um </a:t>
            </a:r>
            <a:r>
              <a:rPr sz="2300" spc="130" dirty="0">
                <a:latin typeface="Arial"/>
                <a:cs typeface="Arial"/>
              </a:rPr>
              <a:t>exemplo </a:t>
            </a:r>
            <a:r>
              <a:rPr sz="2300" spc="85" dirty="0">
                <a:latin typeface="Arial"/>
                <a:cs typeface="Arial"/>
              </a:rPr>
              <a:t>de</a:t>
            </a:r>
            <a:r>
              <a:rPr sz="2300" spc="-280" dirty="0">
                <a:latin typeface="Arial"/>
                <a:cs typeface="Arial"/>
              </a:rPr>
              <a:t> </a:t>
            </a:r>
            <a:r>
              <a:rPr sz="2300" spc="114" dirty="0">
                <a:latin typeface="Arial"/>
                <a:cs typeface="Arial"/>
              </a:rPr>
              <a:t>componente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300" spc="110" dirty="0">
                <a:latin typeface="Arial"/>
                <a:cs typeface="Arial"/>
              </a:rPr>
              <a:t>eletrônico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114" dirty="0">
                <a:latin typeface="Arial"/>
                <a:cs typeface="Arial"/>
              </a:rPr>
              <a:t>polarizado.</a:t>
            </a:r>
            <a:endParaRPr sz="23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114" dirty="0">
                <a:latin typeface="Arial"/>
                <a:cs typeface="Arial"/>
              </a:rPr>
              <a:t>posicionamento </a:t>
            </a:r>
            <a:r>
              <a:rPr sz="2300" spc="40" dirty="0">
                <a:latin typeface="Arial"/>
                <a:cs typeface="Arial"/>
              </a:rPr>
              <a:t>desse </a:t>
            </a:r>
            <a:r>
              <a:rPr sz="2300" spc="114" dirty="0">
                <a:latin typeface="Arial"/>
                <a:cs typeface="Arial"/>
              </a:rPr>
              <a:t>componente em </a:t>
            </a:r>
            <a:r>
              <a:rPr sz="2300" spc="190" dirty="0">
                <a:latin typeface="Arial"/>
                <a:cs typeface="Arial"/>
              </a:rPr>
              <a:t>um  </a:t>
            </a:r>
            <a:r>
              <a:rPr sz="2300" spc="125" dirty="0">
                <a:latin typeface="Arial"/>
                <a:cs typeface="Arial"/>
              </a:rPr>
              <a:t>circuito </a:t>
            </a:r>
            <a:r>
              <a:rPr sz="2300" spc="75" dirty="0">
                <a:latin typeface="Arial"/>
                <a:cs typeface="Arial"/>
              </a:rPr>
              <a:t>precisa </a:t>
            </a:r>
            <a:r>
              <a:rPr sz="2300" spc="70" dirty="0">
                <a:latin typeface="Arial"/>
                <a:cs typeface="Arial"/>
              </a:rPr>
              <a:t>levar </a:t>
            </a:r>
            <a:r>
              <a:rPr sz="2300" spc="114" dirty="0">
                <a:latin typeface="Arial"/>
                <a:cs typeface="Arial"/>
              </a:rPr>
              <a:t>em </a:t>
            </a:r>
            <a:r>
              <a:rPr sz="2300" spc="100" dirty="0">
                <a:latin typeface="Arial"/>
                <a:cs typeface="Arial"/>
              </a:rPr>
              <a:t>conta </a:t>
            </a:r>
            <a:r>
              <a:rPr sz="2300" spc="75" dirty="0">
                <a:latin typeface="Arial"/>
                <a:cs typeface="Arial"/>
              </a:rPr>
              <a:t>os </a:t>
            </a:r>
            <a:r>
              <a:rPr sz="2300" spc="120" dirty="0">
                <a:latin typeface="Arial"/>
                <a:cs typeface="Arial"/>
              </a:rPr>
              <a:t>polos </a:t>
            </a:r>
            <a:r>
              <a:rPr sz="2300" spc="75" dirty="0">
                <a:latin typeface="Arial"/>
                <a:cs typeface="Arial"/>
              </a:rPr>
              <a:t>da  </a:t>
            </a:r>
            <a:r>
              <a:rPr sz="2300" spc="145" dirty="0">
                <a:latin typeface="Arial"/>
                <a:cs typeface="Arial"/>
              </a:rPr>
              <a:t>fonte </a:t>
            </a:r>
            <a:r>
              <a:rPr sz="2300" spc="85" dirty="0">
                <a:latin typeface="Arial"/>
                <a:cs typeface="Arial"/>
              </a:rPr>
              <a:t>de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90" dirty="0">
                <a:latin typeface="Arial"/>
                <a:cs typeface="Arial"/>
              </a:rPr>
              <a:t>alimentação.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3023" y="592836"/>
            <a:ext cx="928115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7711" y="4628388"/>
            <a:ext cx="3960876" cy="16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9A18369-B356-4E18-B1E6-54A7D0EE38B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48507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05" dirty="0"/>
              <a:t>Identificação </a:t>
            </a:r>
            <a:r>
              <a:rPr spc="125" dirty="0"/>
              <a:t>dos</a:t>
            </a:r>
            <a:r>
              <a:rPr spc="35" dirty="0"/>
              <a:t> </a:t>
            </a:r>
            <a:r>
              <a:rPr spc="114" dirty="0"/>
              <a:t>Terminais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73023" y="592836"/>
            <a:ext cx="928115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8564" y="2492501"/>
            <a:ext cx="4663440" cy="3342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554" y="2348483"/>
            <a:ext cx="3315080" cy="3285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499736" y="4500371"/>
            <a:ext cx="2376551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68" y="1465529"/>
            <a:ext cx="7431532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042035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85" dirty="0">
                <a:latin typeface="Arial"/>
                <a:cs typeface="Arial"/>
              </a:rPr>
              <a:t>Ferramenta </a:t>
            </a:r>
            <a:r>
              <a:rPr sz="2700" spc="120" dirty="0">
                <a:latin typeface="Arial"/>
                <a:cs typeface="Arial"/>
              </a:rPr>
              <a:t>que </a:t>
            </a:r>
            <a:r>
              <a:rPr sz="2700" spc="135" dirty="0">
                <a:solidFill>
                  <a:srgbClr val="FF0000"/>
                </a:solidFill>
                <a:latin typeface="Arial"/>
                <a:cs typeface="Arial"/>
              </a:rPr>
              <a:t>auxilia </a:t>
            </a:r>
            <a:r>
              <a:rPr sz="2700" spc="165" dirty="0">
                <a:latin typeface="Arial"/>
                <a:cs typeface="Arial"/>
              </a:rPr>
              <a:t>no 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desenvolvimento </a:t>
            </a:r>
            <a:r>
              <a:rPr sz="2700" spc="10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700" spc="175" dirty="0">
                <a:solidFill>
                  <a:srgbClr val="FF0000"/>
                </a:solidFill>
                <a:latin typeface="Arial"/>
                <a:cs typeface="Arial"/>
              </a:rPr>
              <a:t>protótipos</a:t>
            </a:r>
            <a:r>
              <a:rPr sz="2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circuitos</a:t>
            </a:r>
            <a:r>
              <a:rPr sz="27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eletrônicos</a:t>
            </a:r>
            <a:r>
              <a:rPr sz="2700" spc="120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Torna </a:t>
            </a:r>
            <a:r>
              <a:rPr sz="2700" spc="60" dirty="0">
                <a:latin typeface="Arial"/>
                <a:cs typeface="Arial"/>
              </a:rPr>
              <a:t>desnecessária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soldagem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25" dirty="0">
                <a:latin typeface="Arial"/>
                <a:cs typeface="Arial"/>
              </a:rPr>
              <a:t>componentes </a:t>
            </a:r>
            <a:r>
              <a:rPr sz="2700" spc="114" dirty="0">
                <a:latin typeface="Arial"/>
                <a:cs typeface="Arial"/>
              </a:rPr>
              <a:t>eletrônicos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45" dirty="0">
                <a:latin typeface="Arial"/>
                <a:cs typeface="Arial"/>
              </a:rPr>
              <a:t>uma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placa.</a:t>
            </a:r>
            <a:endParaRPr sz="2700" dirty="0">
              <a:latin typeface="Arial"/>
              <a:cs typeface="Arial"/>
            </a:endParaRPr>
          </a:p>
          <a:p>
            <a:pPr marL="268605" marR="301625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-340" dirty="0">
                <a:latin typeface="Arial"/>
                <a:cs typeface="Arial"/>
              </a:rPr>
              <a:t>É </a:t>
            </a:r>
            <a:r>
              <a:rPr sz="2700" spc="130" dirty="0">
                <a:latin typeface="Arial"/>
                <a:cs typeface="Arial"/>
              </a:rPr>
              <a:t>composta </a:t>
            </a:r>
            <a:r>
              <a:rPr sz="2700" spc="100" dirty="0">
                <a:latin typeface="Arial"/>
                <a:cs typeface="Arial"/>
              </a:rPr>
              <a:t>de </a:t>
            </a:r>
            <a:r>
              <a:rPr sz="2700" spc="160" dirty="0">
                <a:solidFill>
                  <a:srgbClr val="FF0000"/>
                </a:solidFill>
                <a:latin typeface="Arial"/>
                <a:cs typeface="Arial"/>
              </a:rPr>
              <a:t>furos </a:t>
            </a:r>
            <a:r>
              <a:rPr sz="2700" spc="120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700" spc="55" dirty="0">
                <a:solidFill>
                  <a:srgbClr val="FF0000"/>
                </a:solidFill>
                <a:latin typeface="Arial"/>
                <a:cs typeface="Arial"/>
              </a:rPr>
              <a:t>são  </a:t>
            </a:r>
            <a:r>
              <a:rPr sz="2700" spc="114" dirty="0">
                <a:solidFill>
                  <a:srgbClr val="FF0000"/>
                </a:solidFill>
                <a:latin typeface="Arial"/>
                <a:cs typeface="Arial"/>
              </a:rPr>
              <a:t>interconectados </a:t>
            </a:r>
            <a:r>
              <a:rPr sz="2700" spc="180" dirty="0">
                <a:solidFill>
                  <a:srgbClr val="FF0000"/>
                </a:solidFill>
                <a:latin typeface="Arial"/>
                <a:cs typeface="Arial"/>
              </a:rPr>
              <a:t>por </a:t>
            </a:r>
            <a:r>
              <a:rPr sz="2700" spc="220" dirty="0">
                <a:solidFill>
                  <a:srgbClr val="FF0000"/>
                </a:solidFill>
                <a:latin typeface="Arial"/>
                <a:cs typeface="Arial"/>
              </a:rPr>
              <a:t>um </a:t>
            </a:r>
            <a:r>
              <a:rPr sz="2700" spc="130" dirty="0">
                <a:solidFill>
                  <a:srgbClr val="FF0000"/>
                </a:solidFill>
                <a:latin typeface="Arial"/>
                <a:cs typeface="Arial"/>
              </a:rPr>
              <a:t>material  </a:t>
            </a:r>
            <a:r>
              <a:rPr sz="2700" spc="165" dirty="0">
                <a:solidFill>
                  <a:srgbClr val="FF0000"/>
                </a:solidFill>
                <a:latin typeface="Arial"/>
                <a:cs typeface="Arial"/>
              </a:rPr>
              <a:t>condutor </a:t>
            </a:r>
            <a:r>
              <a:rPr sz="2700" spc="120" dirty="0">
                <a:latin typeface="Arial"/>
                <a:cs typeface="Arial"/>
              </a:rPr>
              <a:t>localizado </a:t>
            </a:r>
            <a:r>
              <a:rPr sz="2700" spc="130" dirty="0">
                <a:latin typeface="Arial"/>
                <a:cs typeface="Arial"/>
              </a:rPr>
              <a:t>abaixo </a:t>
            </a:r>
            <a:r>
              <a:rPr sz="2700" spc="90" dirty="0">
                <a:latin typeface="Arial"/>
                <a:cs typeface="Arial"/>
              </a:rPr>
              <a:t>da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camada  </a:t>
            </a:r>
            <a:r>
              <a:rPr sz="2700" spc="95" dirty="0">
                <a:latin typeface="Arial"/>
                <a:cs typeface="Arial"/>
              </a:rPr>
              <a:t>de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plástico.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700" y="757427"/>
            <a:ext cx="6333744" cy="413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D525FEF-C48A-40B1-B0A5-EFB7D9A378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57427"/>
            <a:ext cx="6333744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6421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60" dirty="0"/>
              <a:t>A </a:t>
            </a:r>
            <a:r>
              <a:rPr spc="160" dirty="0"/>
              <a:t>figura </a:t>
            </a:r>
            <a:r>
              <a:rPr spc="140" dirty="0"/>
              <a:t>ilustra </a:t>
            </a:r>
            <a:r>
              <a:rPr spc="-10" dirty="0"/>
              <a:t>a </a:t>
            </a:r>
            <a:r>
              <a:rPr spc="170" dirty="0"/>
              <a:t>forma </a:t>
            </a:r>
            <a:r>
              <a:rPr spc="145" dirty="0"/>
              <a:t>como </a:t>
            </a:r>
            <a:r>
              <a:rPr spc="90" dirty="0"/>
              <a:t>os</a:t>
            </a:r>
            <a:r>
              <a:rPr spc="-45" dirty="0"/>
              <a:t> </a:t>
            </a:r>
            <a:r>
              <a:rPr spc="160" dirty="0"/>
              <a:t>furos  </a:t>
            </a:r>
            <a:r>
              <a:rPr spc="80" dirty="0"/>
              <a:t>estão</a:t>
            </a:r>
            <a:r>
              <a:rPr spc="90" dirty="0"/>
              <a:t> </a:t>
            </a:r>
            <a:r>
              <a:rPr u="heavy" spc="114" dirty="0">
                <a:uFill>
                  <a:solidFill>
                    <a:srgbClr val="000000"/>
                  </a:solidFill>
                </a:uFill>
              </a:rPr>
              <a:t>interconectados</a:t>
            </a:r>
            <a:r>
              <a:rPr spc="114" dirty="0"/>
              <a:t>.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362599" y="2922866"/>
            <a:ext cx="7220880" cy="2293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0D6E2C8-B2DF-4E00-8054-3F98D879B9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57427"/>
            <a:ext cx="6333744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957059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Passo-a-passo </a:t>
            </a:r>
            <a:r>
              <a:rPr spc="90" dirty="0"/>
              <a:t>para </a:t>
            </a:r>
            <a:r>
              <a:rPr spc="-10" dirty="0"/>
              <a:t>a </a:t>
            </a:r>
            <a:r>
              <a:rPr spc="155" dirty="0"/>
              <a:t>montagem </a:t>
            </a:r>
            <a:r>
              <a:rPr spc="95" dirty="0"/>
              <a:t>de </a:t>
            </a:r>
            <a:r>
              <a:rPr spc="220" dirty="0"/>
              <a:t>um  </a:t>
            </a:r>
            <a:r>
              <a:rPr spc="125" dirty="0"/>
              <a:t>pequeno</a:t>
            </a:r>
            <a:r>
              <a:rPr spc="80" dirty="0"/>
              <a:t> </a:t>
            </a:r>
            <a:r>
              <a:rPr spc="145" dirty="0"/>
              <a:t>circuito</a:t>
            </a:r>
            <a:endParaRPr sz="1800"/>
          </a:p>
          <a:p>
            <a:pPr marL="534035">
              <a:lnSpc>
                <a:spcPct val="100000"/>
              </a:lnSpc>
              <a:spcBef>
                <a:spcPts val="484"/>
              </a:spcBef>
              <a:tabLst>
                <a:tab pos="762635" algn="l"/>
              </a:tabLst>
            </a:pPr>
            <a:r>
              <a:rPr sz="2100" spc="-1090" dirty="0">
                <a:solidFill>
                  <a:srgbClr val="DA1F28"/>
                </a:solidFill>
              </a:rPr>
              <a:t>	</a:t>
            </a:r>
            <a:r>
              <a:rPr sz="2100" spc="-20" dirty="0">
                <a:solidFill>
                  <a:srgbClr val="FF0000"/>
                </a:solidFill>
              </a:rPr>
              <a:t>Passo</a:t>
            </a:r>
            <a:r>
              <a:rPr sz="2100" spc="70" dirty="0">
                <a:solidFill>
                  <a:srgbClr val="FF0000"/>
                </a:solidFill>
              </a:rPr>
              <a:t> </a:t>
            </a:r>
            <a:r>
              <a:rPr sz="2100" spc="160" dirty="0">
                <a:solidFill>
                  <a:srgbClr val="FF0000"/>
                </a:solidFill>
              </a:rPr>
              <a:t>1</a:t>
            </a:r>
            <a:endParaRPr sz="2100"/>
          </a:p>
        </p:txBody>
      </p:sp>
      <p:sp>
        <p:nvSpPr>
          <p:cNvPr id="4" name="object 4"/>
          <p:cNvSpPr/>
          <p:nvPr/>
        </p:nvSpPr>
        <p:spPr>
          <a:xfrm>
            <a:off x="1331975" y="2889504"/>
            <a:ext cx="5760720" cy="3203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95BECC9-0BB1-4A37-9E3C-5AC4E1FB982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57427"/>
            <a:ext cx="6333744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957059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Passo-a-passo </a:t>
            </a:r>
            <a:r>
              <a:rPr spc="90" dirty="0"/>
              <a:t>para </a:t>
            </a:r>
            <a:r>
              <a:rPr spc="-10" dirty="0"/>
              <a:t>a </a:t>
            </a:r>
            <a:r>
              <a:rPr spc="155" dirty="0"/>
              <a:t>montagem </a:t>
            </a:r>
            <a:r>
              <a:rPr spc="95" dirty="0"/>
              <a:t>de </a:t>
            </a:r>
            <a:r>
              <a:rPr spc="220" dirty="0"/>
              <a:t>um  </a:t>
            </a:r>
            <a:r>
              <a:rPr spc="125" dirty="0"/>
              <a:t>pequeno</a:t>
            </a:r>
            <a:r>
              <a:rPr spc="80" dirty="0"/>
              <a:t> </a:t>
            </a:r>
            <a:r>
              <a:rPr spc="145" dirty="0"/>
              <a:t>circuito</a:t>
            </a:r>
            <a:endParaRPr sz="1800"/>
          </a:p>
          <a:p>
            <a:pPr marL="534035">
              <a:lnSpc>
                <a:spcPct val="100000"/>
              </a:lnSpc>
              <a:spcBef>
                <a:spcPts val="484"/>
              </a:spcBef>
              <a:tabLst>
                <a:tab pos="762635" algn="l"/>
              </a:tabLst>
            </a:pPr>
            <a:r>
              <a:rPr sz="2100" spc="-1090" dirty="0">
                <a:solidFill>
                  <a:srgbClr val="DA1F28"/>
                </a:solidFill>
              </a:rPr>
              <a:t>	</a:t>
            </a:r>
            <a:r>
              <a:rPr sz="2100" spc="-20" dirty="0">
                <a:solidFill>
                  <a:srgbClr val="FF0000"/>
                </a:solidFill>
              </a:rPr>
              <a:t>Passo</a:t>
            </a:r>
            <a:r>
              <a:rPr sz="2100" spc="70" dirty="0">
                <a:solidFill>
                  <a:srgbClr val="FF0000"/>
                </a:solidFill>
              </a:rPr>
              <a:t> </a:t>
            </a:r>
            <a:r>
              <a:rPr sz="2100" spc="160" dirty="0">
                <a:solidFill>
                  <a:srgbClr val="FF0000"/>
                </a:solidFill>
              </a:rPr>
              <a:t>2</a:t>
            </a:r>
            <a:endParaRPr sz="2100"/>
          </a:p>
        </p:txBody>
      </p:sp>
      <p:sp>
        <p:nvSpPr>
          <p:cNvPr id="4" name="object 4"/>
          <p:cNvSpPr/>
          <p:nvPr/>
        </p:nvSpPr>
        <p:spPr>
          <a:xfrm>
            <a:off x="1331975" y="2889504"/>
            <a:ext cx="5760720" cy="3203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7851213-29D5-4962-9D32-10E801EEAC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57427"/>
            <a:ext cx="6333744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957059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Passo-a-passo </a:t>
            </a:r>
            <a:r>
              <a:rPr spc="90" dirty="0"/>
              <a:t>para </a:t>
            </a:r>
            <a:r>
              <a:rPr spc="-10" dirty="0"/>
              <a:t>a </a:t>
            </a:r>
            <a:r>
              <a:rPr spc="155" dirty="0"/>
              <a:t>montagem </a:t>
            </a:r>
            <a:r>
              <a:rPr spc="95" dirty="0"/>
              <a:t>de </a:t>
            </a:r>
            <a:r>
              <a:rPr spc="220" dirty="0"/>
              <a:t>um  </a:t>
            </a:r>
            <a:r>
              <a:rPr spc="125" dirty="0"/>
              <a:t>pequeno</a:t>
            </a:r>
            <a:r>
              <a:rPr spc="80" dirty="0"/>
              <a:t> </a:t>
            </a:r>
            <a:r>
              <a:rPr spc="145" dirty="0"/>
              <a:t>circuito</a:t>
            </a:r>
            <a:endParaRPr sz="1800" dirty="0"/>
          </a:p>
          <a:p>
            <a:pPr marL="534035">
              <a:lnSpc>
                <a:spcPct val="100000"/>
              </a:lnSpc>
              <a:spcBef>
                <a:spcPts val="484"/>
              </a:spcBef>
              <a:tabLst>
                <a:tab pos="762635" algn="l"/>
              </a:tabLst>
            </a:pPr>
            <a:r>
              <a:rPr sz="2100" spc="-1090" dirty="0">
                <a:solidFill>
                  <a:srgbClr val="DA1F28"/>
                </a:solidFill>
              </a:rPr>
              <a:t>	</a:t>
            </a:r>
            <a:r>
              <a:rPr sz="2100" spc="-20" dirty="0">
                <a:solidFill>
                  <a:srgbClr val="FF0000"/>
                </a:solidFill>
              </a:rPr>
              <a:t>Passo</a:t>
            </a:r>
            <a:r>
              <a:rPr sz="2100" spc="70" dirty="0">
                <a:solidFill>
                  <a:srgbClr val="FF0000"/>
                </a:solidFill>
              </a:rPr>
              <a:t> </a:t>
            </a:r>
            <a:r>
              <a:rPr sz="2100" spc="160" dirty="0">
                <a:solidFill>
                  <a:srgbClr val="FF0000"/>
                </a:solidFill>
              </a:rPr>
              <a:t>3</a:t>
            </a:r>
            <a:endParaRPr sz="2100" dirty="0"/>
          </a:p>
        </p:txBody>
      </p:sp>
      <p:sp>
        <p:nvSpPr>
          <p:cNvPr id="4" name="object 4"/>
          <p:cNvSpPr/>
          <p:nvPr/>
        </p:nvSpPr>
        <p:spPr>
          <a:xfrm>
            <a:off x="1331975" y="2889504"/>
            <a:ext cx="5760720" cy="3203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DFE0147-368D-4F78-9BDF-FB9818D297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57427"/>
            <a:ext cx="6333744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957059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0" dirty="0"/>
              <a:t>Passo-a-passo </a:t>
            </a:r>
            <a:r>
              <a:rPr spc="90" dirty="0"/>
              <a:t>para </a:t>
            </a:r>
            <a:r>
              <a:rPr spc="-10" dirty="0"/>
              <a:t>a </a:t>
            </a:r>
            <a:r>
              <a:rPr spc="155" dirty="0"/>
              <a:t>montagem </a:t>
            </a:r>
            <a:r>
              <a:rPr spc="95" dirty="0"/>
              <a:t>de </a:t>
            </a:r>
            <a:r>
              <a:rPr spc="220" dirty="0"/>
              <a:t>um  </a:t>
            </a:r>
            <a:r>
              <a:rPr spc="125" dirty="0"/>
              <a:t>pequeno</a:t>
            </a:r>
            <a:r>
              <a:rPr spc="80" dirty="0"/>
              <a:t> </a:t>
            </a:r>
            <a:r>
              <a:rPr spc="145" dirty="0"/>
              <a:t>circuito</a:t>
            </a:r>
            <a:endParaRPr sz="1800"/>
          </a:p>
          <a:p>
            <a:pPr marL="534035">
              <a:lnSpc>
                <a:spcPct val="100000"/>
              </a:lnSpc>
              <a:spcBef>
                <a:spcPts val="484"/>
              </a:spcBef>
              <a:tabLst>
                <a:tab pos="762635" algn="l"/>
              </a:tabLst>
            </a:pPr>
            <a:r>
              <a:rPr sz="2100" spc="-1090" dirty="0">
                <a:solidFill>
                  <a:srgbClr val="DA1F28"/>
                </a:solidFill>
              </a:rPr>
              <a:t>	</a:t>
            </a:r>
            <a:r>
              <a:rPr sz="2100" spc="-20" dirty="0">
                <a:solidFill>
                  <a:srgbClr val="FF0000"/>
                </a:solidFill>
              </a:rPr>
              <a:t>Passo</a:t>
            </a:r>
            <a:r>
              <a:rPr sz="2100" spc="70" dirty="0">
                <a:solidFill>
                  <a:srgbClr val="FF0000"/>
                </a:solidFill>
              </a:rPr>
              <a:t> </a:t>
            </a:r>
            <a:r>
              <a:rPr sz="2100" spc="160" dirty="0">
                <a:solidFill>
                  <a:srgbClr val="FF0000"/>
                </a:solidFill>
              </a:rPr>
              <a:t>4</a:t>
            </a:r>
            <a:endParaRPr sz="2100"/>
          </a:p>
        </p:txBody>
      </p:sp>
      <p:sp>
        <p:nvSpPr>
          <p:cNvPr id="4" name="object 4"/>
          <p:cNvSpPr/>
          <p:nvPr/>
        </p:nvSpPr>
        <p:spPr>
          <a:xfrm>
            <a:off x="1331975" y="2889504"/>
            <a:ext cx="5760720" cy="3203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866D17F-3D2E-438B-AD4A-705BC3E5D8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752855"/>
            <a:ext cx="1952244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68" y="1465529"/>
            <a:ext cx="6684009" cy="343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2230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5" dirty="0">
                <a:latin typeface="Arial"/>
                <a:cs typeface="Arial"/>
              </a:rPr>
              <a:t>Utilizar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45" dirty="0">
                <a:latin typeface="Arial"/>
                <a:cs typeface="Arial"/>
              </a:rPr>
              <a:t>programa </a:t>
            </a:r>
            <a:r>
              <a:rPr sz="2700" spc="140" dirty="0">
                <a:latin typeface="Arial"/>
                <a:cs typeface="Arial"/>
              </a:rPr>
              <a:t>anterior </a:t>
            </a:r>
            <a:r>
              <a:rPr sz="2700" spc="80" dirty="0">
                <a:latin typeface="Arial"/>
                <a:cs typeface="Arial"/>
              </a:rPr>
              <a:t>pisca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LED 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20" dirty="0">
                <a:latin typeface="Arial"/>
                <a:cs typeface="Arial"/>
              </a:rPr>
              <a:t>comandar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45" dirty="0">
                <a:latin typeface="Arial"/>
                <a:cs typeface="Arial"/>
              </a:rPr>
              <a:t>circuito </a:t>
            </a:r>
            <a:r>
              <a:rPr sz="2700" spc="80" dirty="0">
                <a:latin typeface="Arial"/>
                <a:cs typeface="Arial"/>
              </a:rPr>
              <a:t>na  </a:t>
            </a:r>
            <a:r>
              <a:rPr sz="2700" spc="114" dirty="0">
                <a:latin typeface="Arial"/>
                <a:cs typeface="Arial"/>
              </a:rPr>
              <a:t>Protoboard;</a:t>
            </a:r>
            <a:endParaRPr sz="2700" dirty="0">
              <a:latin typeface="Arial"/>
              <a:cs typeface="Arial"/>
            </a:endParaRPr>
          </a:p>
          <a:p>
            <a:pPr marL="268605" marR="6654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55" dirty="0">
                <a:latin typeface="Arial"/>
                <a:cs typeface="Arial"/>
              </a:rPr>
              <a:t>Ampliar o </a:t>
            </a:r>
            <a:r>
              <a:rPr sz="2700" spc="140" dirty="0">
                <a:latin typeface="Arial"/>
                <a:cs typeface="Arial"/>
              </a:rPr>
              <a:t>circuito, </a:t>
            </a:r>
            <a:r>
              <a:rPr sz="2700" spc="165" dirty="0" err="1">
                <a:latin typeface="Arial"/>
                <a:cs typeface="Arial"/>
              </a:rPr>
              <a:t>utilizando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114" dirty="0" err="1">
                <a:latin typeface="Arial"/>
                <a:cs typeface="Arial"/>
              </a:rPr>
              <a:t>mais</a:t>
            </a:r>
            <a:r>
              <a:rPr lang="pt-BR" sz="2700" spc="114" dirty="0">
                <a:latin typeface="Arial"/>
                <a:cs typeface="Arial"/>
              </a:rPr>
              <a:t> </a:t>
            </a:r>
            <a:r>
              <a:rPr sz="2700" spc="135" dirty="0" err="1">
                <a:latin typeface="Arial"/>
                <a:cs typeface="Arial"/>
              </a:rPr>
              <a:t>portas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45" dirty="0">
                <a:latin typeface="Arial"/>
                <a:cs typeface="Arial"/>
              </a:rPr>
              <a:t>controlando </a:t>
            </a:r>
            <a:r>
              <a:rPr sz="2700" spc="114" dirty="0">
                <a:latin typeface="Arial"/>
                <a:cs typeface="Arial"/>
              </a:rPr>
              <a:t>mais</a:t>
            </a:r>
            <a:r>
              <a:rPr sz="2700" spc="11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LEDs;</a:t>
            </a:r>
            <a:endParaRPr sz="27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0" dirty="0">
                <a:latin typeface="Arial"/>
                <a:cs typeface="Arial"/>
              </a:rPr>
              <a:t>Sincronizar </a:t>
            </a:r>
            <a:r>
              <a:rPr sz="2700" spc="85" dirty="0">
                <a:latin typeface="Arial"/>
                <a:cs typeface="Arial"/>
              </a:rPr>
              <a:t>os </a:t>
            </a:r>
            <a:r>
              <a:rPr sz="2700" spc="-45" dirty="0">
                <a:latin typeface="Arial"/>
                <a:cs typeface="Arial"/>
              </a:rPr>
              <a:t>LEDs,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20" dirty="0">
                <a:latin typeface="Arial"/>
                <a:cs typeface="Arial"/>
              </a:rPr>
              <a:t>que</a:t>
            </a:r>
            <a:r>
              <a:rPr lang="pt-BR" sz="2700" spc="120" dirty="0">
                <a:latin typeface="Arial"/>
                <a:cs typeface="Arial"/>
              </a:rPr>
              <a:t>   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100" dirty="0" err="1">
                <a:latin typeface="Arial"/>
                <a:cs typeface="Arial"/>
              </a:rPr>
              <a:t>sejam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lang="pt-BR" sz="2700" spc="100" dirty="0">
                <a:latin typeface="Arial"/>
                <a:cs typeface="Arial"/>
              </a:rPr>
              <a:t> </a:t>
            </a:r>
            <a:r>
              <a:rPr sz="2700" spc="135" dirty="0" err="1">
                <a:latin typeface="Arial"/>
                <a:cs typeface="Arial"/>
              </a:rPr>
              <a:t>habilitados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 </a:t>
            </a:r>
            <a:r>
              <a:rPr sz="2700" spc="114" dirty="0">
                <a:latin typeface="Arial"/>
                <a:cs typeface="Arial"/>
              </a:rPr>
              <a:t>desabilitados  </a:t>
            </a:r>
            <a:r>
              <a:rPr sz="2700" spc="105" dirty="0">
                <a:latin typeface="Arial"/>
                <a:cs typeface="Arial"/>
              </a:rPr>
              <a:t>sequencialmente </a:t>
            </a:r>
            <a:r>
              <a:rPr sz="2700" spc="85" dirty="0">
                <a:latin typeface="Arial"/>
                <a:cs typeface="Arial"/>
              </a:rPr>
              <a:t>(exercício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semáforo);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FA88FF8-A20D-42DC-894E-EC8072521A9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263" y="1490598"/>
            <a:ext cx="358647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50" dirty="0"/>
              <a:t>Referências </a:t>
            </a:r>
            <a:r>
              <a:rPr spc="80" dirty="0"/>
              <a:t>na</a:t>
            </a:r>
            <a:r>
              <a:rPr spc="45" dirty="0"/>
              <a:t> </a:t>
            </a:r>
            <a:r>
              <a:rPr spc="-185" dirty="0"/>
              <a:t>WEB: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744727" y="1909128"/>
            <a:ext cx="6515734" cy="1503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site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oficial </a:t>
            </a:r>
            <a:r>
              <a:rPr sz="2300" spc="15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300" dirty="0">
                <a:latin typeface="Arial"/>
                <a:cs typeface="Arial"/>
              </a:rPr>
              <a:t>é</a:t>
            </a:r>
            <a:r>
              <a:rPr sz="2300" spc="-80" dirty="0">
                <a:solidFill>
                  <a:srgbClr val="FF8118"/>
                </a:solidFill>
                <a:latin typeface="Arial"/>
                <a:cs typeface="Arial"/>
              </a:rPr>
              <a:t> </a:t>
            </a:r>
            <a:r>
              <a:rPr sz="2300" u="heavy" spc="17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  <a:hlinkClick r:id="rId2"/>
              </a:rPr>
              <a:t>http://arduino.cc</a:t>
            </a:r>
            <a:endParaRPr sz="2300">
              <a:latin typeface="Arial"/>
              <a:cs typeface="Arial"/>
            </a:endParaRPr>
          </a:p>
          <a:p>
            <a:pPr marL="241300" marR="24765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85" dirty="0">
                <a:latin typeface="Arial"/>
                <a:cs typeface="Arial"/>
              </a:rPr>
              <a:t>Um </a:t>
            </a:r>
            <a:r>
              <a:rPr sz="2300" spc="125" dirty="0">
                <a:solidFill>
                  <a:srgbClr val="FF0000"/>
                </a:solidFill>
                <a:latin typeface="Arial"/>
                <a:cs typeface="Arial"/>
              </a:rPr>
              <a:t>documentário 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sobre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300" spc="114" dirty="0">
                <a:latin typeface="Arial"/>
                <a:cs typeface="Arial"/>
              </a:rPr>
              <a:t>pode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spc="65" dirty="0">
                <a:latin typeface="Arial"/>
                <a:cs typeface="Arial"/>
              </a:rPr>
              <a:t>ser  </a:t>
            </a:r>
            <a:r>
              <a:rPr sz="2300" spc="95" dirty="0">
                <a:latin typeface="Arial"/>
                <a:cs typeface="Arial"/>
              </a:rPr>
              <a:t>assistido </a:t>
            </a:r>
            <a:r>
              <a:rPr sz="2300" spc="100" dirty="0">
                <a:latin typeface="Arial"/>
                <a:cs typeface="Arial"/>
              </a:rPr>
              <a:t>em: </a:t>
            </a:r>
            <a:r>
              <a:rPr sz="2300" u="heavy" spc="100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</a:rPr>
              <a:t> </a:t>
            </a:r>
            <a:r>
              <a:rPr sz="2300" u="heavy" spc="16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  <a:hlinkClick r:id="rId3"/>
              </a:rPr>
              <a:t>http://arduinothedocumentary.org/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620" y="592836"/>
            <a:ext cx="5667756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6147" y="3505200"/>
            <a:ext cx="2016252" cy="2846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3505200"/>
            <a:ext cx="4866132" cy="2735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2283317-25B5-47BD-9C49-685D824E21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47700" y="752855"/>
            <a:ext cx="1952244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68" y="1465529"/>
            <a:ext cx="6986905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40" dirty="0">
                <a:latin typeface="Arial"/>
                <a:cs typeface="Arial"/>
              </a:rPr>
              <a:t>Montar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145" dirty="0">
                <a:latin typeface="Arial"/>
                <a:cs typeface="Arial"/>
              </a:rPr>
              <a:t>circuito </a:t>
            </a:r>
            <a:r>
              <a:rPr sz="2700" spc="130" dirty="0">
                <a:latin typeface="Arial"/>
                <a:cs typeface="Arial"/>
              </a:rPr>
              <a:t>semáforo </a:t>
            </a:r>
            <a:r>
              <a:rPr sz="2700" spc="95" dirty="0">
                <a:latin typeface="Arial"/>
                <a:cs typeface="Arial"/>
              </a:rPr>
              <a:t>de </a:t>
            </a:r>
            <a:r>
              <a:rPr sz="2700" spc="170" dirty="0">
                <a:latin typeface="Arial"/>
                <a:cs typeface="Arial"/>
              </a:rPr>
              <a:t>forma </a:t>
            </a:r>
            <a:r>
              <a:rPr sz="2700" spc="95" dirty="0">
                <a:latin typeface="Arial"/>
                <a:cs typeface="Arial"/>
              </a:rPr>
              <a:t>de  </a:t>
            </a:r>
            <a:r>
              <a:rPr sz="2700" spc="125" dirty="0">
                <a:latin typeface="Arial"/>
                <a:cs typeface="Arial"/>
              </a:rPr>
              <a:t>maquete </a:t>
            </a:r>
            <a:r>
              <a:rPr sz="2700" spc="145" dirty="0">
                <a:latin typeface="Arial"/>
                <a:cs typeface="Arial"/>
              </a:rPr>
              <a:t>(utilizando </a:t>
            </a:r>
            <a:r>
              <a:rPr sz="2700" spc="130" dirty="0">
                <a:latin typeface="Arial"/>
                <a:cs typeface="Arial"/>
              </a:rPr>
              <a:t>material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fornecido);</a:t>
            </a:r>
            <a:endParaRPr sz="2700" dirty="0">
              <a:latin typeface="Arial"/>
              <a:cs typeface="Arial"/>
            </a:endParaRPr>
          </a:p>
          <a:p>
            <a:pPr marL="268605" marR="319405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35" dirty="0">
                <a:latin typeface="Arial"/>
                <a:cs typeface="Arial"/>
              </a:rPr>
              <a:t>Utilizar </a:t>
            </a:r>
            <a:r>
              <a:rPr sz="2700" spc="204" dirty="0">
                <a:latin typeface="Arial"/>
                <a:cs typeface="Arial"/>
              </a:rPr>
              <a:t>2 </a:t>
            </a:r>
            <a:r>
              <a:rPr sz="2700" spc="114" dirty="0">
                <a:latin typeface="Arial"/>
                <a:cs typeface="Arial"/>
              </a:rPr>
              <a:t>semáforos </a:t>
            </a:r>
            <a:r>
              <a:rPr sz="2700" spc="130" dirty="0">
                <a:latin typeface="Arial"/>
                <a:cs typeface="Arial"/>
              </a:rPr>
              <a:t>sincronizados  funcionais </a:t>
            </a:r>
            <a:r>
              <a:rPr sz="2700" spc="120" dirty="0">
                <a:latin typeface="Arial"/>
                <a:cs typeface="Arial"/>
              </a:rPr>
              <a:t>(quando </a:t>
            </a:r>
            <a:r>
              <a:rPr sz="2700" spc="130" dirty="0">
                <a:latin typeface="Arial"/>
                <a:cs typeface="Arial"/>
              </a:rPr>
              <a:t>semáforo </a:t>
            </a:r>
            <a:r>
              <a:rPr sz="2700" spc="204" dirty="0">
                <a:latin typeface="Arial"/>
                <a:cs typeface="Arial"/>
              </a:rPr>
              <a:t>1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estiver  </a:t>
            </a:r>
            <a:r>
              <a:rPr sz="2700" spc="130" dirty="0">
                <a:latin typeface="Arial"/>
                <a:cs typeface="Arial"/>
              </a:rPr>
              <a:t>aberto </a:t>
            </a:r>
            <a:r>
              <a:rPr sz="2700" spc="155" dirty="0">
                <a:latin typeface="Arial"/>
                <a:cs typeface="Arial"/>
              </a:rPr>
              <a:t>o </a:t>
            </a:r>
            <a:r>
              <a:rPr sz="2700" spc="204" dirty="0">
                <a:latin typeface="Arial"/>
                <a:cs typeface="Arial"/>
              </a:rPr>
              <a:t>2 </a:t>
            </a:r>
            <a:r>
              <a:rPr sz="2700" spc="55" dirty="0">
                <a:latin typeface="Arial"/>
                <a:cs typeface="Arial"/>
              </a:rPr>
              <a:t>deve </a:t>
            </a:r>
            <a:r>
              <a:rPr sz="2700" spc="90" dirty="0">
                <a:latin typeface="Arial"/>
                <a:cs typeface="Arial"/>
              </a:rPr>
              <a:t>estar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fechado)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CDB83A0-D929-4CBB-B530-54DD294508E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B403DE-8169-41A2-BBD4-62651992FBCE}"/>
              </a:ext>
            </a:extLst>
          </p:cNvPr>
          <p:cNvSpPr txBox="1"/>
          <p:nvPr/>
        </p:nvSpPr>
        <p:spPr>
          <a:xfrm>
            <a:off x="3009900" y="6096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BIBLIOGRAFIA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E6F3D9-BAE8-43A7-B247-14C5B884950D}"/>
              </a:ext>
            </a:extLst>
          </p:cNvPr>
          <p:cNvSpPr txBox="1"/>
          <p:nvPr/>
        </p:nvSpPr>
        <p:spPr>
          <a:xfrm>
            <a:off x="571500" y="1447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MONK,SIMON. 30 projetos com Arduino -2.ed. – Porto Alegre: Bookman,2014</a:t>
            </a:r>
          </a:p>
          <a:p>
            <a:r>
              <a:rPr lang="pt-BR" dirty="0"/>
              <a:t>MCROBERTS,MICHAEL. Arduino Básico -2.ed. –São </a:t>
            </a:r>
            <a:r>
              <a:rPr lang="pt-BR" dirty="0" err="1"/>
              <a:t>Paulo:Novatec</a:t>
            </a:r>
            <a:r>
              <a:rPr lang="pt-BR" dirty="0"/>
              <a:t>, 2015</a:t>
            </a:r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http://oficinaderobotica.ufsc.br/files/2013/04/MaterialOficinaRobotica2014v21.pdf</a:t>
            </a:r>
            <a:r>
              <a:rPr lang="pt-BR" dirty="0"/>
              <a:t> Acessado em 10/08/2018</a:t>
            </a:r>
          </a:p>
        </p:txBody>
      </p:sp>
    </p:spTree>
    <p:extLst>
      <p:ext uri="{BB962C8B-B14F-4D97-AF65-F5344CB8AC3E}">
        <p14:creationId xmlns:p14="http://schemas.microsoft.com/office/powerpoint/2010/main" val="94155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644080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85" dirty="0"/>
              <a:t>Vista </a:t>
            </a:r>
            <a:r>
              <a:rPr spc="90" dirty="0"/>
              <a:t>da </a:t>
            </a:r>
            <a:r>
              <a:rPr spc="75" dirty="0"/>
              <a:t>placa </a:t>
            </a:r>
            <a:r>
              <a:rPr spc="175" dirty="0"/>
              <a:t>do </a:t>
            </a:r>
            <a:r>
              <a:rPr spc="165" dirty="0"/>
              <a:t>Arduino </a:t>
            </a:r>
            <a:r>
              <a:rPr spc="-15" dirty="0"/>
              <a:t>UNO </a:t>
            </a:r>
            <a:r>
              <a:rPr spc="-70" dirty="0"/>
              <a:t>Rev </a:t>
            </a:r>
            <a:r>
              <a:rPr spc="204" dirty="0"/>
              <a:t>3  </a:t>
            </a:r>
            <a:r>
              <a:rPr spc="114" dirty="0"/>
              <a:t>(frente </a:t>
            </a:r>
            <a:r>
              <a:rPr dirty="0"/>
              <a:t>e</a:t>
            </a:r>
            <a:r>
              <a:rPr spc="45" dirty="0"/>
              <a:t> </a:t>
            </a:r>
            <a:r>
              <a:rPr spc="60" dirty="0"/>
              <a:t>verso)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30351" y="568451"/>
            <a:ext cx="335737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531" y="2997707"/>
            <a:ext cx="3621024" cy="2531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5591" y="2924555"/>
            <a:ext cx="3601212" cy="2538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2029706-0EE6-4AC4-A76C-91DBF49854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19808"/>
            <a:ext cx="23602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z="2300" spc="65" dirty="0"/>
              <a:t>Características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929436" y="1751202"/>
            <a:ext cx="6693534" cy="4164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1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100" dirty="0">
                <a:latin typeface="Arial"/>
                <a:cs typeface="Arial"/>
              </a:rPr>
              <a:t>Microcontrolador: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0000"/>
                </a:solidFill>
                <a:latin typeface="Arial"/>
                <a:cs typeface="Arial"/>
              </a:rPr>
              <a:t>ATmega328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50" dirty="0">
                <a:latin typeface="Arial"/>
                <a:cs typeface="Arial"/>
              </a:rPr>
              <a:t>Tensão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65" dirty="0">
                <a:latin typeface="Arial"/>
                <a:cs typeface="Arial"/>
              </a:rPr>
              <a:t>operação: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0000"/>
                </a:solidFill>
                <a:latin typeface="Arial"/>
                <a:cs typeface="Arial"/>
              </a:rPr>
              <a:t>5V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50" dirty="0">
                <a:latin typeface="Arial"/>
                <a:cs typeface="Arial"/>
              </a:rPr>
              <a:t>Tensão </a:t>
            </a:r>
            <a:r>
              <a:rPr sz="2000" spc="80" dirty="0">
                <a:latin typeface="Arial"/>
                <a:cs typeface="Arial"/>
              </a:rPr>
              <a:t>recomendada </a:t>
            </a:r>
            <a:r>
              <a:rPr sz="2000" spc="60" dirty="0">
                <a:latin typeface="Arial"/>
                <a:cs typeface="Arial"/>
              </a:rPr>
              <a:t>(entrada):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FF0000"/>
                </a:solidFill>
                <a:latin typeface="Arial"/>
                <a:cs typeface="Arial"/>
              </a:rPr>
              <a:t>7-12V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95" dirty="0">
                <a:latin typeface="Arial"/>
                <a:cs typeface="Arial"/>
              </a:rPr>
              <a:t>Limite </a:t>
            </a:r>
            <a:r>
              <a:rPr sz="2000" spc="70" dirty="0">
                <a:latin typeface="Arial"/>
                <a:cs typeface="Arial"/>
              </a:rPr>
              <a:t>da tensão de </a:t>
            </a:r>
            <a:r>
              <a:rPr sz="2000" spc="80" dirty="0">
                <a:latin typeface="Arial"/>
                <a:cs typeface="Arial"/>
              </a:rPr>
              <a:t>entrada: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FF0000"/>
                </a:solidFill>
                <a:latin typeface="Arial"/>
                <a:cs typeface="Arial"/>
              </a:rPr>
              <a:t>6-20V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35" dirty="0">
                <a:latin typeface="Arial"/>
                <a:cs typeface="Arial"/>
              </a:rPr>
              <a:t>Pinos </a:t>
            </a:r>
            <a:r>
              <a:rPr sz="2000" spc="100" dirty="0">
                <a:latin typeface="Arial"/>
                <a:cs typeface="Arial"/>
              </a:rPr>
              <a:t>digitais: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14 </a:t>
            </a:r>
            <a:r>
              <a:rPr sz="2000" spc="25" dirty="0">
                <a:solidFill>
                  <a:srgbClr val="FF0000"/>
                </a:solidFill>
                <a:latin typeface="Arial"/>
                <a:cs typeface="Arial"/>
              </a:rPr>
              <a:t>(seis </a:t>
            </a:r>
            <a:r>
              <a:rPr sz="2000" spc="105" dirty="0">
                <a:solidFill>
                  <a:srgbClr val="FF0000"/>
                </a:solidFill>
                <a:latin typeface="Arial"/>
                <a:cs typeface="Arial"/>
              </a:rPr>
              <a:t>pinos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com </a:t>
            </a:r>
            <a:r>
              <a:rPr sz="2000" spc="30" dirty="0">
                <a:solidFill>
                  <a:srgbClr val="FF0000"/>
                </a:solidFill>
                <a:latin typeface="Arial"/>
                <a:cs typeface="Arial"/>
              </a:rPr>
              <a:t>saída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PWM)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Entrada </a:t>
            </a:r>
            <a:r>
              <a:rPr sz="2000" spc="65" dirty="0">
                <a:latin typeface="Arial"/>
                <a:cs typeface="Arial"/>
              </a:rPr>
              <a:t>analógica: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0000"/>
                </a:solidFill>
                <a:latin typeface="Arial"/>
                <a:cs typeface="Arial"/>
              </a:rPr>
              <a:t>pinos</a:t>
            </a:r>
            <a:endParaRPr sz="2000">
              <a:latin typeface="Arial"/>
              <a:cs typeface="Arial"/>
            </a:endParaRPr>
          </a:p>
          <a:p>
            <a:pPr marL="241300" marR="264795" indent="-228600">
              <a:lnSpc>
                <a:spcPts val="1920"/>
              </a:lnSpc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0" dirty="0">
                <a:latin typeface="Arial"/>
                <a:cs typeface="Arial"/>
              </a:rPr>
              <a:t>Corrente </a:t>
            </a:r>
            <a:r>
              <a:rPr sz="2000" spc="90" dirty="0">
                <a:latin typeface="Arial"/>
                <a:cs typeface="Arial"/>
              </a:rPr>
              <a:t>contínua </a:t>
            </a:r>
            <a:r>
              <a:rPr sz="2000" spc="135" dirty="0">
                <a:latin typeface="Arial"/>
                <a:cs typeface="Arial"/>
              </a:rPr>
              <a:t>por </a:t>
            </a:r>
            <a:r>
              <a:rPr sz="2000" spc="125" dirty="0">
                <a:latin typeface="Arial"/>
                <a:cs typeface="Arial"/>
              </a:rPr>
              <a:t>pino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80" dirty="0">
                <a:latin typeface="Arial"/>
                <a:cs typeface="Arial"/>
              </a:rPr>
              <a:t>entrada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40" dirty="0">
                <a:latin typeface="Arial"/>
                <a:cs typeface="Arial"/>
              </a:rPr>
              <a:t>saída: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40  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15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latin typeface="Arial"/>
                <a:cs typeface="Arial"/>
              </a:rPr>
              <a:t>Corrente </a:t>
            </a:r>
            <a:r>
              <a:rPr sz="2000" spc="65" dirty="0">
                <a:latin typeface="Arial"/>
                <a:cs typeface="Arial"/>
              </a:rPr>
              <a:t>para </a:t>
            </a:r>
            <a:r>
              <a:rPr sz="2000" spc="120" dirty="0">
                <a:latin typeface="Arial"/>
                <a:cs typeface="Arial"/>
              </a:rPr>
              <a:t>o </a:t>
            </a:r>
            <a:r>
              <a:rPr sz="2000" spc="130" dirty="0">
                <a:latin typeface="Arial"/>
                <a:cs typeface="Arial"/>
              </a:rPr>
              <a:t>pino </a:t>
            </a:r>
            <a:r>
              <a:rPr sz="2000" spc="75" dirty="0">
                <a:latin typeface="Arial"/>
                <a:cs typeface="Arial"/>
              </a:rPr>
              <a:t>de </a:t>
            </a:r>
            <a:r>
              <a:rPr sz="2000" spc="125" dirty="0">
                <a:latin typeface="Arial"/>
                <a:cs typeface="Arial"/>
              </a:rPr>
              <a:t>3.3 </a:t>
            </a:r>
            <a:r>
              <a:rPr sz="2000" spc="25" dirty="0">
                <a:latin typeface="Arial"/>
                <a:cs typeface="Arial"/>
              </a:rPr>
              <a:t>V: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39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  <a:tab pos="1016635" algn="l"/>
              </a:tabLst>
            </a:pPr>
            <a:r>
              <a:rPr sz="2000" spc="80" dirty="0">
                <a:latin typeface="Arial"/>
                <a:cs typeface="Arial"/>
              </a:rPr>
              <a:t>Quantidade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114" dirty="0">
                <a:latin typeface="Arial"/>
                <a:cs typeface="Arial"/>
              </a:rPr>
              <a:t>memória </a:t>
            </a:r>
            <a:r>
              <a:rPr sz="2000" spc="-55" dirty="0">
                <a:latin typeface="Arial"/>
                <a:cs typeface="Arial"/>
              </a:rPr>
              <a:t>FLASH: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32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KB </a:t>
            </a:r>
            <a:r>
              <a:rPr sz="2000" spc="70" dirty="0">
                <a:latin typeface="Arial"/>
                <a:cs typeface="Arial"/>
              </a:rPr>
              <a:t>(ATmega328)  </a:t>
            </a:r>
            <a:r>
              <a:rPr sz="2000" spc="95" dirty="0">
                <a:latin typeface="Arial"/>
                <a:cs typeface="Arial"/>
              </a:rPr>
              <a:t>onde	</a:t>
            </a:r>
            <a:r>
              <a:rPr sz="2000" spc="125" dirty="0">
                <a:solidFill>
                  <a:srgbClr val="FF0000"/>
                </a:solidFill>
                <a:latin typeface="Arial"/>
                <a:cs typeface="Arial"/>
              </a:rPr>
              <a:t>0.5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KB </a:t>
            </a:r>
            <a:r>
              <a:rPr sz="2000" spc="80" dirty="0">
                <a:solidFill>
                  <a:srgbClr val="FF0000"/>
                </a:solidFill>
                <a:latin typeface="Arial"/>
                <a:cs typeface="Arial"/>
              </a:rPr>
              <a:t>usado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para </a:t>
            </a:r>
            <a:r>
              <a:rPr sz="2000" spc="11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0000"/>
                </a:solidFill>
                <a:latin typeface="Arial"/>
                <a:cs typeface="Arial"/>
              </a:rPr>
              <a:t>bootloader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13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0" dirty="0">
                <a:latin typeface="Arial"/>
                <a:cs typeface="Arial"/>
              </a:rPr>
              <a:t>Quantidade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114" dirty="0">
                <a:latin typeface="Arial"/>
                <a:cs typeface="Arial"/>
              </a:rPr>
              <a:t>memória </a:t>
            </a:r>
            <a:r>
              <a:rPr sz="2000" spc="-50" dirty="0">
                <a:latin typeface="Arial"/>
                <a:cs typeface="Arial"/>
              </a:rPr>
              <a:t>SRAM: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KB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Arial"/>
                <a:cs typeface="Arial"/>
              </a:rPr>
              <a:t>(ATmega328)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07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latin typeface="Arial"/>
                <a:cs typeface="Arial"/>
              </a:rPr>
              <a:t>Quantidade </a:t>
            </a:r>
            <a:r>
              <a:rPr sz="2000" spc="75" dirty="0">
                <a:latin typeface="Arial"/>
                <a:cs typeface="Arial"/>
              </a:rPr>
              <a:t>de </a:t>
            </a:r>
            <a:r>
              <a:rPr sz="2000" spc="110" dirty="0">
                <a:latin typeface="Arial"/>
                <a:cs typeface="Arial"/>
              </a:rPr>
              <a:t>memória </a:t>
            </a:r>
            <a:r>
              <a:rPr sz="2000" spc="-110" dirty="0">
                <a:latin typeface="Arial"/>
                <a:cs typeface="Arial"/>
              </a:rPr>
              <a:t>EEPROM: </a:t>
            </a:r>
            <a:r>
              <a:rPr sz="2000" spc="15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KB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070"/>
              </a:lnSpc>
            </a:pPr>
            <a:r>
              <a:rPr sz="2000" spc="70" dirty="0">
                <a:solidFill>
                  <a:srgbClr val="FF0000"/>
                </a:solidFill>
                <a:latin typeface="Arial"/>
                <a:cs typeface="Arial"/>
              </a:rPr>
              <a:t>(ATmega328)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31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65" dirty="0">
                <a:latin typeface="Arial"/>
                <a:cs typeface="Arial"/>
              </a:rPr>
              <a:t>Velocidade </a:t>
            </a:r>
            <a:r>
              <a:rPr sz="2000" spc="70" dirty="0">
                <a:latin typeface="Arial"/>
                <a:cs typeface="Arial"/>
              </a:rPr>
              <a:t>de </a:t>
            </a:r>
            <a:r>
              <a:rPr sz="2000" spc="90" dirty="0">
                <a:latin typeface="Arial"/>
                <a:cs typeface="Arial"/>
              </a:rPr>
              <a:t>clock: </a:t>
            </a:r>
            <a:r>
              <a:rPr sz="2000" spc="15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0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Arial"/>
                <a:cs typeface="Arial"/>
              </a:rPr>
              <a:t>MHz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351" y="568451"/>
            <a:ext cx="335737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AF773C7-2F7B-4E72-BE72-A48C9250914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65529"/>
            <a:ext cx="23329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10" dirty="0"/>
              <a:t>Alimentação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929436" y="1921891"/>
            <a:ext cx="6701155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7531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300" spc="-10" dirty="0">
                <a:solidFill>
                  <a:srgbClr val="FF0000"/>
                </a:solidFill>
                <a:latin typeface="Arial"/>
                <a:cs typeface="Arial"/>
              </a:rPr>
              <a:t>UNO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pode </a:t>
            </a:r>
            <a:r>
              <a:rPr sz="2300" spc="65" dirty="0">
                <a:latin typeface="Arial"/>
                <a:cs typeface="Arial"/>
              </a:rPr>
              <a:t>ser </a:t>
            </a:r>
            <a:r>
              <a:rPr sz="2300" spc="120" dirty="0">
                <a:solidFill>
                  <a:srgbClr val="FF0000"/>
                </a:solidFill>
                <a:latin typeface="Arial"/>
                <a:cs typeface="Arial"/>
              </a:rPr>
              <a:t>alimentado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pela 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porta </a:t>
            </a:r>
            <a:r>
              <a:rPr sz="2300" spc="-190" dirty="0">
                <a:solidFill>
                  <a:srgbClr val="FF0000"/>
                </a:solidFill>
                <a:latin typeface="Arial"/>
                <a:cs typeface="Arial"/>
              </a:rPr>
              <a:t>USB </a:t>
            </a:r>
            <a:r>
              <a:rPr sz="2300" spc="140" dirty="0">
                <a:latin typeface="Arial"/>
                <a:cs typeface="Arial"/>
              </a:rPr>
              <a:t>ou </a:t>
            </a:r>
            <a:r>
              <a:rPr sz="2300" spc="155" dirty="0">
                <a:latin typeface="Arial"/>
                <a:cs typeface="Arial"/>
              </a:rPr>
              <a:t>por </a:t>
            </a:r>
            <a:r>
              <a:rPr sz="2300" spc="125" dirty="0">
                <a:latin typeface="Arial"/>
                <a:cs typeface="Arial"/>
              </a:rPr>
              <a:t>uma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fonte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externa</a:t>
            </a:r>
            <a:r>
              <a:rPr sz="2300" spc="-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FF0000"/>
                </a:solidFill>
                <a:latin typeface="Arial"/>
                <a:cs typeface="Arial"/>
              </a:rPr>
              <a:t>DC</a:t>
            </a:r>
            <a:r>
              <a:rPr sz="2300" spc="25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55" dirty="0">
                <a:latin typeface="Arial"/>
                <a:cs typeface="Arial"/>
              </a:rPr>
              <a:t>A </a:t>
            </a:r>
            <a:r>
              <a:rPr sz="23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recomendação</a:t>
            </a:r>
            <a:r>
              <a:rPr sz="2300" spc="8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é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fonte </a:t>
            </a:r>
            <a:r>
              <a:rPr sz="2300" spc="114" dirty="0">
                <a:solidFill>
                  <a:srgbClr val="FF0000"/>
                </a:solidFill>
                <a:latin typeface="Arial"/>
                <a:cs typeface="Arial"/>
              </a:rPr>
              <a:t>externa </a:t>
            </a:r>
            <a:r>
              <a:rPr sz="2300" spc="50" dirty="0">
                <a:solidFill>
                  <a:srgbClr val="FF0000"/>
                </a:solidFill>
                <a:latin typeface="Arial"/>
                <a:cs typeface="Arial"/>
              </a:rPr>
              <a:t>seja 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u="heavy" spc="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7 </a:t>
            </a:r>
            <a:r>
              <a:rPr sz="23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 </a:t>
            </a:r>
            <a:r>
              <a:rPr sz="23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 </a:t>
            </a:r>
            <a:r>
              <a:rPr sz="2300" u="heavy" spc="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12 </a:t>
            </a:r>
            <a:r>
              <a:rPr sz="23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</a:t>
            </a:r>
            <a:r>
              <a:rPr sz="23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14" dirty="0">
                <a:latin typeface="Arial"/>
                <a:cs typeface="Arial"/>
              </a:rPr>
              <a:t>pode </a:t>
            </a:r>
            <a:r>
              <a:rPr sz="2300" spc="65" dirty="0">
                <a:latin typeface="Arial"/>
                <a:cs typeface="Arial"/>
              </a:rPr>
              <a:t>ser </a:t>
            </a:r>
            <a:r>
              <a:rPr sz="2300" spc="100" dirty="0">
                <a:latin typeface="Arial"/>
                <a:cs typeface="Arial"/>
              </a:rPr>
              <a:t>ligada </a:t>
            </a:r>
            <a:r>
              <a:rPr sz="2300" spc="114" dirty="0">
                <a:latin typeface="Arial"/>
                <a:cs typeface="Arial"/>
              </a:rPr>
              <a:t>diretamente  </a:t>
            </a:r>
            <a:r>
              <a:rPr sz="2300" spc="140" dirty="0">
                <a:latin typeface="Arial"/>
                <a:cs typeface="Arial"/>
              </a:rPr>
              <a:t>no </a:t>
            </a:r>
            <a:r>
              <a:rPr sz="2300" spc="105" dirty="0">
                <a:latin typeface="Arial"/>
                <a:cs typeface="Arial"/>
              </a:rPr>
              <a:t>conector </a:t>
            </a:r>
            <a:r>
              <a:rPr sz="2300" spc="85" dirty="0">
                <a:latin typeface="Arial"/>
                <a:cs typeface="Arial"/>
              </a:rPr>
              <a:t>de </a:t>
            </a:r>
            <a:r>
              <a:rPr sz="2300" spc="140" dirty="0">
                <a:latin typeface="Arial"/>
                <a:cs typeface="Arial"/>
              </a:rPr>
              <a:t>fonte ou </a:t>
            </a:r>
            <a:r>
              <a:rPr sz="2300" spc="100" dirty="0">
                <a:latin typeface="Arial"/>
                <a:cs typeface="Arial"/>
              </a:rPr>
              <a:t>nos </a:t>
            </a:r>
            <a:r>
              <a:rPr sz="2300" spc="125" dirty="0">
                <a:latin typeface="Arial"/>
                <a:cs typeface="Arial"/>
              </a:rPr>
              <a:t>pinos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Vin 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265" dirty="0"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Gnd</a:t>
            </a:r>
            <a:r>
              <a:rPr sz="2300" spc="70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351" y="568451"/>
            <a:ext cx="3357372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5B6893F-5FEF-4174-8ADB-69546A42724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1655" y="6424267"/>
            <a:ext cx="3529965" cy="2122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pt-BR" spc="-75" dirty="0" err="1"/>
              <a:t>Etec</a:t>
            </a:r>
            <a:r>
              <a:rPr spc="-75" dirty="0"/>
              <a:t> </a:t>
            </a:r>
            <a:r>
              <a:rPr lang="pt-BR" spc="-75" dirty="0"/>
              <a:t> ZL</a:t>
            </a:r>
            <a:r>
              <a:rPr spc="-70" dirty="0"/>
              <a:t>– </a:t>
            </a:r>
            <a:r>
              <a:rPr spc="-10" dirty="0"/>
              <a:t>Programação </a:t>
            </a:r>
            <a:r>
              <a:rPr spc="-45" dirty="0"/>
              <a:t>Básica </a:t>
            </a:r>
            <a:r>
              <a:rPr spc="30" dirty="0"/>
              <a:t>em </a:t>
            </a:r>
            <a:r>
              <a:rPr spc="5" dirty="0"/>
              <a:t>Arduino </a:t>
            </a:r>
            <a:r>
              <a:rPr spc="290" dirty="0"/>
              <a:t>-</a:t>
            </a:r>
            <a:r>
              <a:rPr spc="-204" dirty="0"/>
              <a:t> </a:t>
            </a:r>
            <a:r>
              <a:rPr lang="pt-BR" spc="95" dirty="0"/>
              <a:t>2018</a:t>
            </a:r>
            <a:endParaRPr spc="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1783</Words>
  <Application>Microsoft Office PowerPoint</Application>
  <PresentationFormat>Apresentação na tela (4:3)</PresentationFormat>
  <Paragraphs>374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Arial</vt:lpstr>
      <vt:lpstr>Calibri</vt:lpstr>
      <vt:lpstr>Verdana</vt:lpstr>
      <vt:lpstr>Wingdings</vt:lpstr>
      <vt:lpstr>Office Theme</vt:lpstr>
      <vt:lpstr>Programação Básica em  Arduino – Aula 1</vt:lpstr>
      <vt:lpstr> ELETRÔNICA</vt:lpstr>
      <vt:lpstr>Apresentação do PowerPoint</vt:lpstr>
      <vt:lpstr>Apresentação do PowerPoint</vt:lpstr>
      <vt:lpstr> Tipos de Arduino</vt:lpstr>
      <vt:lpstr> Referências na WEB:</vt:lpstr>
      <vt:lpstr> Vista da placa do Arduino UNO Rev 3  (frente e verso)</vt:lpstr>
      <vt:lpstr> Características</vt:lpstr>
      <vt:lpstr> Alimentação</vt:lpstr>
      <vt:lpstr> Pinos</vt:lpstr>
      <vt:lpstr> Pinos</vt:lpstr>
      <vt:lpstr> Pinos</vt:lpstr>
      <vt:lpstr>Apresentação do PowerPoint</vt:lpstr>
      <vt:lpstr> Linguagens de Programação</vt:lpstr>
      <vt:lpstr> Algoritmo</vt:lpstr>
      <vt:lpstr> Processamento de dados</vt:lpstr>
      <vt:lpstr> O ambiente de desenvolvimento do  Arduino (IDE) é gratuito e pode ser  baixado no seguinte endereço:  arduino.cc.  As principais funcionalidades do IDE do  Arduino são:</vt:lpstr>
      <vt:lpstr> Interface principal do ambiente de  desenvolvimento</vt:lpstr>
      <vt:lpstr> Primeiro programa: Blink LED</vt:lpstr>
      <vt:lpstr> As duas principais partes (funções) de  um programa desenvolvido para o  Arduino são:</vt:lpstr>
      <vt:lpstr> Formato das funções setup() e loop()</vt:lpstr>
      <vt:lpstr> Um dado é constante quando não sofre  nenhuma variação no decorrer do  tempo.  Do início ao fim do programa o valor  permanece inalterado.</vt:lpstr>
      <vt:lpstr> A criação de constantes no Arduino  pode ser feita de duas maneiras:</vt:lpstr>
      <vt:lpstr> No Arduino existem algumas constantes</vt:lpstr>
      <vt:lpstr> Muitas vezes é importante comentar alguma</vt:lpstr>
      <vt:lpstr> Primeiro programa comentado</vt:lpstr>
      <vt:lpstr>Apresentação do PowerPoint</vt:lpstr>
      <vt:lpstr> As portas digitais trabalham com  valores bem definidos. No caso do  Arduino esses valores são 0V e 5V.</vt:lpstr>
      <vt:lpstr> As portas digitais são usadas para entrada</vt:lpstr>
      <vt:lpstr>Apresentação do PowerPoint</vt:lpstr>
      <vt:lpstr> Átomo</vt:lpstr>
      <vt:lpstr> Átomo</vt:lpstr>
      <vt:lpstr> Átomo</vt:lpstr>
      <vt:lpstr> Atração e Repulsão</vt:lpstr>
      <vt:lpstr> Corrente Elétrica</vt:lpstr>
      <vt:lpstr>  Sentido Real vs Sentido Convencional  da Corrente Elétrica</vt:lpstr>
      <vt:lpstr>  Sentido Real vs Sentido Convencional  da Corrente Elétrica</vt:lpstr>
      <vt:lpstr> Tipos de correntes elétricas</vt:lpstr>
      <vt:lpstr> Tipos de correntes elétricas</vt:lpstr>
      <vt:lpstr> Tipos de correntes elétricas</vt:lpstr>
      <vt:lpstr> Tensão Elétrica</vt:lpstr>
      <vt:lpstr>Apresentação do PowerPoint</vt:lpstr>
      <vt:lpstr> Condutores</vt:lpstr>
      <vt:lpstr> Isolantes</vt:lpstr>
      <vt:lpstr>Apresentação do PowerPoint</vt:lpstr>
      <vt:lpstr> Um resistor fixo de filme de carbono  possui em seu corpo faixas coloridas  que indicam o seu valor de resistência.</vt:lpstr>
      <vt:lpstr> Tabela de cores para a identificação de  resistores</vt:lpstr>
      <vt:lpstr>TABELA DE RESISTORES cont.</vt:lpstr>
      <vt:lpstr> Exemplo:</vt:lpstr>
      <vt:lpstr> LED (Light-Emitting Diode – Diodo  Emissor de Luz)</vt:lpstr>
      <vt:lpstr> LED (Light-Emitting Diode – Diodo  Emissor de Luz)</vt:lpstr>
      <vt:lpstr> Identificação dos Terminais</vt:lpstr>
      <vt:lpstr>Apresentação do PowerPoint</vt:lpstr>
      <vt:lpstr> A figura ilustra a forma como os furos  estão interconectados.</vt:lpstr>
      <vt:lpstr> Passo-a-passo para a montagem de um  pequeno circuito  Passo 1</vt:lpstr>
      <vt:lpstr> Passo-a-passo para a montagem de um  pequeno circuito  Passo 2</vt:lpstr>
      <vt:lpstr> Passo-a-passo para a montagem de um  pequeno circuito  Passo 3</vt:lpstr>
      <vt:lpstr> Passo-a-passo para a montagem de um  pequeno circuito  Passo 4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TCADSILVA</dc:creator>
  <cp:lastModifiedBy>TCADSILVA</cp:lastModifiedBy>
  <cp:revision>8</cp:revision>
  <dcterms:created xsi:type="dcterms:W3CDTF">2018-09-13T17:57:57Z</dcterms:created>
  <dcterms:modified xsi:type="dcterms:W3CDTF">2018-09-13T18:59:14Z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2018-09-13T00:00:00Z</vt:filetime>
  </property>
</Properties>
</file>