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handoutMasterIdLst>
    <p:handoutMasterId r:id="rId9"/>
  </p:handoutMasterIdLst>
  <p:sldIdLst>
    <p:sldId id="256" r:id="rId2"/>
    <p:sldId id="258" r:id="rId3"/>
    <p:sldId id="323" r:id="rId4"/>
    <p:sldId id="324" r:id="rId5"/>
    <p:sldId id="322" r:id="rId6"/>
    <p:sldId id="325" r:id="rId7"/>
    <p:sldId id="321" r:id="rId8"/>
  </p:sldIdLst>
  <p:sldSz cx="9144000" cy="6858000" type="screen4x3"/>
  <p:notesSz cx="7086600" cy="10223500"/>
  <p:defaultTextStyle>
    <a:defPPr>
      <a:defRPr lang="pt-BR"/>
    </a:defPPr>
    <a:lvl1pPr algn="l" rtl="0" fontAlgn="base">
      <a:spcBef>
        <a:spcPct val="20000"/>
      </a:spcBef>
      <a:spcAft>
        <a:spcPct val="0"/>
      </a:spcAft>
      <a:buFont typeface="Monotype Sorts" pitchFamily="2" charset="2"/>
      <a:buChar char="•"/>
      <a:defRPr sz="3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Font typeface="Monotype Sorts" pitchFamily="2" charset="2"/>
      <a:buChar char="•"/>
      <a:defRPr sz="3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Font typeface="Monotype Sorts" pitchFamily="2" charset="2"/>
      <a:buChar char="•"/>
      <a:defRPr sz="3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Font typeface="Monotype Sorts" pitchFamily="2" charset="2"/>
      <a:buChar char="•"/>
      <a:defRPr sz="3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Font typeface="Monotype Sorts" pitchFamily="2" charset="2"/>
      <a:buChar char="•"/>
      <a:defRPr sz="3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3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3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3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3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000000"/>
    <a:srgbClr val="993300"/>
    <a:srgbClr val="FFFF00"/>
    <a:srgbClr val="00FF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 snapToGrid="0">
      <p:cViewPr varScale="1">
        <p:scale>
          <a:sx n="82" d="100"/>
          <a:sy n="82" d="100"/>
        </p:scale>
        <p:origin x="109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022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defTabSz="965200">
              <a:spcBef>
                <a:spcPct val="0"/>
              </a:spcBef>
              <a:buFontTx/>
              <a:buNone/>
              <a:defRPr sz="1300" b="0">
                <a:effectLst/>
                <a:latin typeface="Times New Roman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16375" y="0"/>
            <a:ext cx="307022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>
              <a:spcBef>
                <a:spcPct val="0"/>
              </a:spcBef>
              <a:buFontTx/>
              <a:buNone/>
              <a:defRPr sz="1300" b="0">
                <a:effectLst/>
                <a:latin typeface="Times New Roman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12325"/>
            <a:ext cx="307022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defTabSz="965200">
              <a:spcBef>
                <a:spcPct val="0"/>
              </a:spcBef>
              <a:buFontTx/>
              <a:buNone/>
              <a:defRPr sz="1300" b="0">
                <a:effectLst/>
                <a:latin typeface="Times New Roman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09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6375" y="9712325"/>
            <a:ext cx="307022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>
              <a:spcBef>
                <a:spcPct val="0"/>
              </a:spcBef>
              <a:buFontTx/>
              <a:buNone/>
              <a:defRPr sz="1300" b="0">
                <a:effectLst/>
                <a:latin typeface="Times New Roman" charset="0"/>
              </a:defRPr>
            </a:lvl1pPr>
          </a:lstStyle>
          <a:p>
            <a:pPr>
              <a:defRPr/>
            </a:pPr>
            <a:fld id="{BA26F236-D3C7-4C63-A924-57DE34E5E53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8625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5803900" y="63500"/>
            <a:ext cx="1816100" cy="6413500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52425" y="63500"/>
            <a:ext cx="5299075" cy="6413500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352425" y="1371600"/>
            <a:ext cx="3557588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062413" y="1371600"/>
            <a:ext cx="3557587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2425" y="1371600"/>
            <a:ext cx="7267575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Clique para editar os estilos do texto mestre</a:t>
            </a:r>
          </a:p>
          <a:p>
            <a:pPr lvl="1"/>
            <a:r>
              <a:rPr lang="en-US"/>
              <a:t>Segundo nível</a:t>
            </a:r>
          </a:p>
          <a:p>
            <a:pPr lvl="2"/>
            <a:r>
              <a:rPr lang="en-US"/>
              <a:t> Terceiro nível</a:t>
            </a:r>
          </a:p>
          <a:p>
            <a:pPr lvl="3"/>
            <a:r>
              <a:rPr lang="en-US"/>
              <a:t>Quarto nível</a:t>
            </a:r>
          </a:p>
          <a:p>
            <a:pPr lvl="4"/>
            <a:r>
              <a:rPr lang="en-US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63500"/>
            <a:ext cx="7191375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Clique para editar o estilo do t</a:t>
            </a:r>
          </a:p>
        </p:txBody>
      </p:sp>
      <p:pic>
        <p:nvPicPr>
          <p:cNvPr id="6148" name="Picture 8"/>
          <p:cNvPicPr>
            <a:picLocks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57200" y="1019175"/>
            <a:ext cx="7848600" cy="10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3" name="Text Box 9"/>
          <p:cNvSpPr txBox="1">
            <a:spLocks noChangeArrowheads="1"/>
          </p:cNvSpPr>
          <p:nvPr userDrawn="1"/>
        </p:nvSpPr>
        <p:spPr bwMode="auto">
          <a:xfrm>
            <a:off x="3379788" y="6353175"/>
            <a:ext cx="3060700" cy="461963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buFont typeface="Monotype Sorts" pitchFamily="2" charset="2"/>
              <a:buNone/>
              <a:defRPr/>
            </a:pPr>
            <a:r>
              <a:rPr lang="pt-BR" sz="2400" b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ETEC da Zona Leste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Monotype Sorts" pitchFamily="2" charset="2"/>
        <a:buChar char="l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v"/>
        <a:defRPr sz="2400">
          <a:solidFill>
            <a:srgbClr val="000000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rgbClr val="0000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rgbClr val="000000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rgbClr val="000000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rgbClr val="000000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rgbClr val="000000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rgbClr val="000000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algn="ctr">
              <a:defRPr/>
            </a:pPr>
            <a:r>
              <a:rPr lang="pt-BR" sz="7200" dirty="0">
                <a:solidFill>
                  <a:srgbClr val="CC0000"/>
                </a:solidFill>
              </a:rPr>
              <a:t>Lógica </a:t>
            </a:r>
            <a:br>
              <a:rPr lang="pt-BR" sz="7200" dirty="0">
                <a:solidFill>
                  <a:srgbClr val="CC0000"/>
                </a:solidFill>
              </a:rPr>
            </a:br>
            <a:r>
              <a:rPr lang="pt-BR" sz="7200" dirty="0">
                <a:solidFill>
                  <a:srgbClr val="CC0000"/>
                </a:solidFill>
              </a:rPr>
              <a:t>de Programação</a:t>
            </a:r>
            <a:endParaRPr lang="pt-BR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733800"/>
            <a:ext cx="6400800" cy="1752600"/>
          </a:xfrm>
        </p:spPr>
        <p:txBody>
          <a:bodyPr/>
          <a:lstStyle/>
          <a:p>
            <a:r>
              <a:rPr lang="en-US" sz="2400" b="1" dirty="0" err="1"/>
              <a:t>Laço</a:t>
            </a:r>
            <a:r>
              <a:rPr lang="en-US" sz="2400" b="1" dirty="0"/>
              <a:t> de </a:t>
            </a:r>
            <a:r>
              <a:rPr lang="en-US" sz="2400" b="1" dirty="0" err="1"/>
              <a:t>Repetição</a:t>
            </a:r>
            <a:r>
              <a:rPr lang="en-US" sz="2400" b="1" dirty="0"/>
              <a:t> com </a:t>
            </a:r>
            <a:r>
              <a:rPr lang="en-US" sz="2400" b="1" dirty="0" err="1"/>
              <a:t>Teste</a:t>
            </a:r>
            <a:r>
              <a:rPr lang="en-US" sz="2400" b="1" dirty="0"/>
              <a:t> no Final</a:t>
            </a:r>
          </a:p>
          <a:p>
            <a:pPr algn="l"/>
            <a:r>
              <a:rPr lang="en-US" sz="2400" b="1" dirty="0"/>
              <a:t>                         do {     </a:t>
            </a:r>
          </a:p>
          <a:p>
            <a:pPr algn="l"/>
            <a:r>
              <a:rPr lang="en-US" sz="2400" b="1" dirty="0"/>
              <a:t> </a:t>
            </a:r>
          </a:p>
          <a:p>
            <a:r>
              <a:rPr lang="en-US" sz="2400" b="1" dirty="0"/>
              <a:t>       }while(</a:t>
            </a:r>
            <a:r>
              <a:rPr lang="en-US" sz="2400" b="1" dirty="0" err="1"/>
              <a:t>cond</a:t>
            </a:r>
            <a:r>
              <a:rPr lang="en-US" sz="2400" b="1" dirty="0"/>
              <a:t> </a:t>
            </a:r>
            <a:r>
              <a:rPr lang="en-US" sz="2400" b="1" dirty="0" err="1"/>
              <a:t>verd</a:t>
            </a:r>
            <a:r>
              <a:rPr lang="en-US" sz="2400" b="1" dirty="0"/>
              <a:t>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Objetivos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2425" y="1371600"/>
            <a:ext cx="7970838" cy="5105400"/>
          </a:xfrm>
        </p:spPr>
        <p:txBody>
          <a:bodyPr/>
          <a:lstStyle/>
          <a:p>
            <a:r>
              <a:rPr lang="pt-BR" dirty="0"/>
              <a:t>O objetivo das estruturas de repetição é executar uma instrução (ou conjunto de instruções) repetidas vezes, enquanto (ou até que) uma dada condição seja satisfeita. </a:t>
            </a:r>
          </a:p>
        </p:txBody>
      </p:sp>
      <p:sp>
        <p:nvSpPr>
          <p:cNvPr id="5" name="Retângulo 4"/>
          <p:cNvSpPr/>
          <p:nvPr/>
        </p:nvSpPr>
        <p:spPr bwMode="auto">
          <a:xfrm>
            <a:off x="838200" y="4025900"/>
            <a:ext cx="2111375" cy="792163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wrap="none" lIns="92075" tIns="46038" rIns="92075" bIns="46038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Repetição com Teste no Final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19970" y="1098642"/>
            <a:ext cx="6495982" cy="5015555"/>
          </a:xfrm>
        </p:spPr>
        <p:txBody>
          <a:bodyPr/>
          <a:lstStyle/>
          <a:p>
            <a:pPr>
              <a:buNone/>
            </a:pPr>
            <a:r>
              <a:rPr lang="pt-BR" sz="1600" dirty="0" err="1"/>
              <a:t>int</a:t>
            </a:r>
            <a:r>
              <a:rPr lang="pt-BR" sz="1600" dirty="0"/>
              <a:t> </a:t>
            </a:r>
            <a:r>
              <a:rPr lang="pt-BR" sz="1600" dirty="0" err="1"/>
              <a:t>main</a:t>
            </a:r>
            <a:r>
              <a:rPr lang="pt-BR" sz="1600" dirty="0"/>
              <a:t>( ) {</a:t>
            </a:r>
          </a:p>
          <a:p>
            <a:pPr>
              <a:buNone/>
            </a:pPr>
            <a:r>
              <a:rPr lang="pt-BR" sz="1600" dirty="0"/>
              <a:t>       </a:t>
            </a:r>
            <a:r>
              <a:rPr lang="pt-BR" sz="1600" dirty="0" err="1"/>
              <a:t>int</a:t>
            </a:r>
            <a:r>
              <a:rPr lang="pt-BR" sz="1600" dirty="0"/>
              <a:t>: AN, AA, IDA, ID2050;</a:t>
            </a:r>
          </a:p>
          <a:p>
            <a:pPr>
              <a:buNone/>
            </a:pPr>
            <a:r>
              <a:rPr lang="pt-BR" sz="1600" dirty="0"/>
              <a:t>       </a:t>
            </a:r>
            <a:r>
              <a:rPr lang="pt-BR" sz="1600" dirty="0" err="1"/>
              <a:t>Int</a:t>
            </a:r>
            <a:r>
              <a:rPr lang="pt-BR" sz="1600" dirty="0"/>
              <a:t>: </a:t>
            </a:r>
            <a:r>
              <a:rPr lang="pt-BR" sz="1600" dirty="0" err="1"/>
              <a:t>Resp</a:t>
            </a:r>
            <a:r>
              <a:rPr lang="pt-BR" sz="1600" dirty="0"/>
              <a:t>;</a:t>
            </a:r>
          </a:p>
          <a:p>
            <a:pPr>
              <a:buNone/>
            </a:pPr>
            <a:r>
              <a:rPr lang="pt-BR" sz="1600" dirty="0"/>
              <a:t>       AA←2018;</a:t>
            </a:r>
          </a:p>
          <a:p>
            <a:pPr>
              <a:buNone/>
            </a:pPr>
            <a:r>
              <a:rPr lang="pt-BR" sz="1600" b="1" dirty="0">
                <a:solidFill>
                  <a:srgbClr val="FF0000"/>
                </a:solidFill>
              </a:rPr>
              <a:t>       do {</a:t>
            </a:r>
          </a:p>
          <a:p>
            <a:pPr>
              <a:buNone/>
            </a:pPr>
            <a:r>
              <a:rPr lang="pt-BR" sz="1600" dirty="0"/>
              <a:t>             </a:t>
            </a:r>
            <a:r>
              <a:rPr lang="pt-BR" sz="1600" dirty="0" err="1">
                <a:solidFill>
                  <a:srgbClr val="FF0000"/>
                </a:solidFill>
              </a:rPr>
              <a:t>printf</a:t>
            </a:r>
            <a:r>
              <a:rPr lang="pt-BR" sz="1600" dirty="0">
                <a:solidFill>
                  <a:srgbClr val="FF0000"/>
                </a:solidFill>
              </a:rPr>
              <a:t>(“Digite o ano em que você nasceu ”);</a:t>
            </a:r>
          </a:p>
          <a:p>
            <a:pPr>
              <a:buNone/>
            </a:pPr>
            <a:r>
              <a:rPr lang="pt-BR" sz="1600" dirty="0">
                <a:solidFill>
                  <a:srgbClr val="FF0000"/>
                </a:solidFill>
              </a:rPr>
              <a:t>             </a:t>
            </a:r>
            <a:r>
              <a:rPr lang="pt-BR" sz="1600" dirty="0" err="1">
                <a:solidFill>
                  <a:srgbClr val="FF0000"/>
                </a:solidFill>
              </a:rPr>
              <a:t>scanf</a:t>
            </a:r>
            <a:r>
              <a:rPr lang="pt-BR" sz="1600" dirty="0">
                <a:solidFill>
                  <a:srgbClr val="FF0000"/>
                </a:solidFill>
              </a:rPr>
              <a:t>(“%</a:t>
            </a:r>
            <a:r>
              <a:rPr lang="pt-BR" sz="1600" dirty="0" err="1">
                <a:solidFill>
                  <a:srgbClr val="FF0000"/>
                </a:solidFill>
              </a:rPr>
              <a:t>d”,&amp;AN</a:t>
            </a:r>
            <a:r>
              <a:rPr lang="pt-BR" sz="1600" dirty="0">
                <a:solidFill>
                  <a:srgbClr val="FF0000"/>
                </a:solidFill>
              </a:rPr>
              <a:t>);</a:t>
            </a:r>
          </a:p>
          <a:p>
            <a:pPr>
              <a:buNone/>
            </a:pPr>
            <a:r>
              <a:rPr lang="en-US" sz="1600" dirty="0">
                <a:solidFill>
                  <a:srgbClr val="FF0000"/>
                </a:solidFill>
              </a:rPr>
              <a:t>             IDA←AA-AN;</a:t>
            </a:r>
            <a:endParaRPr lang="pt-BR" sz="1600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1600" dirty="0">
                <a:solidFill>
                  <a:srgbClr val="FF0000"/>
                </a:solidFill>
              </a:rPr>
              <a:t>             ID2050←2050-AN;</a:t>
            </a:r>
            <a:endParaRPr lang="pt-BR" sz="1600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1600" dirty="0">
                <a:solidFill>
                  <a:srgbClr val="FF0000"/>
                </a:solidFill>
              </a:rPr>
              <a:t>             </a:t>
            </a:r>
            <a:r>
              <a:rPr lang="pt-BR" sz="1600" dirty="0" err="1">
                <a:solidFill>
                  <a:srgbClr val="FF0000"/>
                </a:solidFill>
              </a:rPr>
              <a:t>printf</a:t>
            </a:r>
            <a:r>
              <a:rPr lang="pt-BR" sz="1600" dirty="0">
                <a:solidFill>
                  <a:srgbClr val="FF0000"/>
                </a:solidFill>
              </a:rPr>
              <a:t>(“Sua idade atual é %d\n”, IDA);</a:t>
            </a:r>
          </a:p>
          <a:p>
            <a:pPr>
              <a:buNone/>
            </a:pPr>
            <a:r>
              <a:rPr lang="pt-BR" sz="1600" dirty="0">
                <a:solidFill>
                  <a:srgbClr val="FF0000"/>
                </a:solidFill>
              </a:rPr>
              <a:t>             </a:t>
            </a:r>
            <a:r>
              <a:rPr lang="pt-BR" sz="1600" dirty="0" err="1">
                <a:solidFill>
                  <a:srgbClr val="FF0000"/>
                </a:solidFill>
              </a:rPr>
              <a:t>printf</a:t>
            </a:r>
            <a:r>
              <a:rPr lang="pt-BR" sz="1600" dirty="0">
                <a:solidFill>
                  <a:srgbClr val="FF0000"/>
                </a:solidFill>
              </a:rPr>
              <a:t>(“Sua idade em 2050 será %d\n”, ID2050);</a:t>
            </a:r>
          </a:p>
          <a:p>
            <a:pPr>
              <a:buNone/>
            </a:pPr>
            <a:r>
              <a:rPr lang="pt-BR" sz="1600" dirty="0">
                <a:solidFill>
                  <a:srgbClr val="FF0000"/>
                </a:solidFill>
              </a:rPr>
              <a:t>             </a:t>
            </a:r>
            <a:r>
              <a:rPr lang="pt-BR" sz="1600" dirty="0" err="1">
                <a:solidFill>
                  <a:srgbClr val="FF0000"/>
                </a:solidFill>
              </a:rPr>
              <a:t>puts</a:t>
            </a:r>
            <a:r>
              <a:rPr lang="pt-BR" sz="1600" dirty="0">
                <a:solidFill>
                  <a:srgbClr val="FF0000"/>
                </a:solidFill>
              </a:rPr>
              <a:t>(“Deseja calcular  novamente? ”);</a:t>
            </a:r>
          </a:p>
          <a:p>
            <a:pPr>
              <a:buNone/>
            </a:pPr>
            <a:r>
              <a:rPr lang="pt-BR" sz="1600" dirty="0">
                <a:solidFill>
                  <a:srgbClr val="FF0000"/>
                </a:solidFill>
              </a:rPr>
              <a:t>	       </a:t>
            </a:r>
            <a:r>
              <a:rPr lang="pt-BR" sz="1600" dirty="0" err="1">
                <a:solidFill>
                  <a:srgbClr val="FF0000"/>
                </a:solidFill>
              </a:rPr>
              <a:t>puts</a:t>
            </a:r>
            <a:r>
              <a:rPr lang="pt-BR" sz="1600" dirty="0">
                <a:solidFill>
                  <a:srgbClr val="FF0000"/>
                </a:solidFill>
              </a:rPr>
              <a:t>(“1 – para Sim ou 2 – para Não”);</a:t>
            </a:r>
          </a:p>
          <a:p>
            <a:pPr>
              <a:buNone/>
            </a:pPr>
            <a:r>
              <a:rPr lang="pt-BR" sz="1600" dirty="0">
                <a:solidFill>
                  <a:srgbClr val="FF0000"/>
                </a:solidFill>
              </a:rPr>
              <a:t>             </a:t>
            </a:r>
            <a:r>
              <a:rPr lang="pt-BR" sz="1600" dirty="0" err="1">
                <a:solidFill>
                  <a:srgbClr val="FF0000"/>
                </a:solidFill>
              </a:rPr>
              <a:t>scanf</a:t>
            </a:r>
            <a:r>
              <a:rPr lang="pt-BR" sz="1600" dirty="0">
                <a:solidFill>
                  <a:srgbClr val="FF0000"/>
                </a:solidFill>
              </a:rPr>
              <a:t>(“%d”,&amp;</a:t>
            </a:r>
            <a:r>
              <a:rPr lang="pt-BR" sz="1600" dirty="0" err="1">
                <a:solidFill>
                  <a:srgbClr val="FF0000"/>
                </a:solidFill>
              </a:rPr>
              <a:t>Resp</a:t>
            </a:r>
            <a:r>
              <a:rPr lang="pt-BR" sz="1600" dirty="0">
                <a:solidFill>
                  <a:srgbClr val="FF0000"/>
                </a:solidFill>
              </a:rPr>
              <a:t>);</a:t>
            </a:r>
          </a:p>
          <a:p>
            <a:pPr>
              <a:buNone/>
            </a:pPr>
            <a:r>
              <a:rPr lang="pt-BR" sz="1600" b="1" dirty="0">
                <a:solidFill>
                  <a:srgbClr val="FF0000"/>
                </a:solidFill>
              </a:rPr>
              <a:t>       } </a:t>
            </a:r>
            <a:r>
              <a:rPr lang="pt-BR" sz="1600" b="1" dirty="0" err="1">
                <a:solidFill>
                  <a:srgbClr val="FF0000"/>
                </a:solidFill>
              </a:rPr>
              <a:t>while</a:t>
            </a:r>
            <a:r>
              <a:rPr lang="pt-BR" sz="1600" b="1" dirty="0">
                <a:solidFill>
                  <a:srgbClr val="FF0000"/>
                </a:solidFill>
              </a:rPr>
              <a:t> (</a:t>
            </a:r>
            <a:r>
              <a:rPr lang="pt-BR" sz="1600" b="1" dirty="0" err="1">
                <a:solidFill>
                  <a:srgbClr val="FF0000"/>
                </a:solidFill>
              </a:rPr>
              <a:t>Resp</a:t>
            </a:r>
            <a:r>
              <a:rPr lang="pt-BR" sz="1600" b="1" dirty="0">
                <a:solidFill>
                  <a:srgbClr val="FF0000"/>
                </a:solidFill>
              </a:rPr>
              <a:t> = =1);</a:t>
            </a:r>
          </a:p>
          <a:p>
            <a:pPr>
              <a:buNone/>
            </a:pPr>
            <a:r>
              <a:rPr lang="pt-BR" sz="1600" dirty="0"/>
              <a:t>      system(“PAUSE”);</a:t>
            </a:r>
          </a:p>
          <a:p>
            <a:pPr>
              <a:buNone/>
            </a:pPr>
            <a:r>
              <a:rPr lang="pt-BR" sz="1600" dirty="0"/>
              <a:t>      </a:t>
            </a:r>
            <a:r>
              <a:rPr lang="pt-BR" sz="1600" dirty="0" err="1"/>
              <a:t>return</a:t>
            </a:r>
            <a:r>
              <a:rPr lang="pt-BR" sz="1600" dirty="0"/>
              <a:t>(0);</a:t>
            </a:r>
          </a:p>
          <a:p>
            <a:pPr>
              <a:buNone/>
            </a:pPr>
            <a:r>
              <a:rPr lang="pt-BR" sz="1600" dirty="0"/>
              <a:t>}</a:t>
            </a:r>
            <a:endParaRPr lang="pt-BR" sz="1200" dirty="0"/>
          </a:p>
        </p:txBody>
      </p:sp>
      <p:sp>
        <p:nvSpPr>
          <p:cNvPr id="4" name="Seta em curva para baixo 3"/>
          <p:cNvSpPr/>
          <p:nvPr/>
        </p:nvSpPr>
        <p:spPr bwMode="auto">
          <a:xfrm rot="16200000">
            <a:off x="93635" y="3361411"/>
            <a:ext cx="3262476" cy="919579"/>
          </a:xfrm>
          <a:prstGeom prst="curvedDownArrow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onotype Sorts" pitchFamily="2" charset="2"/>
              <a:buChar char="•"/>
              <a:tabLst/>
            </a:pPr>
            <a:endParaRPr kumimoji="0" lang="pt-BR" sz="3600" b="1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Repetição com Teste no Final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3080" y="3541635"/>
            <a:ext cx="6332566" cy="3145812"/>
          </a:xfrm>
        </p:spPr>
        <p:txBody>
          <a:bodyPr/>
          <a:lstStyle/>
          <a:p>
            <a:pPr>
              <a:buNone/>
            </a:pPr>
            <a:endParaRPr lang="pt-BR" sz="1800" dirty="0"/>
          </a:p>
          <a:p>
            <a:pPr>
              <a:buNone/>
            </a:pPr>
            <a:r>
              <a:rPr lang="pt-BR" sz="1800" dirty="0"/>
              <a:t>    do{ </a:t>
            </a:r>
          </a:p>
          <a:p>
            <a:pPr>
              <a:buNone/>
            </a:pPr>
            <a:r>
              <a:rPr lang="pt-BR" sz="1800" dirty="0"/>
              <a:t>         </a:t>
            </a:r>
            <a:r>
              <a:rPr lang="pt-BR" sz="1800" dirty="0">
                <a:solidFill>
                  <a:srgbClr val="993300"/>
                </a:solidFill>
              </a:rPr>
              <a:t>Comando 1;</a:t>
            </a:r>
          </a:p>
          <a:p>
            <a:pPr>
              <a:buNone/>
            </a:pPr>
            <a:r>
              <a:rPr lang="pt-BR" sz="1800" dirty="0">
                <a:solidFill>
                  <a:srgbClr val="993300"/>
                </a:solidFill>
              </a:rPr>
              <a:t>         Comando 2;</a:t>
            </a:r>
          </a:p>
          <a:p>
            <a:pPr>
              <a:buNone/>
            </a:pPr>
            <a:r>
              <a:rPr lang="pt-BR" sz="1800" dirty="0">
                <a:solidFill>
                  <a:srgbClr val="993300"/>
                </a:solidFill>
              </a:rPr>
              <a:t>         Comando 3;</a:t>
            </a:r>
          </a:p>
          <a:p>
            <a:pPr>
              <a:buNone/>
            </a:pPr>
            <a:r>
              <a:rPr lang="pt-BR" sz="1800" dirty="0">
                <a:solidFill>
                  <a:srgbClr val="993300"/>
                </a:solidFill>
              </a:rPr>
              <a:t>         Comando 4</a:t>
            </a:r>
          </a:p>
          <a:p>
            <a:pPr>
              <a:buNone/>
            </a:pPr>
            <a:r>
              <a:rPr lang="pt-BR" sz="1800" dirty="0">
                <a:solidFill>
                  <a:srgbClr val="993300"/>
                </a:solidFill>
              </a:rPr>
              <a:t>         Comandos N;</a:t>
            </a:r>
          </a:p>
          <a:p>
            <a:pPr>
              <a:buNone/>
            </a:pPr>
            <a:r>
              <a:rPr lang="pt-BR" sz="1800" dirty="0"/>
              <a:t>     } </a:t>
            </a:r>
            <a:r>
              <a:rPr lang="pt-BR" sz="1800" dirty="0" err="1"/>
              <a:t>while</a:t>
            </a:r>
            <a:r>
              <a:rPr lang="pt-BR" sz="1800" dirty="0"/>
              <a:t> (</a:t>
            </a:r>
            <a:r>
              <a:rPr lang="pt-BR" sz="1800" b="1" dirty="0">
                <a:solidFill>
                  <a:srgbClr val="FF0000"/>
                </a:solidFill>
              </a:rPr>
              <a:t>Teste Condicional For Verdadeiro</a:t>
            </a:r>
            <a:r>
              <a:rPr lang="pt-BR" sz="1800" dirty="0"/>
              <a:t>);</a:t>
            </a:r>
          </a:p>
        </p:txBody>
      </p:sp>
      <p:sp>
        <p:nvSpPr>
          <p:cNvPr id="5" name="Chave esquerda 4"/>
          <p:cNvSpPr/>
          <p:nvPr/>
        </p:nvSpPr>
        <p:spPr bwMode="auto">
          <a:xfrm>
            <a:off x="641448" y="4189862"/>
            <a:ext cx="368490" cy="1678675"/>
          </a:xfrm>
          <a:prstGeom prst="leftBrace">
            <a:avLst/>
          </a:prstGeom>
          <a:ln>
            <a:solidFill>
              <a:srgbClr val="993300"/>
            </a:solidFill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non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onotype Sorts" pitchFamily="2" charset="2"/>
              <a:buChar char="•"/>
              <a:tabLst/>
            </a:pPr>
            <a:endParaRPr kumimoji="0" lang="pt-BR" sz="3600" b="1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6" name="Texto explicativo em forma de nuvem 5"/>
          <p:cNvSpPr/>
          <p:nvPr/>
        </p:nvSpPr>
        <p:spPr bwMode="auto">
          <a:xfrm>
            <a:off x="2183647" y="696031"/>
            <a:ext cx="8052177" cy="5022379"/>
          </a:xfrm>
          <a:prstGeom prst="cloudCallout">
            <a:avLst>
              <a:gd name="adj1" fmla="val 43970"/>
              <a:gd name="adj2" fmla="val -10006"/>
            </a:avLst>
          </a:prstGeom>
          <a:noFill/>
          <a:ln w="9525" cap="flat" cmpd="sng" algn="ctr">
            <a:solidFill>
              <a:srgbClr val="993300"/>
            </a:solidFill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Arial" charset="0"/>
              </a:rPr>
              <a:t>O comando </a:t>
            </a:r>
            <a:r>
              <a:rPr lang="pt-BR" sz="1600" dirty="0"/>
              <a:t>Repita</a:t>
            </a:r>
            <a:r>
              <a:rPr kumimoji="0" lang="pt-BR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latin typeface="Arial" charset="0"/>
              </a:rPr>
              <a:t> fará a repetição do bloco de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pt-BR" sz="1600" b="0" dirty="0"/>
              <a:t>i</a:t>
            </a:r>
            <a:r>
              <a:rPr lang="pt-BR" sz="1600" b="0" baseline="0" dirty="0"/>
              <a:t>nstruções</a:t>
            </a:r>
            <a:r>
              <a:rPr lang="pt-BR" sz="1600" b="0" dirty="0"/>
              <a:t> que há dentro dele, enquanto</a:t>
            </a:r>
            <a:r>
              <a:rPr lang="pt-BR" sz="1600" dirty="0"/>
              <a:t> </a:t>
            </a:r>
            <a:r>
              <a:rPr lang="pt-BR" sz="1600" b="0" dirty="0"/>
              <a:t>sua condição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pt-BR" sz="1600" b="0" dirty="0"/>
              <a:t>for verdadeira.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Arial" charset="0"/>
              </a:rPr>
              <a:t>A</a:t>
            </a:r>
            <a:r>
              <a:rPr kumimoji="0" lang="pt-BR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latin typeface="Arial" charset="0"/>
              </a:rPr>
              <a:t> variável e/ou expressão do teste condicional,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pt-BR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latin typeface="Arial" charset="0"/>
              </a:rPr>
              <a:t>poderá ser do tipo inteiro, </a:t>
            </a:r>
            <a:r>
              <a:rPr lang="pt-BR" sz="1600" b="0" dirty="0"/>
              <a:t>do tipo real,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pt-BR" sz="1600" b="0" dirty="0"/>
              <a:t>do tipo caractere ou do tipo lógico.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Arial" charset="0"/>
              </a:rPr>
              <a:t>O comando </a:t>
            </a:r>
            <a:r>
              <a:rPr kumimoji="0" lang="pt-B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Arial" charset="0"/>
              </a:rPr>
              <a:t>do</a:t>
            </a: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Arial" charset="0"/>
              </a:rPr>
              <a:t>, obrigatoriamente,</a:t>
            </a:r>
            <a:r>
              <a:rPr kumimoji="0" lang="pt-BR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latin typeface="Arial" charset="0"/>
              </a:rPr>
              <a:t> deverá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pt-BR" sz="1600" b="0" dirty="0"/>
              <a:t>s</a:t>
            </a:r>
            <a:r>
              <a:rPr lang="pt-BR" sz="1600" b="0" baseline="0" dirty="0"/>
              <a:t>er</a:t>
            </a:r>
            <a:r>
              <a:rPr lang="pt-BR" sz="1600" b="0" dirty="0"/>
              <a:t> finalizado com o </a:t>
            </a:r>
            <a:r>
              <a:rPr lang="pt-BR" sz="1600" dirty="0"/>
              <a:t>Teste Condicional</a:t>
            </a:r>
            <a:r>
              <a:rPr lang="pt-BR" sz="1600" b="0" dirty="0"/>
              <a:t>, e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pt-BR" sz="1600" b="0" dirty="0"/>
              <a:t>necessariamente deverá recalcular a expressão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pt-BR" sz="1600" b="0" dirty="0"/>
              <a:t>ou ler a variável  responsável pelo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pt-BR" sz="1600" b="0" dirty="0"/>
              <a:t>teste condicional dentro do bloco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pt-BR" sz="1600" b="0" dirty="0"/>
              <a:t>de repetição.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pt-B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Arial" charset="0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2425" y="1371600"/>
            <a:ext cx="8305800" cy="5105400"/>
          </a:xfrm>
        </p:spPr>
        <p:txBody>
          <a:bodyPr/>
          <a:lstStyle/>
          <a:p>
            <a:pPr marL="514350" indent="-514350" algn="just">
              <a:buSzPct val="100000"/>
              <a:buFont typeface="+mj-lt"/>
              <a:buAutoNum type="arabicPeriod"/>
            </a:pPr>
            <a:r>
              <a:rPr lang="pt-BR" sz="2000" dirty="0"/>
              <a:t>Crie um algoritmo que calcule o salário líquido  de 10 funcionários sabendo que: A cada um dependente, este recebe R$300,00 de bônus; O valor do seu salário bruto é: Valor Hora * Horas Trabalhadas no Mês; A aplicação irá coletar o número de Dependentes, Valor Hora, Hora Trabalhada e apresentará o Valor Bruto e Valor Liquido.</a:t>
            </a:r>
          </a:p>
          <a:p>
            <a:pPr marL="514350" indent="-514350" algn="just">
              <a:buSzPct val="100000"/>
              <a:buFont typeface="+mj-lt"/>
              <a:buAutoNum type="arabicPeriod"/>
            </a:pPr>
            <a:r>
              <a:rPr lang="pt-BR" sz="2000" dirty="0"/>
              <a:t>Crie um algoritmo para calcular a área de 8 triângulos, apresente cada resultado.</a:t>
            </a:r>
          </a:p>
          <a:p>
            <a:pPr marL="514350" indent="-514350" algn="just">
              <a:buSzPct val="100000"/>
              <a:buFont typeface="+mj-lt"/>
              <a:buAutoNum type="arabicPeriod"/>
            </a:pPr>
            <a:r>
              <a:rPr lang="pt-BR" sz="2000" dirty="0">
                <a:latin typeface="Arial" pitchFamily="34" charset="0"/>
                <a:cs typeface="Arial" pitchFamily="34" charset="0"/>
              </a:rPr>
              <a:t>Crie um algoritmo que receba o ano de nascimento de 15 pessoas. Calcule e mostre se atingiu a maioridade ou não.</a:t>
            </a:r>
          </a:p>
          <a:p>
            <a:pPr marL="514350" indent="-514350" algn="just">
              <a:buSzPct val="100000"/>
              <a:buFont typeface="+mj-lt"/>
              <a:buAutoNum type="arabicPeriod"/>
            </a:pPr>
            <a:r>
              <a:rPr lang="pt-BR" sz="2000" dirty="0"/>
              <a:t>Elabore um algoritmo que leia 10 medidas diferentes em centímetros e apresente quantos metros, decímetros e milímetros há nesta medida.</a:t>
            </a:r>
          </a:p>
          <a:p>
            <a:pPr lvl="1">
              <a:buNone/>
            </a:pPr>
            <a:endParaRPr lang="pt-BR" sz="2000" dirty="0">
              <a:latin typeface="Arial" pitchFamily="34" charset="0"/>
              <a:cs typeface="Arial" pitchFamily="34" charset="0"/>
            </a:endParaRPr>
          </a:p>
          <a:p>
            <a:pPr marL="514350" indent="-514350" algn="just">
              <a:buSzPct val="100000"/>
              <a:buFont typeface="+mj-lt"/>
              <a:buAutoNum type="arabicPeriod"/>
            </a:pPr>
            <a:endParaRPr lang="pt-BR" sz="2000" dirty="0"/>
          </a:p>
          <a:p>
            <a:pPr marL="514350" indent="-514350" algn="just">
              <a:buSzPct val="100000"/>
              <a:buFont typeface="+mj-lt"/>
              <a:buAutoNum type="arabicPeriod"/>
            </a:pPr>
            <a:endParaRPr lang="pt-BR" sz="2000" dirty="0">
              <a:latin typeface="Arial" pitchFamily="34" charset="0"/>
              <a:cs typeface="Arial" pitchFamily="34" charset="0"/>
            </a:endParaRPr>
          </a:p>
          <a:p>
            <a:pPr marL="514350" indent="-514350" algn="just">
              <a:buSzPct val="100000"/>
              <a:buFont typeface="+mj-lt"/>
              <a:buAutoNum type="arabicPeriod"/>
            </a:pPr>
            <a:endParaRPr lang="pt-BR" sz="2000" dirty="0"/>
          </a:p>
          <a:p>
            <a:pPr marL="514350" indent="-514350" algn="just">
              <a:buFont typeface="+mj-lt"/>
              <a:buAutoNum type="arabicPeriod"/>
            </a:pPr>
            <a:endParaRPr lang="pt-BR" sz="2000" dirty="0"/>
          </a:p>
          <a:p>
            <a:pPr marL="514350" indent="-514350" algn="just">
              <a:buFont typeface="+mj-lt"/>
              <a:buAutoNum type="arabicPeriod"/>
            </a:pPr>
            <a:endParaRPr lang="pt-BR" sz="2000" dirty="0"/>
          </a:p>
          <a:p>
            <a:pPr algn="just">
              <a:buNone/>
            </a:pPr>
            <a:endParaRPr lang="pt-BR" sz="2000" dirty="0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2425" y="1371600"/>
            <a:ext cx="8305800" cy="5105400"/>
          </a:xfrm>
        </p:spPr>
        <p:txBody>
          <a:bodyPr/>
          <a:lstStyle/>
          <a:p>
            <a:pPr marL="514350" lvl="0" indent="-514350" algn="just">
              <a:buSzPct val="100000"/>
              <a:buFont typeface="+mj-lt"/>
              <a:buAutoNum type="arabicPeriod" startAt="5"/>
            </a:pPr>
            <a:r>
              <a:rPr lang="pt-BR" sz="2000" dirty="0"/>
              <a:t>Crie um algoritmo que receba dados de 5 pescadores e calcule a multa paga por cada um que ultrapassar a quantidade de quilos estabelecida por lei. A saber: </a:t>
            </a:r>
          </a:p>
          <a:p>
            <a:pPr lvl="1"/>
            <a:r>
              <a:rPr lang="pt-BR" sz="2000" dirty="0">
                <a:latin typeface="Arial" pitchFamily="34" charset="0"/>
                <a:cs typeface="Arial" pitchFamily="34" charset="0"/>
              </a:rPr>
              <a:t>A quantidade de peixe por pessoa é 50 kg.</a:t>
            </a:r>
          </a:p>
          <a:p>
            <a:pPr lvl="1"/>
            <a:r>
              <a:rPr lang="pt-BR" sz="2000" dirty="0">
                <a:latin typeface="Arial" pitchFamily="34" charset="0"/>
                <a:cs typeface="Arial" pitchFamily="34" charset="0"/>
              </a:rPr>
              <a:t>A multa por quilo excedente é R$4,00.</a:t>
            </a:r>
          </a:p>
          <a:p>
            <a:pPr marL="514350" indent="-514350" algn="just">
              <a:buSzPct val="100000"/>
              <a:buFont typeface="+mj-lt"/>
              <a:buAutoNum type="arabicPeriod" startAt="5"/>
            </a:pPr>
            <a:r>
              <a:rPr lang="pt-BR" sz="2000" dirty="0"/>
              <a:t>Escrever um programa para apresentar o nome do lanche do </a:t>
            </a:r>
            <a:r>
              <a:rPr lang="pt-BR" sz="2000" dirty="0" err="1"/>
              <a:t>MacDonalds</a:t>
            </a:r>
            <a:r>
              <a:rPr lang="pt-BR" sz="2000" dirty="0"/>
              <a:t> conforme o nº da opção digitada pelo cliente (usuário): </a:t>
            </a:r>
          </a:p>
          <a:p>
            <a:pPr lvl="1"/>
            <a:r>
              <a:rPr lang="pt-BR" sz="2000" dirty="0">
                <a:latin typeface="Arial" pitchFamily="34" charset="0"/>
                <a:cs typeface="Arial" pitchFamily="34" charset="0"/>
              </a:rPr>
              <a:t>1. </a:t>
            </a:r>
            <a:r>
              <a:rPr lang="pt-BR" sz="2000" dirty="0" err="1">
                <a:latin typeface="Arial" pitchFamily="34" charset="0"/>
                <a:cs typeface="Arial" pitchFamily="34" charset="0"/>
              </a:rPr>
              <a:t>BigMac</a:t>
            </a:r>
            <a:r>
              <a:rPr lang="pt-BR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pPr lvl="1"/>
            <a:r>
              <a:rPr lang="pt-BR" sz="2000" dirty="0">
                <a:latin typeface="Arial" pitchFamily="34" charset="0"/>
                <a:cs typeface="Arial" pitchFamily="34" charset="0"/>
              </a:rPr>
              <a:t>2. Quarteirão </a:t>
            </a:r>
          </a:p>
          <a:p>
            <a:pPr lvl="1"/>
            <a:r>
              <a:rPr lang="pt-BR" sz="2000" dirty="0">
                <a:latin typeface="Arial" pitchFamily="34" charset="0"/>
                <a:cs typeface="Arial" pitchFamily="34" charset="0"/>
              </a:rPr>
              <a:t>3. </a:t>
            </a:r>
            <a:r>
              <a:rPr lang="pt-BR" sz="2000" dirty="0" err="1">
                <a:latin typeface="Arial" pitchFamily="34" charset="0"/>
                <a:cs typeface="Arial" pitchFamily="34" charset="0"/>
              </a:rPr>
              <a:t>MacChicken</a:t>
            </a:r>
            <a:r>
              <a:rPr lang="pt-BR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pPr lvl="1"/>
            <a:r>
              <a:rPr lang="pt-BR" sz="2000" dirty="0">
                <a:latin typeface="Arial" pitchFamily="34" charset="0"/>
                <a:cs typeface="Arial" pitchFamily="34" charset="0"/>
              </a:rPr>
              <a:t>4. Cheddar </a:t>
            </a:r>
            <a:r>
              <a:rPr lang="pt-BR" sz="2000" dirty="0" err="1">
                <a:latin typeface="Arial" pitchFamily="34" charset="0"/>
                <a:cs typeface="Arial" pitchFamily="34" charset="0"/>
              </a:rPr>
              <a:t>MacMelt</a:t>
            </a:r>
            <a:r>
              <a:rPr lang="pt-BR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pPr lvl="1"/>
            <a:r>
              <a:rPr lang="pt-BR" sz="2000" dirty="0">
                <a:latin typeface="Arial" pitchFamily="34" charset="0"/>
                <a:cs typeface="Arial" pitchFamily="34" charset="0"/>
              </a:rPr>
              <a:t>5. </a:t>
            </a:r>
            <a:r>
              <a:rPr lang="pt-BR" sz="2000" dirty="0" err="1">
                <a:latin typeface="Arial" pitchFamily="34" charset="0"/>
                <a:cs typeface="Arial" pitchFamily="34" charset="0"/>
              </a:rPr>
              <a:t>MacMax</a:t>
            </a:r>
            <a:r>
              <a:rPr lang="pt-BR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pPr lvl="1">
              <a:buNone/>
            </a:pPr>
            <a:endParaRPr lang="pt-BR" sz="2000" dirty="0">
              <a:latin typeface="Arial" pitchFamily="34" charset="0"/>
              <a:cs typeface="Arial" pitchFamily="34" charset="0"/>
            </a:endParaRPr>
          </a:p>
          <a:p>
            <a:pPr marL="514350" indent="-514350" algn="just">
              <a:buSzPct val="100000"/>
              <a:buFont typeface="+mj-lt"/>
              <a:buAutoNum type="arabicPeriod" startAt="5"/>
            </a:pPr>
            <a:endParaRPr lang="pt-BR" sz="2000" dirty="0"/>
          </a:p>
          <a:p>
            <a:pPr marL="514350" indent="-514350" algn="just">
              <a:buSzPct val="100000"/>
              <a:buFont typeface="+mj-lt"/>
              <a:buAutoNum type="arabicPeriod" startAt="5"/>
            </a:pPr>
            <a:endParaRPr lang="pt-BR" sz="2000" dirty="0">
              <a:latin typeface="Arial" pitchFamily="34" charset="0"/>
              <a:cs typeface="Arial" pitchFamily="34" charset="0"/>
            </a:endParaRPr>
          </a:p>
          <a:p>
            <a:pPr marL="514350" indent="-514350" algn="just">
              <a:buSzPct val="100000"/>
              <a:buFont typeface="+mj-lt"/>
              <a:buAutoNum type="arabicPeriod" startAt="5"/>
            </a:pPr>
            <a:endParaRPr lang="pt-BR" sz="2000" dirty="0"/>
          </a:p>
          <a:p>
            <a:pPr marL="514350" indent="-514350" algn="just">
              <a:buFont typeface="+mj-lt"/>
              <a:buAutoNum type="arabicPeriod" startAt="5"/>
            </a:pPr>
            <a:endParaRPr lang="pt-BR" sz="2000" dirty="0"/>
          </a:p>
          <a:p>
            <a:pPr marL="514350" indent="-514350" algn="just">
              <a:buFont typeface="+mj-lt"/>
              <a:buAutoNum type="arabicPeriod" startAt="5"/>
            </a:pPr>
            <a:endParaRPr lang="pt-BR" sz="2000" dirty="0"/>
          </a:p>
          <a:p>
            <a:pPr algn="just">
              <a:buNone/>
            </a:pPr>
            <a:endParaRPr lang="pt-BR" sz="2000" dirty="0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Bom trabalho!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Modelo versão 2">
  <a:themeElements>
    <a:clrScheme name="">
      <a:dk1>
        <a:srgbClr val="770504"/>
      </a:dk1>
      <a:lt1>
        <a:srgbClr val="FFFFFF"/>
      </a:lt1>
      <a:dk2>
        <a:srgbClr val="CC0000"/>
      </a:dk2>
      <a:lt2>
        <a:srgbClr val="FFFFFF"/>
      </a:lt2>
      <a:accent1>
        <a:srgbClr val="FFFFFF"/>
      </a:accent1>
      <a:accent2>
        <a:srgbClr val="0000FF"/>
      </a:accent2>
      <a:accent3>
        <a:srgbClr val="FFFFFF"/>
      </a:accent3>
      <a:accent4>
        <a:srgbClr val="650303"/>
      </a:accent4>
      <a:accent5>
        <a:srgbClr val="FFFFFF"/>
      </a:accent5>
      <a:accent6>
        <a:srgbClr val="0000E7"/>
      </a:accent6>
      <a:hlink>
        <a:srgbClr val="CC3300"/>
      </a:hlink>
      <a:folHlink>
        <a:srgbClr val="C0C0C0"/>
      </a:folHlink>
    </a:clrScheme>
    <a:fontScheme name="Modelo versão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miter lim="800000"/>
          <a:headEnd type="none" w="sm" len="sm"/>
          <a:tailEnd type="none" w="sm" len="sm"/>
        </a:ln>
        <a:effectLst/>
      </a:spPr>
      <a:bodyPr vert="horz" wrap="non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 typeface="Monotype Sorts" pitchFamily="2" charset="2"/>
          <a:buChar char="•"/>
          <a:tabLst/>
          <a:defRPr kumimoji="0" lang="pt-BR" sz="36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miter lim="800000"/>
          <a:headEnd type="none" w="sm" len="sm"/>
          <a:tailEnd type="none" w="sm" len="sm"/>
        </a:ln>
        <a:effectLst/>
      </a:spPr>
      <a:bodyPr vert="horz" wrap="non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 typeface="Monotype Sorts" pitchFamily="2" charset="2"/>
          <a:buChar char="•"/>
          <a:tabLst/>
          <a:defRPr kumimoji="0" lang="pt-BR" sz="36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lnDef>
  </a:objectDefaults>
  <a:extraClrSchemeLst>
    <a:extraClrScheme>
      <a:clrScheme name="Modelo versão 2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versão 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versão 2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versão 2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versão 2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versão 2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versão 2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E:\adriano\MaterialProgramacao\algoritmos\tranparencias\Modelo versão 2.pot</Template>
  <TotalTime>2251</TotalTime>
  <Words>488</Words>
  <Application>Microsoft Office PowerPoint</Application>
  <PresentationFormat>Apresentação na tela (4:3)</PresentationFormat>
  <Paragraphs>73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Monotype Sorts</vt:lpstr>
      <vt:lpstr>Times New Roman</vt:lpstr>
      <vt:lpstr>Wingdings</vt:lpstr>
      <vt:lpstr>Modelo versão 2</vt:lpstr>
      <vt:lpstr>Lógica  de Programação</vt:lpstr>
      <vt:lpstr>Objetivos</vt:lpstr>
      <vt:lpstr>Repetição com Teste no Final</vt:lpstr>
      <vt:lpstr>Repetição com Teste no Final</vt:lpstr>
      <vt:lpstr>Exercícios</vt:lpstr>
      <vt:lpstr>Exercícios</vt:lpstr>
      <vt:lpstr>Bom trabalho!</vt:lpstr>
    </vt:vector>
  </TitlesOfParts>
  <Company>NCE - UFRJ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e Desenvolvimento de Algoritmos</dc:title>
  <dc:creator>a</dc:creator>
  <cp:lastModifiedBy>Jose Eduardo Pimenta</cp:lastModifiedBy>
  <cp:revision>147</cp:revision>
  <dcterms:created xsi:type="dcterms:W3CDTF">2001-11-05T11:45:10Z</dcterms:created>
  <dcterms:modified xsi:type="dcterms:W3CDTF">2018-11-21T16:50:19Z</dcterms:modified>
</cp:coreProperties>
</file>