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305" r:id="rId3"/>
    <p:sldId id="307" r:id="rId4"/>
    <p:sldId id="311" r:id="rId5"/>
    <p:sldId id="322" r:id="rId6"/>
    <p:sldId id="323" r:id="rId7"/>
    <p:sldId id="321" r:id="rId8"/>
  </p:sldIdLst>
  <p:sldSz cx="9144000" cy="6858000" type="screen4x3"/>
  <p:notesSz cx="7086600" cy="102235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F9933"/>
    <a:srgbClr val="993300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 snapToGrid="0">
      <p:cViewPr varScale="1">
        <p:scale>
          <a:sx n="85" d="100"/>
          <a:sy n="85" d="100"/>
        </p:scale>
        <p:origin x="90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BA26F236-D3C7-4C63-A924-57DE34E5E5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94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E5246-5BC9-4702-9CBC-FDF30ED0350A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8025" y="4919663"/>
            <a:ext cx="5670550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F41EB-8ADC-446E-9B71-1B5F54DD9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64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F41EB-8ADC-446E-9B71-1B5F54DD9BE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7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803900" y="63500"/>
            <a:ext cx="1816100" cy="6413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2425" y="63500"/>
            <a:ext cx="5299075" cy="6413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2425" y="1371600"/>
            <a:ext cx="3557588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062413" y="1371600"/>
            <a:ext cx="355758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371600"/>
            <a:ext cx="72675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 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63500"/>
            <a:ext cx="71913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</a:t>
            </a:r>
          </a:p>
        </p:txBody>
      </p:sp>
      <p:pic>
        <p:nvPicPr>
          <p:cNvPr id="6148" name="Picture 8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1019175"/>
            <a:ext cx="784860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3379788" y="6353175"/>
            <a:ext cx="3060700" cy="4619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pt-BR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ETEC da Zona Leste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Monotype Sort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v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pt-BR" sz="7200" dirty="0" smtClean="0">
                <a:solidFill>
                  <a:srgbClr val="CC0000"/>
                </a:solidFill>
              </a:rPr>
              <a:t>Lógica </a:t>
            </a:r>
            <a:br>
              <a:rPr lang="pt-BR" sz="7200" dirty="0" smtClean="0">
                <a:solidFill>
                  <a:srgbClr val="CC0000"/>
                </a:solidFill>
              </a:rPr>
            </a:br>
            <a:r>
              <a:rPr lang="pt-BR" sz="7200" dirty="0" smtClean="0">
                <a:solidFill>
                  <a:srgbClr val="CC0000"/>
                </a:solidFill>
              </a:rPr>
              <a:t>de Programação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2486378"/>
          </a:xfrm>
        </p:spPr>
        <p:txBody>
          <a:bodyPr/>
          <a:lstStyle/>
          <a:p>
            <a:r>
              <a:rPr lang="en-US" b="1" dirty="0" err="1" smtClean="0"/>
              <a:t>Laço</a:t>
            </a:r>
            <a:r>
              <a:rPr lang="en-US" b="1" dirty="0" smtClean="0"/>
              <a:t> de </a:t>
            </a:r>
            <a:r>
              <a:rPr lang="en-US" b="1" dirty="0" err="1" smtClean="0"/>
              <a:t>Repetição</a:t>
            </a:r>
            <a:r>
              <a:rPr lang="en-US" b="1" dirty="0" smtClean="0"/>
              <a:t> com </a:t>
            </a:r>
            <a:r>
              <a:rPr lang="en-US" b="1" dirty="0" err="1" smtClean="0"/>
              <a:t>variável</a:t>
            </a:r>
            <a:r>
              <a:rPr lang="en-US" b="1" dirty="0" smtClean="0"/>
              <a:t> de </a:t>
            </a:r>
            <a:r>
              <a:rPr lang="en-US" b="1" dirty="0" err="1" smtClean="0"/>
              <a:t>controle</a:t>
            </a:r>
            <a:r>
              <a:rPr lang="en-US" b="1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For(I=</a:t>
            </a:r>
            <a:r>
              <a:rPr lang="en-US" b="1" dirty="0" smtClean="0">
                <a:solidFill>
                  <a:srgbClr val="FF0000"/>
                </a:solidFill>
              </a:rPr>
              <a:t>valor </a:t>
            </a:r>
            <a:r>
              <a:rPr lang="en-US" b="1" dirty="0" err="1" smtClean="0">
                <a:solidFill>
                  <a:srgbClr val="FF0000"/>
                </a:solidFill>
              </a:rPr>
              <a:t>inicial</a:t>
            </a:r>
            <a:r>
              <a:rPr lang="en-US" dirty="0" smtClean="0"/>
              <a:t>; I&lt;=</a:t>
            </a:r>
            <a:r>
              <a:rPr lang="en-US" b="1" dirty="0" err="1" smtClean="0">
                <a:solidFill>
                  <a:srgbClr val="FF0000"/>
                </a:solidFill>
              </a:rPr>
              <a:t>limite</a:t>
            </a:r>
            <a:r>
              <a:rPr lang="en-US" dirty="0" smtClean="0"/>
              <a:t>; I++)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Entraremos em um estudo mais detalhado sobre a estrutura de repetição com variável de controle, desejando que você, ao longo da aula, torne-se capaz de construir algoritmos utilizando-a.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63500"/>
            <a:ext cx="8245665" cy="7747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Repetição com Variável de Controle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130" y="1098642"/>
            <a:ext cx="6960026" cy="5691117"/>
          </a:xfrm>
        </p:spPr>
        <p:txBody>
          <a:bodyPr/>
          <a:lstStyle/>
          <a:p>
            <a:pPr>
              <a:buNone/>
            </a:pP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err="1" smtClean="0"/>
              <a:t>main</a:t>
            </a:r>
            <a:r>
              <a:rPr lang="pt-BR" sz="1800" dirty="0" smtClean="0"/>
              <a:t>( ) {</a:t>
            </a:r>
          </a:p>
          <a:p>
            <a:pPr>
              <a:buNone/>
            </a:pPr>
            <a:r>
              <a:rPr lang="pt-BR" sz="1800" dirty="0" smtClean="0"/>
              <a:t>       </a:t>
            </a:r>
            <a:r>
              <a:rPr lang="pt-BR" sz="1800" dirty="0" err="1" smtClean="0"/>
              <a:t>int</a:t>
            </a:r>
            <a:r>
              <a:rPr lang="pt-BR" sz="1800" dirty="0" smtClean="0"/>
              <a:t>: AN, AA, IDA, ID2050;</a:t>
            </a:r>
          </a:p>
          <a:p>
            <a:pPr>
              <a:buNone/>
            </a:pPr>
            <a:r>
              <a:rPr lang="pt-BR" sz="1800" dirty="0" smtClean="0"/>
              <a:t>       </a:t>
            </a:r>
            <a:r>
              <a:rPr lang="pt-BR" sz="1800" dirty="0" err="1" smtClean="0"/>
              <a:t>Int:I</a:t>
            </a:r>
            <a:r>
              <a:rPr lang="pt-BR" sz="1800" dirty="0" smtClean="0"/>
              <a:t>;</a:t>
            </a:r>
          </a:p>
          <a:p>
            <a:pPr>
              <a:buNone/>
            </a:pPr>
            <a:r>
              <a:rPr lang="pt-BR" sz="1800" dirty="0" smtClean="0"/>
              <a:t>       AA←2017;</a:t>
            </a:r>
          </a:p>
          <a:p>
            <a:pPr>
              <a:buNone/>
            </a:pPr>
            <a:r>
              <a:rPr lang="pt-BR" sz="1800" dirty="0" smtClean="0"/>
              <a:t>       </a:t>
            </a:r>
            <a:r>
              <a:rPr lang="pt-BR" sz="1800" dirty="0" err="1" smtClean="0"/>
              <a:t>puts</a:t>
            </a:r>
            <a:r>
              <a:rPr lang="pt-BR" sz="1800" dirty="0" smtClean="0"/>
              <a:t>(“Calcular a idade de 10 pessoas em 2050”);</a:t>
            </a:r>
          </a:p>
          <a:p>
            <a:pPr>
              <a:buNone/>
            </a:pPr>
            <a:r>
              <a:rPr lang="pt-BR" sz="1800" b="1" dirty="0" smtClean="0">
                <a:solidFill>
                  <a:srgbClr val="FF0000"/>
                </a:solidFill>
              </a:rPr>
              <a:t>       For(I=1;I&lt;=10;I++){</a:t>
            </a:r>
          </a:p>
          <a:p>
            <a:pPr>
              <a:buNone/>
            </a:pPr>
            <a:r>
              <a:rPr lang="pt-BR" sz="1800" dirty="0" smtClean="0"/>
              <a:t>             </a:t>
            </a:r>
            <a:r>
              <a:rPr lang="pt-BR" sz="1800" dirty="0" err="1" smtClean="0">
                <a:solidFill>
                  <a:srgbClr val="FF0000"/>
                </a:solidFill>
              </a:rPr>
              <a:t>printf</a:t>
            </a:r>
            <a:r>
              <a:rPr lang="pt-BR" sz="1800" dirty="0" smtClean="0">
                <a:solidFill>
                  <a:srgbClr val="FF0000"/>
                </a:solidFill>
              </a:rPr>
              <a:t>(“</a:t>
            </a:r>
            <a:r>
              <a:rPr lang="pt-BR" sz="1800" dirty="0">
                <a:solidFill>
                  <a:srgbClr val="FF0000"/>
                </a:solidFill>
              </a:rPr>
              <a:t>Digite o ano em que você nasceu ”);</a:t>
            </a:r>
          </a:p>
          <a:p>
            <a:pPr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</a:t>
            </a:r>
            <a:r>
              <a:rPr lang="pt-BR" sz="1800" dirty="0" err="1">
                <a:solidFill>
                  <a:srgbClr val="FF0000"/>
                </a:solidFill>
              </a:rPr>
              <a:t>scanf</a:t>
            </a:r>
            <a:r>
              <a:rPr lang="pt-BR" sz="1800" dirty="0">
                <a:solidFill>
                  <a:srgbClr val="FF0000"/>
                </a:solidFill>
              </a:rPr>
              <a:t>(“%</a:t>
            </a:r>
            <a:r>
              <a:rPr lang="pt-BR" sz="1800" dirty="0" err="1">
                <a:solidFill>
                  <a:srgbClr val="FF0000"/>
                </a:solidFill>
              </a:rPr>
              <a:t>d”,&amp;AN</a:t>
            </a:r>
            <a:r>
              <a:rPr lang="pt-BR" sz="18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IDA←AA-AN;</a:t>
            </a:r>
            <a:endParaRPr lang="pt-BR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ID2050←2050-AN;</a:t>
            </a:r>
            <a:endParaRPr lang="pt-BR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</a:t>
            </a:r>
            <a:r>
              <a:rPr lang="pt-BR" sz="1800" dirty="0" err="1">
                <a:solidFill>
                  <a:srgbClr val="FF0000"/>
                </a:solidFill>
              </a:rPr>
              <a:t>printf</a:t>
            </a:r>
            <a:r>
              <a:rPr lang="pt-BR" sz="1800" dirty="0">
                <a:solidFill>
                  <a:srgbClr val="FF0000"/>
                </a:solidFill>
              </a:rPr>
              <a:t>(“Sua idade atual é %d\n”, IDA);</a:t>
            </a:r>
          </a:p>
          <a:p>
            <a:pPr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</a:t>
            </a:r>
            <a:r>
              <a:rPr lang="pt-BR" sz="1800" dirty="0" err="1">
                <a:solidFill>
                  <a:srgbClr val="FF0000"/>
                </a:solidFill>
              </a:rPr>
              <a:t>printf</a:t>
            </a:r>
            <a:r>
              <a:rPr lang="pt-BR" sz="1800" dirty="0">
                <a:solidFill>
                  <a:srgbClr val="FF0000"/>
                </a:solidFill>
              </a:rPr>
              <a:t>(“Sua idade em 2050 será %d\n”, ID2050);</a:t>
            </a:r>
          </a:p>
          <a:p>
            <a:pPr>
              <a:buNone/>
            </a:pPr>
            <a:r>
              <a:rPr lang="pt-BR" sz="1800" b="1" dirty="0" smtClean="0">
                <a:solidFill>
                  <a:srgbClr val="FF0000"/>
                </a:solidFill>
              </a:rPr>
              <a:t>        }</a:t>
            </a:r>
          </a:p>
          <a:p>
            <a:pPr>
              <a:buNone/>
            </a:pPr>
            <a:r>
              <a:rPr lang="pt-BR" sz="1800" b="1" dirty="0">
                <a:solidFill>
                  <a:srgbClr val="FF0000"/>
                </a:solidFill>
              </a:rPr>
              <a:t> </a:t>
            </a:r>
            <a:r>
              <a:rPr lang="pt-BR" sz="1800" b="1" dirty="0" smtClean="0">
                <a:solidFill>
                  <a:srgbClr val="FF0000"/>
                </a:solidFill>
              </a:rPr>
              <a:t>    </a:t>
            </a:r>
            <a:r>
              <a:rPr lang="pt-BR" sz="1800" dirty="0" smtClean="0"/>
              <a:t> system(“PAUSE”);</a:t>
            </a:r>
          </a:p>
          <a:p>
            <a:pPr>
              <a:buNone/>
            </a:pPr>
            <a:r>
              <a:rPr lang="pt-BR" sz="1800" dirty="0" smtClean="0"/>
              <a:t>      </a:t>
            </a:r>
            <a:r>
              <a:rPr lang="pt-BR" sz="1800" dirty="0" err="1" smtClean="0"/>
              <a:t>return</a:t>
            </a:r>
            <a:r>
              <a:rPr lang="pt-BR" sz="1800" dirty="0" smtClean="0"/>
              <a:t>(0);</a:t>
            </a:r>
          </a:p>
          <a:p>
            <a:pPr>
              <a:buNone/>
            </a:pPr>
            <a:r>
              <a:rPr lang="pt-BR" sz="1800" dirty="0"/>
              <a:t>}</a:t>
            </a:r>
            <a:endParaRPr lang="pt-BR" sz="1400" dirty="0" smtClean="0"/>
          </a:p>
        </p:txBody>
      </p:sp>
      <p:sp>
        <p:nvSpPr>
          <p:cNvPr id="4" name="Seta em curva para baixo 3"/>
          <p:cNvSpPr/>
          <p:nvPr/>
        </p:nvSpPr>
        <p:spPr bwMode="auto">
          <a:xfrm rot="16200000">
            <a:off x="-634939" y="3577444"/>
            <a:ext cx="2664251" cy="903053"/>
          </a:xfrm>
          <a:prstGeom prst="curvedDown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31740"/>
            <a:ext cx="8081891" cy="7747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Repetição com Variável de Controle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78" y="1207868"/>
            <a:ext cx="7806521" cy="3145812"/>
          </a:xfrm>
        </p:spPr>
        <p:txBody>
          <a:bodyPr/>
          <a:lstStyle/>
          <a:p>
            <a:pPr>
              <a:buNone/>
            </a:pPr>
            <a:r>
              <a:rPr lang="pt-BR" sz="1800" dirty="0" smtClean="0"/>
              <a:t>     for( </a:t>
            </a:r>
            <a:r>
              <a:rPr lang="pt-BR" sz="1800" b="1" i="1" dirty="0" smtClean="0">
                <a:solidFill>
                  <a:srgbClr val="FF0000"/>
                </a:solidFill>
              </a:rPr>
              <a:t>var</a:t>
            </a:r>
            <a:r>
              <a:rPr lang="pt-BR" sz="1800" dirty="0" smtClean="0"/>
              <a:t> = </a:t>
            </a:r>
            <a:r>
              <a:rPr lang="pt-BR" sz="1800" b="1" dirty="0" smtClean="0">
                <a:solidFill>
                  <a:srgbClr val="FF0000"/>
                </a:solidFill>
              </a:rPr>
              <a:t>valor inicial</a:t>
            </a:r>
            <a:r>
              <a:rPr lang="pt-BR" sz="1800" dirty="0" smtClean="0"/>
              <a:t> ; </a:t>
            </a:r>
            <a:r>
              <a:rPr lang="pt-BR" sz="1800" b="1" i="1" dirty="0" smtClean="0">
                <a:solidFill>
                  <a:srgbClr val="FF0000"/>
                </a:solidFill>
              </a:rPr>
              <a:t>var</a:t>
            </a:r>
            <a:r>
              <a:rPr lang="pt-BR" sz="1800" dirty="0" smtClean="0"/>
              <a:t> &lt;= </a:t>
            </a:r>
            <a:r>
              <a:rPr lang="pt-BR" sz="1800" b="1" dirty="0" smtClean="0">
                <a:solidFill>
                  <a:srgbClr val="FF0000"/>
                </a:solidFill>
              </a:rPr>
              <a:t>valor final </a:t>
            </a:r>
            <a:r>
              <a:rPr lang="pt-BR" sz="1800" dirty="0" smtClean="0"/>
              <a:t>; </a:t>
            </a:r>
            <a:r>
              <a:rPr lang="pt-BR" sz="1800" b="1" i="1" dirty="0" smtClean="0">
                <a:solidFill>
                  <a:srgbClr val="FF0000"/>
                </a:solidFill>
              </a:rPr>
              <a:t>var</a:t>
            </a:r>
            <a:r>
              <a:rPr lang="pt-BR" sz="1800" dirty="0" smtClean="0"/>
              <a:t> ++){</a:t>
            </a:r>
          </a:p>
          <a:p>
            <a:pPr>
              <a:buNone/>
            </a:pPr>
            <a:r>
              <a:rPr lang="pt-BR" sz="1800" dirty="0" smtClean="0"/>
              <a:t>         </a:t>
            </a:r>
            <a:r>
              <a:rPr lang="pt-BR" sz="1800" dirty="0" smtClean="0">
                <a:solidFill>
                  <a:srgbClr val="993300"/>
                </a:solidFill>
              </a:rPr>
              <a:t>Comando 1;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2;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3;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4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Comandos N;</a:t>
            </a:r>
          </a:p>
          <a:p>
            <a:pPr>
              <a:buNone/>
            </a:pPr>
            <a:r>
              <a:rPr lang="pt-BR" sz="1800" dirty="0" smtClean="0"/>
              <a:t>     </a:t>
            </a:r>
            <a:r>
              <a:rPr lang="pt-BR" sz="1800" dirty="0"/>
              <a:t>}</a:t>
            </a:r>
            <a:endParaRPr lang="pt-BR" sz="1800" dirty="0" smtClean="0"/>
          </a:p>
        </p:txBody>
      </p:sp>
      <p:sp>
        <p:nvSpPr>
          <p:cNvPr id="5" name="Chave esquerda 4"/>
          <p:cNvSpPr/>
          <p:nvPr/>
        </p:nvSpPr>
        <p:spPr bwMode="auto">
          <a:xfrm>
            <a:off x="354840" y="1528548"/>
            <a:ext cx="368490" cy="1678675"/>
          </a:xfrm>
          <a:prstGeom prst="leftBrace">
            <a:avLst/>
          </a:prstGeom>
          <a:ln>
            <a:solidFill>
              <a:srgbClr val="993300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Texto explicativo em forma de nuvem 5"/>
          <p:cNvSpPr/>
          <p:nvPr/>
        </p:nvSpPr>
        <p:spPr bwMode="auto">
          <a:xfrm>
            <a:off x="1806223" y="2124573"/>
            <a:ext cx="7416800" cy="4073864"/>
          </a:xfrm>
          <a:prstGeom prst="cloudCallout">
            <a:avLst>
              <a:gd name="adj1" fmla="val 43970"/>
              <a:gd name="adj2" fmla="val -10006"/>
            </a:avLst>
          </a:prstGeom>
          <a:noFill/>
          <a:ln w="9525" cap="flat" cmpd="sng" algn="ctr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for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fará a repetição do bloco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i</a:t>
            </a:r>
            <a:r>
              <a:rPr lang="pt-BR" sz="1600" b="0" baseline="0" dirty="0" smtClean="0"/>
              <a:t>nstruções</a:t>
            </a:r>
            <a:r>
              <a:rPr lang="pt-BR" sz="1600" b="0" dirty="0" smtClean="0"/>
              <a:t> que há dentro dele, o número de vezes indicados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p</a:t>
            </a:r>
            <a:r>
              <a:rPr lang="pt-BR" sz="1600" b="0" dirty="0" smtClean="0"/>
              <a:t>elo valor inicial e valor final.  </a:t>
            </a:r>
            <a:endParaRPr lang="pt-BR" sz="1600" b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A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variável que irá fazer o controle do laço,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d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everá, obrigatoriamente ser do tipo inteiro</a:t>
            </a:r>
            <a:r>
              <a:rPr lang="pt-BR" sz="1600" b="0" dirty="0" smtClean="0"/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É possível fazer um laço incrementando (++) ou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decrementando (--)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dirty="0" smtClean="0"/>
              <a:t>Obs.: </a:t>
            </a:r>
            <a:r>
              <a:rPr lang="pt-BR" sz="1600" b="0" dirty="0" smtClean="0"/>
              <a:t>O usuário não poderá interferir no número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vezes que este laço irá repetir.</a:t>
            </a:r>
            <a:endParaRPr lang="pt-BR" sz="16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305800" cy="5105400"/>
          </a:xfrm>
        </p:spPr>
        <p:txBody>
          <a:bodyPr/>
          <a:lstStyle/>
          <a:p>
            <a:pPr marL="514350" lvl="0" indent="-514350" algn="just">
              <a:buSzPct val="100000"/>
              <a:buFont typeface="+mj-lt"/>
              <a:buAutoNum type="arabi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Refaça o algoritmo para calcular 5 equações do 2º grau, levando em consideração a análise da existência do X</a:t>
            </a:r>
            <a:r>
              <a:rPr lang="pt-BR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e X</a:t>
            </a:r>
            <a:r>
              <a:rPr lang="pt-BR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 .</a:t>
            </a:r>
          </a:p>
          <a:p>
            <a:pPr marL="514350" indent="-514350" algn="just">
              <a:buSzPct val="100000"/>
              <a:buFont typeface="+mj-lt"/>
              <a:buAutoNum type="arabicPeriod"/>
              <a:defRPr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Faça um algoritmo para calcular o volume de 10 esferas de raio R, em que R é um valor fornecido pelo usuário.</a:t>
            </a:r>
          </a:p>
          <a:p>
            <a:pPr marL="514350" indent="-514350" algn="just">
              <a:buSzPct val="100000"/>
              <a:buFont typeface="+mj-lt"/>
              <a:buAutoNum type="arabicPeriod"/>
              <a:defRPr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Crie um algoritmo que calcule e apresente a área externa de uma lata, onde é fornecido pelo usuário somente o Raio e Altura.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Crie um algoritmo que receba 4 notas do aluno e verifique se o mesmo foi aprovado ou reprovado com um dos seguintes conceitos:</a:t>
            </a:r>
          </a:p>
          <a:p>
            <a:pPr marL="514350" lvl="0" indent="-514350" algn="just">
              <a:buNone/>
            </a:pPr>
            <a:r>
              <a:rPr lang="pt-BR" sz="2000" b="1" dirty="0" smtClean="0"/>
              <a:t>               Aprovado		 	Reprovado</a:t>
            </a:r>
          </a:p>
          <a:p>
            <a:pPr marL="880110" lvl="1" indent="-514350" algn="just">
              <a:buNone/>
            </a:pPr>
            <a:r>
              <a:rPr lang="pt-BR" sz="1800" b="1" dirty="0" smtClean="0"/>
              <a:t>A</a:t>
            </a:r>
            <a:r>
              <a:rPr lang="pt-BR" sz="1800" dirty="0" smtClean="0"/>
              <a:t> - maior igual à 9          </a:t>
            </a:r>
            <a:r>
              <a:rPr lang="pt-BR" sz="1800" b="1" dirty="0" smtClean="0"/>
              <a:t>                         D </a:t>
            </a:r>
            <a:r>
              <a:rPr lang="pt-BR" sz="1800" dirty="0" smtClean="0"/>
              <a:t>– maior igual à 2,5 e menor que 5  </a:t>
            </a:r>
          </a:p>
          <a:p>
            <a:pPr marL="880110" lvl="1" indent="-514350" algn="just">
              <a:buNone/>
            </a:pPr>
            <a:r>
              <a:rPr lang="pt-BR" sz="1800" b="1" dirty="0" smtClean="0"/>
              <a:t>B </a:t>
            </a:r>
            <a:r>
              <a:rPr lang="pt-BR" sz="1800" dirty="0" smtClean="0"/>
              <a:t>– maior igual à 7 e menor que 9          </a:t>
            </a:r>
            <a:r>
              <a:rPr lang="pt-BR" sz="1800" b="1" dirty="0" smtClean="0"/>
              <a:t>E</a:t>
            </a:r>
            <a:r>
              <a:rPr lang="pt-BR" sz="1800" dirty="0" smtClean="0"/>
              <a:t> – menor que 2,5 </a:t>
            </a:r>
          </a:p>
          <a:p>
            <a:pPr marL="880110" lvl="1" indent="-514350" algn="just">
              <a:buNone/>
            </a:pPr>
            <a:r>
              <a:rPr lang="pt-BR" sz="1800" b="1" dirty="0" smtClean="0"/>
              <a:t>C </a:t>
            </a:r>
            <a:r>
              <a:rPr lang="pt-BR" sz="1800" dirty="0" smtClean="0"/>
              <a:t>– maior igual à 5 e menor que 7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305800" cy="5105400"/>
          </a:xfrm>
        </p:spPr>
        <p:txBody>
          <a:bodyPr/>
          <a:lstStyle/>
          <a:p>
            <a:pPr marL="514350" lvl="0" indent="-514350" algn="just">
              <a:buSzPct val="100000"/>
              <a:buFont typeface="+mj-lt"/>
              <a:buAutoNum type="arabicPeriod" startAt="5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Crie um  programa que classifique os nadadores nas categorias de acordo com sua idade:</a:t>
            </a:r>
          </a:p>
          <a:p>
            <a:pPr marL="822960" lvl="3" indent="-274320">
              <a:buSzPct val="95000"/>
            </a:pPr>
            <a:r>
              <a:rPr lang="pt-BR" sz="1800" dirty="0" smtClean="0"/>
              <a:t>Infantil A – de 5 à 7 anos;</a:t>
            </a:r>
          </a:p>
          <a:p>
            <a:pPr marL="822960" lvl="3" indent="-274320">
              <a:buSzPct val="95000"/>
            </a:pPr>
            <a:r>
              <a:rPr lang="pt-BR" sz="1800" dirty="0" smtClean="0"/>
              <a:t>Infantil B – de 8 à 10 anos; </a:t>
            </a:r>
          </a:p>
          <a:p>
            <a:pPr marL="822960" lvl="3" indent="-274320">
              <a:buSzPct val="95000"/>
            </a:pPr>
            <a:r>
              <a:rPr lang="pt-BR" sz="1800" dirty="0" smtClean="0"/>
              <a:t>Juvenil A – de 11 à  13 anos;</a:t>
            </a:r>
          </a:p>
          <a:p>
            <a:pPr marL="822960" lvl="3" indent="-274320">
              <a:buSzPct val="95000"/>
            </a:pPr>
            <a:r>
              <a:rPr lang="pt-BR" sz="1800" dirty="0" smtClean="0"/>
              <a:t>Juvenil B  - de 14 à 17 anos;</a:t>
            </a:r>
          </a:p>
          <a:p>
            <a:pPr marL="822960" lvl="3" indent="-274320">
              <a:buSzPct val="95000"/>
            </a:pPr>
            <a:r>
              <a:rPr lang="pt-BR" sz="1800" dirty="0" err="1" smtClean="0"/>
              <a:t>Senior</a:t>
            </a:r>
            <a:r>
              <a:rPr lang="pt-BR" sz="1800" dirty="0" smtClean="0"/>
              <a:t> – a partir de 18 anos.</a:t>
            </a: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Crie um programa que receba 3 valores A, B e C. Supondo que cada valor seja um dos lados de um triângulo, verifique e informe se estes lados compõem um triângulo equilátero, isósceles ou escaleno, informar se não compõem um triângulo. Permita que o usuário utilize este programa por 10 vezes seguidas.</a:t>
            </a:r>
          </a:p>
          <a:p>
            <a:pPr marL="822960" lvl="3" indent="-274320">
              <a:buSzPct val="95000"/>
            </a:pPr>
            <a:endParaRPr lang="pt-BR" sz="1800" dirty="0" smtClean="0"/>
          </a:p>
          <a:p>
            <a:pPr lvl="1">
              <a:buNone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 startAt="5"/>
            </a:pPr>
            <a:endParaRPr lang="pt-BR" sz="2000" dirty="0" smtClean="0"/>
          </a:p>
          <a:p>
            <a:pPr algn="just">
              <a:buNone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Bom trabalho!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Profª</a:t>
            </a:r>
            <a:r>
              <a:rPr lang="pt-BR" dirty="0" smtClean="0"/>
              <a:t> Vilma Cardoso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versão 2">
  <a:themeElements>
    <a:clrScheme name="">
      <a:dk1>
        <a:srgbClr val="770504"/>
      </a:dk1>
      <a:lt1>
        <a:srgbClr val="FFFFFF"/>
      </a:lt1>
      <a:dk2>
        <a:srgbClr val="CC0000"/>
      </a:dk2>
      <a:lt2>
        <a:srgbClr val="FFFFFF"/>
      </a:lt2>
      <a:accent1>
        <a:srgbClr val="FFFFFF"/>
      </a:accent1>
      <a:accent2>
        <a:srgbClr val="0000FF"/>
      </a:accent2>
      <a:accent3>
        <a:srgbClr val="FFFFFF"/>
      </a:accent3>
      <a:accent4>
        <a:srgbClr val="650303"/>
      </a:accent4>
      <a:accent5>
        <a:srgbClr val="FFFFFF"/>
      </a:accent5>
      <a:accent6>
        <a:srgbClr val="0000E7"/>
      </a:accent6>
      <a:hlink>
        <a:srgbClr val="CC3300"/>
      </a:hlink>
      <a:folHlink>
        <a:srgbClr val="C0C0C0"/>
      </a:folHlink>
    </a:clrScheme>
    <a:fontScheme name="Modelo versão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odelo versão 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versão 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E:\adriano\MaterialProgramacao\algoritmos\tranparencias\Modelo versão 2.pot</Template>
  <TotalTime>2202</TotalTime>
  <Words>498</Words>
  <Application>Microsoft Office PowerPoint</Application>
  <PresentationFormat>Apresentação na tela (4:3)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Monotype Sorts</vt:lpstr>
      <vt:lpstr>Times New Roman</vt:lpstr>
      <vt:lpstr>Wingdings</vt:lpstr>
      <vt:lpstr>Modelo versão 2</vt:lpstr>
      <vt:lpstr>Lógica  de Programação</vt:lpstr>
      <vt:lpstr>Objetivos</vt:lpstr>
      <vt:lpstr>Repetição com Variável de Controle</vt:lpstr>
      <vt:lpstr>Repetição com Variável de Controle</vt:lpstr>
      <vt:lpstr>Exercícios</vt:lpstr>
      <vt:lpstr>Exercícios</vt:lpstr>
      <vt:lpstr>Bom trabalho!</vt:lpstr>
    </vt:vector>
  </TitlesOfParts>
  <Company>NCE - UFRJ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 Desenvolvimento de Algoritmos</dc:title>
  <dc:creator>a</dc:creator>
  <cp:lastModifiedBy>Aluno</cp:lastModifiedBy>
  <cp:revision>139</cp:revision>
  <dcterms:created xsi:type="dcterms:W3CDTF">2001-11-05T11:45:10Z</dcterms:created>
  <dcterms:modified xsi:type="dcterms:W3CDTF">2018-11-30T00:18:06Z</dcterms:modified>
</cp:coreProperties>
</file>