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61" r:id="rId2"/>
    <p:sldId id="266" r:id="rId3"/>
    <p:sldId id="268" r:id="rId4"/>
    <p:sldId id="267" r:id="rId5"/>
    <p:sldId id="269" r:id="rId6"/>
    <p:sldId id="265" r:id="rId7"/>
    <p:sldId id="271" r:id="rId8"/>
    <p:sldId id="270" r:id="rId9"/>
    <p:sldId id="272" r:id="rId10"/>
    <p:sldId id="274" r:id="rId11"/>
    <p:sldId id="273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4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C515C-64AD-4FF8-8FC2-4B6120AC7D42}" type="datetimeFigureOut">
              <a:rPr lang="pt-BR" smtClean="0"/>
              <a:pPr/>
              <a:t>05/09/2018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9FAA1-E106-4D9A-ADF4-D25BA0BB4B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326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05/09/2018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05/09/2018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51520" y="1371600"/>
            <a:ext cx="8424936" cy="1828800"/>
          </a:xfrm>
        </p:spPr>
        <p:txBody>
          <a:bodyPr>
            <a:normAutofit/>
          </a:bodyPr>
          <a:lstStyle/>
          <a:p>
            <a:pPr algn="ctr"/>
            <a:r>
              <a:rPr lang="pt-BR" sz="5400" b="1" dirty="0"/>
              <a:t>Estrutura de Decisão Simples e Composta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533400" y="4484712"/>
            <a:ext cx="7854696" cy="1752600"/>
          </a:xfrm>
        </p:spPr>
        <p:txBody>
          <a:bodyPr/>
          <a:lstStyle/>
          <a:p>
            <a:pPr algn="ctr"/>
            <a:r>
              <a:rPr 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Programação e Algoritmos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Profs.: Eduardo / Vilma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2344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30243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/>
              <a:t>	</a:t>
            </a:r>
            <a:r>
              <a:rPr lang="pt-BR" u="sng" dirty="0"/>
              <a:t>Identifique com V para resultado Verdadeiro e F para resultado Falso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Sejam A e B variáveis lógicas, X e Y variáveis reais e R, S e T variáveis caracteres, com respectivos valores: </a:t>
            </a:r>
          </a:p>
          <a:p>
            <a:pPr marL="0" indent="0">
              <a:buNone/>
            </a:pPr>
            <a:r>
              <a:rPr lang="pt-BR" dirty="0"/>
              <a:t>	A &lt;- V		Y &lt;- 5,0	R &lt;- “Jose”</a:t>
            </a:r>
          </a:p>
          <a:p>
            <a:pPr marL="0" indent="0">
              <a:buNone/>
            </a:pPr>
            <a:r>
              <a:rPr lang="pt-BR" dirty="0"/>
              <a:t>	B &lt;- F		X &lt;- 2,5	S &lt;- “João”</a:t>
            </a:r>
          </a:p>
          <a:p>
            <a:pPr marL="0" indent="0">
              <a:buNone/>
            </a:pPr>
            <a:r>
              <a:rPr lang="pt-BR" dirty="0"/>
              <a:t>					T &lt;- “Maria”</a:t>
            </a:r>
          </a:p>
          <a:p>
            <a:pPr marL="514350" indent="-514350">
              <a:buFont typeface="+mj-lt"/>
              <a:buAutoNum type="alphaLcParenR"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61336" y="4359587"/>
            <a:ext cx="3610664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A ou B</a:t>
            </a:r>
          </a:p>
          <a:p>
            <a:pPr marL="514350" indent="-514350">
              <a:buFont typeface="+mj-lt"/>
              <a:buAutoNum type="alphaLcParenR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A e B</a:t>
            </a:r>
          </a:p>
          <a:p>
            <a:pPr marL="514350" indent="-514350">
              <a:buFont typeface="+mj-lt"/>
              <a:buAutoNum type="alphaLcParenR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Não A</a:t>
            </a:r>
          </a:p>
          <a:p>
            <a:pPr marL="514350" indent="-514350">
              <a:buFont typeface="+mj-lt"/>
              <a:buAutoNum type="alphaLcParenR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X = Y</a:t>
            </a:r>
          </a:p>
          <a:p>
            <a:pPr marL="514350" indent="-514350">
              <a:buFont typeface="+mj-lt"/>
              <a:buAutoNum type="alphaLcParenR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X=(Y/2)</a:t>
            </a:r>
          </a:p>
          <a:p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716016" y="4221088"/>
            <a:ext cx="427937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lphaLcParenR" startAt="6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R=S</a:t>
            </a:r>
          </a:p>
          <a:p>
            <a:pPr marL="514350" indent="-514350">
              <a:buFont typeface="+mj-lt"/>
              <a:buAutoNum type="alphaLcParenR" startAt="6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S=T</a:t>
            </a:r>
          </a:p>
          <a:p>
            <a:pPr marL="514350" indent="-514350">
              <a:buFont typeface="+mj-lt"/>
              <a:buAutoNum type="alphaLcParenR" startAt="6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R&lt;&gt;S</a:t>
            </a:r>
          </a:p>
          <a:p>
            <a:pPr marL="514350" indent="-514350">
              <a:buFont typeface="+mj-lt"/>
              <a:buAutoNum type="alphaLcParenR" startAt="6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R&gt;S</a:t>
            </a:r>
          </a:p>
          <a:p>
            <a:pPr marL="514350" indent="-514350">
              <a:buFont typeface="+mj-lt"/>
              <a:buAutoNum type="alphaLcParenR" startAt="6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S&gt;T</a:t>
            </a:r>
          </a:p>
          <a:p>
            <a:pPr marL="514350" indent="-514350">
              <a:buFont typeface="+mj-lt"/>
              <a:buAutoNum type="alphaLcParenR" startAt="6"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((A ou B)ou(X=Y)ou(S=T))</a:t>
            </a:r>
          </a:p>
          <a:p>
            <a:endParaRPr lang="pt-BR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722344"/>
          </a:xfrm>
        </p:spPr>
        <p:txBody>
          <a:bodyPr>
            <a:normAutofit fontScale="90000"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760640"/>
          </a:xfrm>
        </p:spPr>
        <p:txBody>
          <a:bodyPr>
            <a:normAutofit/>
          </a:bodyPr>
          <a:lstStyle/>
          <a:p>
            <a:pPr marL="514350" lvl="0" indent="-514350">
              <a:buNone/>
            </a:pPr>
            <a:r>
              <a:rPr lang="pt-BR" sz="2000" b="1" u="sng" dirty="0">
                <a:latin typeface="Arial" pitchFamily="34" charset="0"/>
                <a:cs typeface="Arial" pitchFamily="34" charset="0"/>
              </a:rPr>
              <a:t>Algoritmos</a:t>
            </a:r>
          </a:p>
          <a:p>
            <a:pPr marL="514350" lvl="0" indent="-514350">
              <a:buFont typeface="+mj-lt"/>
              <a:buAutoNum type="arabicPeriod"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Refaça o algoritmo para calcular a equação do 2º grau, levando em consideração a análise da existência do X</a:t>
            </a:r>
            <a:r>
              <a:rPr lang="pt-BR" sz="20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e X</a:t>
            </a:r>
            <a:r>
              <a:rPr lang="pt-BR" sz="20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.</a:t>
            </a:r>
          </a:p>
          <a:p>
            <a:pPr marL="514350" lvl="0" indent="-514350">
              <a:buFont typeface="+mj-lt"/>
              <a:buAutoNum type="arabicPeriod"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Tendo como dados de entrada a altura e o sexo de uma pessoa, construa um algoritmo que calcule seu peso ideal, utilizando as seguintes formulas: </a:t>
            </a:r>
          </a:p>
          <a:p>
            <a:pPr lvl="1"/>
            <a:r>
              <a:rPr lang="pt-BR" sz="1800" dirty="0">
                <a:latin typeface="Arial" pitchFamily="34" charset="0"/>
                <a:cs typeface="Arial" pitchFamily="34" charset="0"/>
              </a:rPr>
              <a:t>HOMEM=(72.7*ALT)-58;</a:t>
            </a:r>
          </a:p>
          <a:p>
            <a:pPr lvl="1"/>
            <a:r>
              <a:rPr lang="pt-BR" sz="1800" dirty="0">
                <a:latin typeface="Arial" pitchFamily="34" charset="0"/>
                <a:cs typeface="Arial" pitchFamily="34" charset="0"/>
              </a:rPr>
              <a:t>MULHER=(62.1*ALT)-44.7.</a:t>
            </a:r>
          </a:p>
          <a:p>
            <a:pPr marL="514350" lvl="0" indent="-514350">
              <a:buFont typeface="+mj-lt"/>
              <a:buAutoNum type="arabicPeriod"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Crie um algoritmo que calcule a multa paga por um pescador que ultrapassar a quantidade de quilos estabelecida por lei. A saber: </a:t>
            </a:r>
          </a:p>
          <a:p>
            <a:pPr lvl="1"/>
            <a:r>
              <a:rPr lang="pt-BR" sz="1800" dirty="0">
                <a:latin typeface="Arial" pitchFamily="34" charset="0"/>
                <a:cs typeface="Arial" pitchFamily="34" charset="0"/>
              </a:rPr>
              <a:t>A quantidade de peixe por pessoa é 50 kg.</a:t>
            </a:r>
          </a:p>
          <a:p>
            <a:pPr lvl="1"/>
            <a:r>
              <a:rPr lang="pt-BR" sz="1800" dirty="0">
                <a:latin typeface="Arial" pitchFamily="34" charset="0"/>
                <a:cs typeface="Arial" pitchFamily="34" charset="0"/>
              </a:rPr>
              <a:t>A multa por quilo excedente é R$4,00.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Crie um algoritmo que receba uma senha e verifique sua validade ou não. Senha válida “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asdfg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”.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Crie um algoritmo que receba o ano de nascimento de uma pessoa. Calcule e mostre se atingiu a maioridade ou não.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Requisitos para o conteúdo Estrutura de Decisão Simples e Composta: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2348880"/>
            <a:ext cx="7427168" cy="2357616"/>
          </a:xfrm>
        </p:spPr>
        <p:txBody>
          <a:bodyPr/>
          <a:lstStyle/>
          <a:p>
            <a:r>
              <a:rPr lang="pt-BR" dirty="0"/>
              <a:t>Estrutura Linear;</a:t>
            </a:r>
          </a:p>
          <a:p>
            <a:r>
              <a:rPr lang="pt-BR" dirty="0"/>
              <a:t>Operadores Relacionais;</a:t>
            </a:r>
          </a:p>
          <a:p>
            <a:r>
              <a:rPr lang="pt-BR" dirty="0"/>
              <a:t>Operadores Lógicos;</a:t>
            </a:r>
          </a:p>
          <a:p>
            <a:r>
              <a:rPr lang="pt-BR" dirty="0"/>
              <a:t>Tabela Verdade;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739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1143000"/>
          </a:xfrm>
        </p:spPr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 Relacionais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412776"/>
            <a:ext cx="8280920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800" dirty="0"/>
              <a:t>Operadores relacionais estabelecem comparações entre dois valores de mesmo tipo primitivo:</a:t>
            </a:r>
          </a:p>
          <a:p>
            <a:pPr marL="0" indent="0">
              <a:buNone/>
            </a:pPr>
            <a:r>
              <a:rPr 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=	Igual</a:t>
            </a:r>
          </a:p>
          <a:p>
            <a:pPr marL="0" indent="0">
              <a:buNone/>
            </a:pPr>
            <a:r>
              <a:rPr 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&gt; 	Maior</a:t>
            </a:r>
          </a:p>
          <a:p>
            <a:pPr marL="0" indent="0">
              <a:buNone/>
            </a:pPr>
            <a:r>
              <a:rPr 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&lt; 	Menor</a:t>
            </a:r>
          </a:p>
          <a:p>
            <a:pPr marL="0" indent="0">
              <a:buNone/>
            </a:pPr>
            <a:r>
              <a:rPr 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&lt;&gt; 	Diferente</a:t>
            </a:r>
          </a:p>
          <a:p>
            <a:pPr marL="0" indent="0">
              <a:buNone/>
            </a:pPr>
            <a:r>
              <a:rPr 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&gt;=	Maior igual </a:t>
            </a:r>
          </a:p>
          <a:p>
            <a:pPr marL="0" indent="0">
              <a:buNone/>
            </a:pPr>
            <a:r>
              <a:rPr 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&lt;= 	Menor igual</a:t>
            </a:r>
          </a:p>
          <a:p>
            <a:pPr>
              <a:buFont typeface="Symbol"/>
              <a:buChar char="¨"/>
            </a:pP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882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2400"/>
            <a:ext cx="8229600" cy="650336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 Lógicos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4563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Os operadores lógicos permitem complementar e conectar novas formações de comparações: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Símbolo			Função</a:t>
            </a:r>
          </a:p>
          <a:p>
            <a:pPr marL="0" indent="0">
              <a:buNone/>
            </a:pPr>
            <a:r>
              <a:rPr lang="pt-BR" dirty="0"/>
              <a:t>	E				Conjunção</a:t>
            </a:r>
          </a:p>
          <a:p>
            <a:pPr marL="0" indent="0">
              <a:buNone/>
            </a:pPr>
            <a:r>
              <a:rPr lang="pt-BR" dirty="0"/>
              <a:t>	OU				Disjunção</a:t>
            </a:r>
          </a:p>
          <a:p>
            <a:pPr marL="0" indent="0">
              <a:buNone/>
            </a:pPr>
            <a:r>
              <a:rPr lang="pt-BR" dirty="0"/>
              <a:t>	NÃO				Negação			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574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866360"/>
          </a:xfrm>
        </p:spPr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 Verdade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1296144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Tabela verdade é o conjunto de todas as possibilidades combinatórias entre os valores de diversas variáveis lógicas, as quais encontram em apenas duas situações:</a:t>
            </a:r>
          </a:p>
          <a:p>
            <a:pPr marL="0" indent="0" algn="just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417564"/>
              </p:ext>
            </p:extLst>
          </p:nvPr>
        </p:nvGraphicFramePr>
        <p:xfrm>
          <a:off x="1403649" y="3165584"/>
          <a:ext cx="2520279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  <a:p>
                      <a:pPr algn="ctr"/>
                      <a:r>
                        <a:rPr lang="pt-BR" dirty="0"/>
                        <a:t>F</a:t>
                      </a:r>
                    </a:p>
                    <a:p>
                      <a:pPr algn="ctr"/>
                      <a:r>
                        <a:rPr lang="pt-BR" dirty="0"/>
                        <a:t>V</a:t>
                      </a:r>
                    </a:p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  <a:p>
                      <a:pPr algn="ctr"/>
                      <a:r>
                        <a:rPr lang="pt-BR" dirty="0"/>
                        <a:t>V</a:t>
                      </a:r>
                    </a:p>
                    <a:p>
                      <a:pPr algn="ctr"/>
                      <a:r>
                        <a:rPr lang="pt-BR" dirty="0"/>
                        <a:t>F</a:t>
                      </a:r>
                    </a:p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  <a:p>
                      <a:pPr algn="ctr"/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  <a:p>
                      <a:pPr algn="ctr"/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  <a:p>
                      <a:pPr algn="ctr"/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853453"/>
              </p:ext>
            </p:extLst>
          </p:nvPr>
        </p:nvGraphicFramePr>
        <p:xfrm>
          <a:off x="5292081" y="3140968"/>
          <a:ext cx="2520279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OU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  <a:p>
                      <a:pPr algn="ctr"/>
                      <a:r>
                        <a:rPr lang="pt-BR" dirty="0"/>
                        <a:t>F</a:t>
                      </a:r>
                    </a:p>
                    <a:p>
                      <a:pPr algn="ctr"/>
                      <a:r>
                        <a:rPr lang="pt-BR" dirty="0"/>
                        <a:t>V</a:t>
                      </a:r>
                    </a:p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  <a:p>
                      <a:pPr algn="ctr"/>
                      <a:r>
                        <a:rPr lang="pt-BR" dirty="0"/>
                        <a:t>V</a:t>
                      </a:r>
                    </a:p>
                    <a:p>
                      <a:pPr algn="ctr"/>
                      <a:r>
                        <a:rPr lang="pt-BR" dirty="0"/>
                        <a:t>F</a:t>
                      </a:r>
                    </a:p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  <a:p>
                      <a:pPr algn="ctr"/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  <a:p>
                      <a:pPr algn="ctr"/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  <a:p>
                      <a:pPr algn="ctr"/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089938"/>
              </p:ext>
            </p:extLst>
          </p:nvPr>
        </p:nvGraphicFramePr>
        <p:xfrm>
          <a:off x="3635896" y="5085184"/>
          <a:ext cx="18722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NÃO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55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7996" y="1556792"/>
            <a:ext cx="8064896" cy="5112568"/>
          </a:xfrm>
        </p:spPr>
        <p:txBody>
          <a:bodyPr>
            <a:normAutofit fontScale="90000"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A estrutura de decisão simples testa uma determinada </a:t>
            </a:r>
            <a:r>
              <a:rPr lang="pt-BR" sz="2400" b="1" dirty="0">
                <a:solidFill>
                  <a:srgbClr val="FF0000"/>
                </a:solidFill>
              </a:rPr>
              <a:t>CONDIÇÃO</a:t>
            </a:r>
            <a:r>
              <a:rPr lang="pt-BR" sz="2400" dirty="0">
                <a:solidFill>
                  <a:schemeClr val="tx1"/>
                </a:solidFill>
              </a:rPr>
              <a:t> através do comando Se (condição) então. Caso a resposta à condição seja VERDADEIRA, o programa executará a linha de instruções, ou o bloco de instruções da parte verdadeira do comando de decisão, que inicia após o </a:t>
            </a:r>
            <a:r>
              <a:rPr lang="pt-BR" sz="2400" b="1" dirty="0">
                <a:solidFill>
                  <a:srgbClr val="FF0000"/>
                </a:solidFill>
              </a:rPr>
              <a:t>então</a:t>
            </a:r>
            <a:r>
              <a:rPr lang="pt-BR" sz="2400" dirty="0">
                <a:solidFill>
                  <a:schemeClr val="tx1"/>
                </a:solidFill>
              </a:rPr>
              <a:t>.</a:t>
            </a:r>
            <a:br>
              <a:rPr lang="pt-BR" sz="2400" dirty="0">
                <a:solidFill>
                  <a:schemeClr val="tx1"/>
                </a:solidFill>
              </a:rPr>
            </a:b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2400" dirty="0">
                <a:solidFill>
                  <a:schemeClr val="tx1"/>
                </a:solidFill>
              </a:rPr>
              <a:t>Sintaxe:</a:t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2400" dirty="0">
                <a:solidFill>
                  <a:schemeClr val="tx1"/>
                </a:solidFill>
              </a:rPr>
              <a:t>	s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e  (condição) 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</a:rPr>
              <a:t>entao</a:t>
            </a:r>
            <a:br>
              <a:rPr lang="pt-BR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	      </a:t>
            </a:r>
            <a:r>
              <a:rPr lang="pt-BR" sz="2400" dirty="0">
                <a:solidFill>
                  <a:schemeClr val="tx1"/>
                </a:solidFill>
              </a:rPr>
              <a:t>comandos para parte verdadeira do se</a:t>
            </a:r>
            <a:br>
              <a:rPr lang="pt-BR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</a:rPr>
              <a:t>fimse</a:t>
            </a:r>
            <a:br>
              <a:rPr lang="pt-BR" sz="24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2400" dirty="0">
                <a:solidFill>
                  <a:schemeClr val="tx1"/>
                </a:solidFill>
              </a:rPr>
              <a:t>Exemplo:</a:t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se (A&gt;=10) 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</a:rPr>
              <a:t>entao</a:t>
            </a:r>
            <a:br>
              <a:rPr lang="pt-BR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2400" dirty="0">
                <a:solidFill>
                  <a:schemeClr val="tx1"/>
                </a:solidFill>
              </a:rPr>
              <a:t>	      escreva(“O valor da variável e maior igual a 10”)</a:t>
            </a:r>
            <a:br>
              <a:rPr lang="pt-BR" sz="2400" dirty="0">
                <a:solidFill>
                  <a:schemeClr val="tx1"/>
                </a:solidFill>
              </a:rPr>
            </a:br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pt-BR" sz="2400" dirty="0" err="1">
                <a:solidFill>
                  <a:schemeClr val="tx1"/>
                </a:solidFill>
              </a:rPr>
              <a:t>f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</a:rPr>
              <a:t>imse</a:t>
            </a:r>
            <a:br>
              <a:rPr lang="pt-BR" sz="2400" dirty="0">
                <a:solidFill>
                  <a:schemeClr val="tx1"/>
                </a:solidFill>
              </a:rPr>
            </a:b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67544" y="260648"/>
            <a:ext cx="830580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Estrutura de Decisão Simples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( se ... então  )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722344"/>
          </a:xfrm>
        </p:spPr>
        <p:txBody>
          <a:bodyPr>
            <a:noAutofit/>
          </a:bodyPr>
          <a:lstStyle/>
          <a:p>
            <a:r>
              <a:rPr lang="pt-BR" sz="2400" b="1" u="sng" dirty="0"/>
              <a:t>Algoritmo</a:t>
            </a:r>
            <a:r>
              <a:rPr lang="pt-BR" sz="2400" dirty="0"/>
              <a:t>: Crie um programa que receba duas notas de um aluno e verifique se alcançou a média 5 para ser aprovado.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5232" y="1935480"/>
            <a:ext cx="7643192" cy="4389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000" dirty="0"/>
              <a:t>Var</a:t>
            </a:r>
          </a:p>
          <a:p>
            <a:pPr marL="0" indent="0">
              <a:buNone/>
            </a:pPr>
            <a:r>
              <a:rPr lang="pt-BR" sz="2000" dirty="0"/>
              <a:t> N1, N2, </a:t>
            </a:r>
            <a:r>
              <a:rPr lang="pt-BR" sz="2000" dirty="0" err="1"/>
              <a:t>Md</a:t>
            </a:r>
            <a:r>
              <a:rPr lang="pt-BR" sz="2000" dirty="0"/>
              <a:t> : real</a:t>
            </a:r>
          </a:p>
          <a:p>
            <a:pPr marL="0" indent="0">
              <a:buNone/>
            </a:pPr>
            <a:r>
              <a:rPr lang="pt-BR" sz="2000" dirty="0"/>
              <a:t>início</a:t>
            </a:r>
          </a:p>
          <a:p>
            <a:pPr marL="0" indent="0">
              <a:buNone/>
            </a:pPr>
            <a:r>
              <a:rPr lang="pt-BR" sz="2000" dirty="0"/>
              <a:t>     escreva(“Digite a primeira nota: ”)</a:t>
            </a:r>
          </a:p>
          <a:p>
            <a:pPr marL="0" indent="0">
              <a:buNone/>
            </a:pPr>
            <a:r>
              <a:rPr lang="pt-BR" sz="2000" dirty="0"/>
              <a:t>      leia(N1)</a:t>
            </a:r>
          </a:p>
          <a:p>
            <a:pPr marL="0" indent="0">
              <a:buNone/>
            </a:pPr>
            <a:r>
              <a:rPr lang="pt-BR" sz="2000" dirty="0"/>
              <a:t>      escreva(“Digite a segunda nota: ”)</a:t>
            </a:r>
          </a:p>
          <a:p>
            <a:pPr marL="0" indent="0">
              <a:buNone/>
            </a:pPr>
            <a:r>
              <a:rPr lang="pt-BR" sz="2000" dirty="0"/>
              <a:t>      leia(N2)</a:t>
            </a:r>
          </a:p>
          <a:p>
            <a:pPr marL="0" indent="0">
              <a:buNone/>
            </a:pPr>
            <a:r>
              <a:rPr lang="pt-BR" sz="2000" dirty="0"/>
              <a:t>      </a:t>
            </a:r>
            <a:r>
              <a:rPr lang="pt-BR" sz="2000" dirty="0" err="1"/>
              <a:t>Md</a:t>
            </a:r>
            <a:r>
              <a:rPr lang="pt-BR" sz="2000" dirty="0">
                <a:sym typeface="Wingdings"/>
              </a:rPr>
              <a:t>(N1+N2)/2</a:t>
            </a:r>
          </a:p>
          <a:p>
            <a:pPr marL="0" indent="0">
              <a:buNone/>
            </a:pPr>
            <a:r>
              <a:rPr lang="pt-BR" sz="2000" dirty="0">
                <a:sym typeface="Wingdings"/>
              </a:rPr>
              <a:t>      se  (</a:t>
            </a:r>
            <a:r>
              <a:rPr lang="pt-BR" sz="2000" dirty="0" err="1">
                <a:sym typeface="Wingdings"/>
              </a:rPr>
              <a:t>Md</a:t>
            </a:r>
            <a:r>
              <a:rPr lang="pt-BR" sz="2000" dirty="0">
                <a:sym typeface="Wingdings"/>
              </a:rPr>
              <a:t>&gt;=5 ) </a:t>
            </a:r>
            <a:r>
              <a:rPr lang="pt-BR" sz="2000" dirty="0" err="1">
                <a:sym typeface="Wingdings"/>
              </a:rPr>
              <a:t>entao</a:t>
            </a:r>
            <a:endParaRPr lang="pt-BR" sz="2000" dirty="0">
              <a:sym typeface="Wingdings"/>
            </a:endParaRPr>
          </a:p>
          <a:p>
            <a:pPr marL="0" indent="0">
              <a:buNone/>
            </a:pPr>
            <a:r>
              <a:rPr lang="pt-BR" sz="2000" dirty="0">
                <a:sym typeface="Wingdings"/>
              </a:rPr>
              <a:t>	escreva(“ O aluno alcançou a média para aprovação ”)</a:t>
            </a:r>
          </a:p>
          <a:p>
            <a:pPr marL="0" indent="0">
              <a:buNone/>
            </a:pPr>
            <a:r>
              <a:rPr lang="pt-BR" sz="2000" dirty="0">
                <a:sym typeface="Wingdings"/>
              </a:rPr>
              <a:t>      </a:t>
            </a:r>
            <a:r>
              <a:rPr lang="pt-BR" sz="2000" dirty="0" err="1">
                <a:sym typeface="Wingdings"/>
              </a:rPr>
              <a:t>fimse</a:t>
            </a:r>
            <a:endParaRPr lang="pt-BR" sz="2000" dirty="0">
              <a:sym typeface="Wingdings"/>
            </a:endParaRPr>
          </a:p>
          <a:p>
            <a:pPr marL="0" indent="0">
              <a:buNone/>
            </a:pPr>
            <a:r>
              <a:rPr lang="pt-BR" sz="2000" dirty="0" err="1">
                <a:sym typeface="Wingdings"/>
              </a:rPr>
              <a:t>fimalgoritmo</a:t>
            </a:r>
            <a:endParaRPr lang="pt-BR" sz="2000" dirty="0">
              <a:sym typeface="Wingdings"/>
            </a:endParaRP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7844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2800" dirty="0"/>
              <a:t>A estrutura de decisão composta testa uma determinada </a:t>
            </a:r>
            <a:r>
              <a:rPr lang="pt-BR" sz="2800" b="1" dirty="0">
                <a:solidFill>
                  <a:srgbClr val="FF0000"/>
                </a:solidFill>
              </a:rPr>
              <a:t>CONDIÇÃO</a:t>
            </a:r>
            <a:r>
              <a:rPr lang="pt-BR" sz="2800" dirty="0"/>
              <a:t> através do comando Se (condição) então. Caso a resposta à condição seja VERDADEIRA, o programa executará a linha de instruções, ou o bloco de instruções da parte verdadeira do comando de decisão. </a:t>
            </a:r>
          </a:p>
          <a:p>
            <a:pPr marL="0" indent="0">
              <a:buNone/>
            </a:pPr>
            <a:r>
              <a:rPr lang="pt-BR" sz="2800" dirty="0"/>
              <a:t>Caso a resposta para a condição seja FALSA, o programa pulará a parte verdadeira da instrução e executará apenas a linha de instrução ou o bloco de instruções da parte falsa do comando de decisão que inicia após o </a:t>
            </a:r>
            <a:r>
              <a:rPr lang="pt-BR" sz="2800" b="1" dirty="0">
                <a:solidFill>
                  <a:srgbClr val="FF0000"/>
                </a:solidFill>
              </a:rPr>
              <a:t>senão</a:t>
            </a:r>
            <a:r>
              <a:rPr lang="pt-BR" sz="2800" dirty="0"/>
              <a:t>.</a:t>
            </a:r>
            <a:endParaRPr lang="pt-BR" dirty="0"/>
          </a:p>
        </p:txBody>
      </p:sp>
      <p:sp>
        <p:nvSpPr>
          <p:cNvPr id="5" name="Título 1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Estrutura de Decisão Composta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( Se ... Então... Senão )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9987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226400"/>
          </a:xfrm>
        </p:spPr>
        <p:txBody>
          <a:bodyPr>
            <a:noAutofit/>
          </a:bodyPr>
          <a:lstStyle/>
          <a:p>
            <a:r>
              <a:rPr lang="pt-BR" sz="2400" b="1" u="sng" dirty="0"/>
              <a:t>Algoritmo</a:t>
            </a:r>
            <a:r>
              <a:rPr lang="pt-BR" sz="2400" dirty="0"/>
              <a:t>: Crie um programa que receba duas notas de um aluno e verifique se alcançou a média 5 para ser aprovado. Caso contrário informe que o aluno foi reprovado.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772816"/>
            <a:ext cx="8280920" cy="43891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2000" dirty="0"/>
              <a:t>Var</a:t>
            </a:r>
          </a:p>
          <a:p>
            <a:pPr marL="0" indent="0">
              <a:buNone/>
            </a:pPr>
            <a:r>
              <a:rPr lang="pt-BR" sz="2000" dirty="0"/>
              <a:t>N1, N2, </a:t>
            </a:r>
            <a:r>
              <a:rPr lang="pt-BR" sz="2000" dirty="0" err="1"/>
              <a:t>Md</a:t>
            </a:r>
            <a:r>
              <a:rPr lang="pt-BR" sz="2000" dirty="0"/>
              <a:t> : real</a:t>
            </a:r>
          </a:p>
          <a:p>
            <a:pPr marL="0" indent="0">
              <a:buNone/>
            </a:pPr>
            <a:r>
              <a:rPr lang="pt-BR" sz="2000" dirty="0"/>
              <a:t>início</a:t>
            </a:r>
          </a:p>
          <a:p>
            <a:pPr marL="0" indent="0">
              <a:buNone/>
            </a:pPr>
            <a:r>
              <a:rPr lang="pt-BR" sz="2000" dirty="0"/>
              <a:t>escreva(“Digite a primeira nota: ”)</a:t>
            </a:r>
          </a:p>
          <a:p>
            <a:pPr marL="0" indent="0">
              <a:buNone/>
            </a:pPr>
            <a:r>
              <a:rPr lang="pt-BR" sz="2000" dirty="0"/>
              <a:t>      leia(N1)</a:t>
            </a:r>
          </a:p>
          <a:p>
            <a:pPr marL="0" indent="0">
              <a:buNone/>
            </a:pPr>
            <a:r>
              <a:rPr lang="pt-BR" sz="2000" dirty="0"/>
              <a:t>      escreva(“Digite a segunda nota: ”)</a:t>
            </a:r>
          </a:p>
          <a:p>
            <a:pPr marL="0" indent="0">
              <a:buNone/>
            </a:pPr>
            <a:r>
              <a:rPr lang="pt-BR" sz="2000" dirty="0"/>
              <a:t>      leia(N2)</a:t>
            </a:r>
          </a:p>
          <a:p>
            <a:pPr marL="0" indent="0">
              <a:buNone/>
            </a:pPr>
            <a:r>
              <a:rPr lang="pt-BR" sz="2000" dirty="0"/>
              <a:t>      </a:t>
            </a:r>
            <a:r>
              <a:rPr lang="pt-BR" sz="2000" dirty="0" err="1"/>
              <a:t>Md</a:t>
            </a:r>
            <a:r>
              <a:rPr lang="pt-BR" sz="2000" dirty="0">
                <a:sym typeface="Wingdings"/>
              </a:rPr>
              <a:t>(N1+N2)/2</a:t>
            </a:r>
          </a:p>
          <a:p>
            <a:pPr marL="0" indent="0">
              <a:buNone/>
            </a:pPr>
            <a:r>
              <a:rPr lang="pt-BR" sz="2000" dirty="0">
                <a:sym typeface="Wingdings"/>
              </a:rPr>
              <a:t>      se </a:t>
            </a:r>
            <a:r>
              <a:rPr lang="pt-BR" sz="2000" dirty="0" err="1">
                <a:sym typeface="Wingdings"/>
              </a:rPr>
              <a:t>Md</a:t>
            </a:r>
            <a:r>
              <a:rPr lang="pt-BR" sz="2000" dirty="0">
                <a:sym typeface="Wingdings"/>
              </a:rPr>
              <a:t> &gt;=5 </a:t>
            </a:r>
            <a:r>
              <a:rPr lang="pt-BR" sz="2000" dirty="0" err="1">
                <a:sym typeface="Wingdings"/>
              </a:rPr>
              <a:t>entao</a:t>
            </a:r>
            <a:endParaRPr lang="pt-BR" sz="2000" dirty="0">
              <a:sym typeface="Wingdings"/>
            </a:endParaRPr>
          </a:p>
          <a:p>
            <a:pPr marL="0" indent="0">
              <a:buNone/>
            </a:pPr>
            <a:r>
              <a:rPr lang="pt-BR" sz="2000" dirty="0">
                <a:sym typeface="Wingdings"/>
              </a:rPr>
              <a:t>	escreva(“ O aluno alcançou a média para aprovação ”)</a:t>
            </a:r>
          </a:p>
          <a:p>
            <a:pPr marL="0" indent="0">
              <a:buNone/>
            </a:pPr>
            <a:r>
              <a:rPr lang="pt-BR" sz="2000" dirty="0">
                <a:sym typeface="Wingdings"/>
              </a:rPr>
              <a:t>      </a:t>
            </a:r>
            <a:r>
              <a:rPr lang="pt-BR" sz="2000" dirty="0" err="1">
                <a:sym typeface="Wingdings"/>
              </a:rPr>
              <a:t>senao</a:t>
            </a:r>
            <a:endParaRPr lang="pt-BR" sz="2000" dirty="0">
              <a:sym typeface="Wingdings"/>
            </a:endParaRPr>
          </a:p>
          <a:p>
            <a:pPr marL="0" indent="0">
              <a:buNone/>
            </a:pPr>
            <a:r>
              <a:rPr lang="pt-BR" sz="2000" dirty="0">
                <a:sym typeface="Wingdings"/>
              </a:rPr>
              <a:t>	escreva(“ O aluno não alcançou a média, portanto foi reprovado”)</a:t>
            </a:r>
          </a:p>
          <a:p>
            <a:pPr marL="0" indent="0">
              <a:buNone/>
            </a:pPr>
            <a:r>
              <a:rPr lang="pt-BR" sz="2000" dirty="0">
                <a:sym typeface="Wingdings"/>
              </a:rPr>
              <a:t>      </a:t>
            </a:r>
            <a:r>
              <a:rPr lang="pt-BR" sz="2000" dirty="0" err="1">
                <a:sym typeface="Wingdings"/>
              </a:rPr>
              <a:t>fimse</a:t>
            </a:r>
            <a:endParaRPr lang="pt-BR" sz="2000" dirty="0">
              <a:sym typeface="Wingdings"/>
            </a:endParaRPr>
          </a:p>
          <a:p>
            <a:pPr marL="0" indent="0">
              <a:buNone/>
            </a:pPr>
            <a:r>
              <a:rPr lang="pt-BR" sz="2000" dirty="0" err="1">
                <a:sym typeface="Wingdings"/>
              </a:rPr>
              <a:t>fimalgoritmo</a:t>
            </a:r>
            <a:endParaRPr lang="pt-BR" sz="2000" dirty="0">
              <a:sym typeface="Wingdings"/>
            </a:endParaRP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78444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283</TotalTime>
  <Words>664</Words>
  <Application>Microsoft Office PowerPoint</Application>
  <PresentationFormat>Apresentação na tela (4:3)</PresentationFormat>
  <Paragraphs>128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Constantia</vt:lpstr>
      <vt:lpstr>Symbol</vt:lpstr>
      <vt:lpstr>Wingdings</vt:lpstr>
      <vt:lpstr>Wingdings 2</vt:lpstr>
      <vt:lpstr>Fluxo</vt:lpstr>
      <vt:lpstr>Estrutura de Decisão Simples e Composta</vt:lpstr>
      <vt:lpstr>Requisitos para o conteúdo Estrutura de Decisão Simples e Composta:</vt:lpstr>
      <vt:lpstr>Operadores Relacionais</vt:lpstr>
      <vt:lpstr>Operadores Lógicos</vt:lpstr>
      <vt:lpstr>Tabela Verdade</vt:lpstr>
      <vt:lpstr>A estrutura de decisão simples testa uma determinada CONDIÇÃO através do comando Se (condição) então. Caso a resposta à condição seja VERDADEIRA, o programa executará a linha de instruções, ou o bloco de instruções da parte verdadeira do comando de decisão, que inicia após o então.  Sintaxe:  se  (condição) entao        comandos para parte verdadeira do se  fimse  Exemplo:  se (A&gt;=10) entao        escreva(“O valor da variável e maior igual a 10”)  fimse </vt:lpstr>
      <vt:lpstr>Algoritmo: Crie um programa que receba duas notas de um aluno e verifique se alcançou a média 5 para ser aprovado.</vt:lpstr>
      <vt:lpstr>Estrutura de Decisão Composta  ( Se ... Então... Senão )</vt:lpstr>
      <vt:lpstr>Algoritmo: Crie um programa que receba duas notas de um aluno e verifique se alcançou a média 5 para ser aprovado. Caso contrário informe que o aluno foi reprovado.</vt:lpstr>
      <vt:lpstr>Exercícios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Desvio Condicional Simples testa uma determinada condição através do comando SE e dos operadores relacionais. Caso a resposta à condição seja VERDADEIRA, o programa sairá pelo (ENTÃO), executando a linha de instruções, ou bloco de instruções, que vem logo a seguir (ao ENTÃO). Caso a resposta para a condição seja FALSA, o programa pulará a linha de instruções, ou bloco de instruções, que pertencem ao ENTÃO e continuará sua execução após os mesmos.</dc:title>
  <dc:creator>sergio</dc:creator>
  <cp:lastModifiedBy>Jose Eduardo Pimenta</cp:lastModifiedBy>
  <cp:revision>32</cp:revision>
  <dcterms:created xsi:type="dcterms:W3CDTF">2012-03-29T13:28:25Z</dcterms:created>
  <dcterms:modified xsi:type="dcterms:W3CDTF">2018-09-05T17:02:19Z</dcterms:modified>
</cp:coreProperties>
</file>