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256" r:id="rId5"/>
    <p:sldId id="257" r:id="rId6"/>
    <p:sldId id="258" r:id="rId7"/>
    <p:sldId id="262" r:id="rId8"/>
    <p:sldId id="273" r:id="rId9"/>
    <p:sldId id="286" r:id="rId10"/>
    <p:sldId id="289" r:id="rId11"/>
    <p:sldId id="281" r:id="rId12"/>
    <p:sldId id="274" r:id="rId13"/>
    <p:sldId id="287" r:id="rId14"/>
    <p:sldId id="284" r:id="rId15"/>
    <p:sldId id="291" r:id="rId16"/>
    <p:sldId id="288" r:id="rId17"/>
    <p:sldId id="290" r:id="rId18"/>
    <p:sldId id="292"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6DF"/>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F88F18-FC1A-49FF-A6EA-384CDEE035F5}" v="3681" dt="2023-12-11T02:24:44.654"/>
    <p1510:client id="{785F6BCD-94C7-4150-82C9-E10487CF7F94}" v="5778" dt="2023-12-11T02:25:13.613"/>
    <p1510:client id="{9F625E5D-8D74-0123-FDF1-83083DD21F9B}" v="8534" dt="2023-12-11T02:24:15.068"/>
    <p1510:client id="{AB4E6425-2683-C6DD-29F8-4DCF71929DA6}" v="2275" dt="2023-12-11T02:06:07.7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0704" autoAdjust="0"/>
  </p:normalViewPr>
  <p:slideViewPr>
    <p:cSldViewPr snapToGrid="0">
      <p:cViewPr varScale="1">
        <p:scale>
          <a:sx n="159" d="100"/>
          <a:sy n="159" d="100"/>
        </p:scale>
        <p:origin x="216" y="13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12/10/2023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1T01:01:23.432"/>
    </inkml:context>
    <inkml:brush xml:id="br0">
      <inkml:brushProperty name="width" value="0.05" units="cm"/>
      <inkml:brushProperty name="height" value="0.05" units="cm"/>
    </inkml:brush>
  </inkml:definitions>
  <inkml:trace contextRef="#ctx0" brushRef="#br0">20201 6035 16383 0 0,'0'3'0'0'0,"0"4"0"0"0,0 5 0 0 0,0 2 0 0 0,0 6 0 0 0,0 5 0 0 0,0 2 0 0 0,0-1 0 0 0,0-1 0 0 0,0-3 0 0 0,0-1 0 0 0,0-1 0 0 0,0-1 0 0 0,0-1 0 0 0,0 0 0 0 0,0 0 0 0 0,0 0 0 0 0,0 0 0 0 0,0 0 0 0 0,0 0 0 0 0,0 1 0 0 0,0-1 0 0 0,0 0 0 0 0,0 1 0 0 0,0-1 0 0 0,0 0 0 0 0,0 1 0 0 0,0-1 0 0 0,0 0 0 0 0,0 1 0 0 0,0-1 0 0 0,0 0 0 0 0,0 1 0 0 0,0-1 0 0 0,0 0 0 0 0,0 1 0 0 0,0-1 0 0 0,0 0 0 0 0,0 1 0 0 0,0-1 0 0 0,0 0 0 0 0,0 1 0 0 0,0-1 0 0 0,0 0 0 0 0,0 0 0 0 0,0 1 0 0 0,0-1 0 0 0,0 0 0 0 0,0 1 0 0 0,0-1 0 0 0,0 0 0 0 0,0 1 0 0 0,0-4 0 0 0,0 2 0 0 0,0 2 0 0 0,0 0 0 0 0,0 0 0 0 0,0 0 0 0 0,0 0 0 0 0,0 0 0 0 0,0 0 0 0 0,0-1 0 0 0,0 0 0 0 0,0 1 0 0 0,0-1 0 0 0,0 0 0 0 0,0 1 0 0 0,0-1 0 0 0,0 0 0 0 0,0 0 0 0 0,0 1 0 0 0,0-1 0 0 0,0 0 0 0 0,0 1 0 0 0,0-1 0 0 0,0 0 0 0 0,0 1 0 0 0,0-1 0 0 0,0 0 0 0 0,0 1 0 0 0,0-1 0 0 0,0 0 0 0 0,0 1 0 0 0,0-4 0 0 0,0-1 0 0 0,0 0 0 0 0,0 2 0 0 0,0 0 0 0 0,0 0 0 0 0,0 2 0 0 0,0 3 0 0 0,0-1 0 0 0,0-2 0 0 0,0 0 0 0 0,0-1 0 0 0,0 1 0 0 0,0-1 0 0 0,0 1 0 0 0,0 0 0 0 0,0 1 0 0 0,0-1 0 0 0,0-3 0 0 0,0 2 0 0 0,0 2 0 0 0,0 0 0 0 0,0 0 0 0 0,0 1 0 0 0,0-1 0 0 0,0-1 0 0 0,0 1 0 0 0,0-4 0 0 0,0 3 0 0 0,0 0 0 0 0,0 1 0 0 0,0 0 0 0 0,0 0 0 0 0,0 0 0 0 0,0 0 0 0 0,0 0 0 0 0,0-1 0 0 0,0 4 0 0 0,0 0 0 0 0,0 0 0 0 0,0 0 0 0 0,0-2 0 0 0,0 0 0 0 0,0-1 0 0 0,0 0 0 0 0,0-1 0 0 0,0 0 0 0 0,0 0 0 0 0,0 1 0 0 0,0-1 0 0 0,0 0 0 0 0,0 0 0 0 0,0-3 0 0 0,0 0 0 0 0,0 2 0 0 0,0 2 0 0 0,0 1 0 0 0,0 0 0 0 0,0 0 0 0 0,0 0 0 0 0,0-1 0 0 0,0 0 0 0 0,0-1 0 0 0,0 0 0 0 0,0 1 0 0 0,0-1 0 0 0,0 0 0 0 0,0 0 0 0 0,0 1 0 0 0,0-1 0 0 0,0 0 0 0 0,0 1 0 0 0,0-1 0 0 0,0 0 0 0 0,0 1 0 0 0,0-1 0 0 0,0-3 0 0 0,0-1 0 0 0,0 1 0 0 0,0 0 0 0 0,0 1 0 0 0,0 1 0 0 0,0 0 0 0 0,0 1 0 0 0,0 1 0 0 0,0-1 0 0 0,0 1 0 0 0,0-1 0 0 0,0 1 0 0 0,0-1 0 0 0,0 0 0 0 0,0 1 0 0 0,0-1 0 0 0,0 0 0 0 0,0 1 0 0 0,0-1 0 0 0,0 0 0 0 0,0 1 0 0 0,0-1 0 0 0,0 0 0 0 0,0 1 0 0 0,0-1 0 0 0,0 0 0 0 0,0 1 0 0 0,0-1 0 0 0,0 0 0 0 0,0 1 0 0 0,0-1 0 0 0,0 0 0 0 0,0 0 0 0 0,0 1 0 0 0,0-1 0 0 0,0 0 0 0 0,0 1 0 0 0,0-1 0 0 0,0 0 0 0 0,0 1 0 0 0,0-1 0 0 0,0 0 0 0 0,0 1 0 0 0,0-1 0 0 0,0 0 0 0 0,0 1 0 0 0,0-1 0 0 0,0 0 0 0 0,0 1 0 0 0,0-1 0 0 0,0 0 0 0 0,0 1 0 0 0,0-1 0 0 0,0 0 0 0 0,0 1 0 0 0,0-1 0 0 0,0 0 0 0 0,0 4 0 0 0,0 0 0 0 0,0 0 0 0 0,0 0 0 0 0,0-2 0 0 0,0 0 0 0 0,0-1 0 0 0,0 0 0 0 0,0-1 0 0 0,0 0 0 0 0,0 0 0 0 0,0 1 0 0 0,0-1 0 0 0,0 0 0 0 0,0 0 0 0 0,0 1 0 0 0,0-1 0 0 0,0 0 0 0 0,0 1 0 0 0,0-1 0 0 0,0 0 0 0 0,0 0 0 0 0,0 1 0 0 0,0-1 0 0 0,0 0 0 0 0,0 1 0 0 0,0-1 0 0 0,0 0 0 0 0,0-2 0 0 0,0 1 0 0 0,0 1 0 0 0,0 2 0 0 0,0-1 0 0 0,0 0 0 0 0,0 0 0 0 0,0 0 0 0 0,0-1 0 0 0,0 1 0 0 0,0-1 0 0 0,0 0 0 0 0,0 1 0 0 0,0-1 0 0 0,0 0 0 0 0,0 4 0 0 0,0-3 0 0 0,0 2 0 0 0,0 1 0 0 0,0-1 0 0 0,0 0 0 0 0,0-1 0 0 0,0-1 0 0 0,0 0 0 0 0,0-1 0 0 0,0 1 0 0 0,0-1 0 0 0,0 0 0 0 0,0 0 0 0 0,0 0 0 0 0,0 1 0 0 0,0-1 0 0 0,0 0 0 0 0,0 1 0 0 0,0-1 0 0 0,0 0 0 0 0,0 1 0 0 0,0-1 0 0 0,0 0 0 0 0,0 1 0 0 0,0-1 0 0 0,0 0 0 0 0,0 0 0 0 0,0 1 0 0 0,0 2 0 0 0,0 2 0 0 0,0-1 0 0 0,0-1 0 0 0,0 0 0 0 0,0-1 0 0 0,0-1 0 0 0,0-1 0 0 0,0 1 0 0 0,0-1 0 0 0,0 0 0 0 0,0 0 0 0 0,0 0 0 0 0,0 1 0 0 0,0-1 0 0 0,0 0 0 0 0,0 1 0 0 0,0-1 0 0 0,0 0 0 0 0,0 0 0 0 0,0 1 0 0 0,0-1 0 0 0,0 0 0 0 0,0 1 0 0 0,0-1 0 0 0,0 0 0 0 0,0 1 0 0 0,0-1 0 0 0,0 0 0 0 0,0 1 0 0 0,0-1 0 0 0,0 0 0 0 0,0 1 0 0 0,0-1 0 0 0,0 0 0 0 0,0 1 0 0 0,0-1 0 0 0,0 0 0 0 0,0 1 0 0 0,0-1 0 0 0,0 0 0 0 0,0 1 0 0 0,0-1 0 0 0,0 0 0 0 0,0 4 0 0 0,0 0 0 0 0,0 0 0 0 0,0 0 0 0 0,0-2 0 0 0,0 0 0 0 0,0-1 0 0 0,0 0 0 0 0,0-1 0 0 0,0 0 0 0 0,0 1 0 0 0,0-1 0 0 0,0 0 0 0 0,0 0 0 0 0,0 0 0 0 0,0 1 0 0 0,0-1 0 0 0,0 0 0 0 0,0 1 0 0 0,0-1 0 0 0,0 0 0 0 0,0 1 0 0 0,0-1 0 0 0,0 0 0 0 0,0 1 0 0 0,0-1 0 0 0,0 0 0 0 0,0 0 0 0 0,0 1 0 0 0,0-1 0 0 0,0 0 0 0 0,0 1 0 0 0,0-1 0 0 0,0 0 0 0 0,0 1 0 0 0,0-1 0 0 0,0 0 0 0 0,0 1 0 0 0,0-1 0 0 0,0 0 0 0 0,0 1 0 0 0,0-1 0 0 0,0 0 0 0 0,0 1 0 0 0,0-1 0 0 0,0 0 0 0 0,0 1 0 0 0,0-1 0 0 0,0 0 0 0 0,0 0 0 0 0,0 1 0 0 0,0-1 0 0 0,0 0 0 0 0,0 1 0 0 0,0-1 0 0 0,0 0 0 0 0,0 1 0 0 0,0-1 0 0 0,0 0 0 0 0,0 1 0 0 0,0-1 0 0 0,0 0 0 0 0,0 1 0 0 0,0-1 0 0 0,0 0 0 0 0,0 1 0 0 0,0-1 0 0 0,0 0 0 0 0,0 1 0 0 0,0-1 0 0 0,0 0 0 0 0,0 1 0 0 0,0-1 0 0 0,0 0 0 0 0,0 0 0 0 0,0 1 0 0 0,0-1 0 0 0,0 0 0 0 0,0 1 0 0 0,0-1 0 0 0,0 0 0 0 0,0 1 0 0 0,0-1 0 0 0,0 0 0 0 0,0 1 0 0 0,0-1 0 0 0,0 0 0 0 0,0 1 0 0 0,0-1 0 0 0,0-3 0 0 0,0-1 0 0 0,0 1 0 0 0,0 0 0 0 0,0 1 0 0 0,0 1 0 0 0,0 0 0 0 0,0 1 0 0 0,0 1 0 0 0,0-1 0 0 0,0-2 0 0 0,0 1 0 0 0,0 2 0 0 0,0 0 0 0 0,0 0 0 0 0,0 0 0 0 0,0 0 0 0 0,0 0 0 0 0,0 0 0 0 0,0-1 0 0 0,0 1 0 0 0,0-1 0 0 0,0 0 0 0 0,0 0 0 0 0,0 1 0 0 0,0-1 0 0 0,0 0 0 0 0,0 1 0 0 0,0-1 0 0 0,0 0 0 0 0,0 1 0 0 0,0-1 0 0 0,0 0 0 0 0,0 1 0 0 0,0-1 0 0 0,0-3 0 0 0,0 2 0 0 0,0 5 0 0 0,0 1 0 0 0,0 0 0 0 0,0 0 0 0 0,0-2 0 0 0,0-1 0 0 0,0 0 0 0 0,0-2 0 0 0,0 1 0 0 0,0-1 0 0 0,0 0 0 0 0,0 0 0 0 0,0 0 0 0 0,0 0 0 0 0,0 1 0 0 0,0-1 0 0 0,0 0 0 0 0,0 1 0 0 0,0-1 0 0 0,0 0 0 0 0,0 0 0 0 0,0 1 0 0 0,0-1 0 0 0,0 0 0 0 0,0 1 0 0 0,0-1 0 0 0,0 0 0 0 0,0 1 0 0 0,0-4 0 0 0,0 2 0 0 0,0 2 0 0 0,0 0 0 0 0,0 0 0 0 0,0 0 0 0 0,0 0 0 0 0,0 0 0 0 0,0-4 0 0 0,0 0 0 0 0,0-1 0 0 0,0 1 0 0 0,0 1 0 0 0,0 1 0 0 0,0 1 0 0 0,0 0 0 0 0,0 0 0 0 0,0 1 0 0 0,0-1 0 0 0,0-3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12/10/2023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1.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046900"/>
            <a:ext cx="4941771" cy="1122202"/>
          </a:xfrm>
        </p:spPr>
        <p:txBody>
          <a:bodyPr/>
          <a:lstStyle/>
          <a:p>
            <a:r>
              <a:rPr lang="en-US" dirty="0"/>
              <a:t>Shopping Lists on the cloud</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198949"/>
            <a:ext cx="4941770" cy="1451225"/>
          </a:xfrm>
        </p:spPr>
        <p:txBody>
          <a:bodyPr>
            <a:normAutofit/>
          </a:bodyPr>
          <a:lstStyle/>
          <a:p>
            <a:r>
              <a:rPr lang="en-US" dirty="0" err="1"/>
              <a:t>Fábio</a:t>
            </a:r>
            <a:r>
              <a:rPr lang="en-US" dirty="0"/>
              <a:t> </a:t>
            </a:r>
            <a:r>
              <a:rPr lang="en-US" dirty="0" err="1"/>
              <a:t>Morais</a:t>
            </a:r>
            <a:r>
              <a:rPr lang="en-US" dirty="0"/>
              <a:t> – up202008052</a:t>
            </a:r>
          </a:p>
          <a:p>
            <a:r>
              <a:rPr lang="en-US" dirty="0"/>
              <a:t>Francisco Prada – up202004646</a:t>
            </a:r>
          </a:p>
          <a:p>
            <a:r>
              <a:rPr lang="en-US" dirty="0"/>
              <a:t>Guilherme Sequeira – up202004648</a:t>
            </a:r>
          </a:p>
          <a:p>
            <a:r>
              <a:rPr lang="en-US" dirty="0"/>
              <a:t>Pedro </a:t>
            </a:r>
            <a:r>
              <a:rPr lang="en-US" dirty="0" err="1"/>
              <a:t>Ramalho</a:t>
            </a:r>
            <a:r>
              <a:rPr lang="en-US" dirty="0"/>
              <a:t> – up202004715</a:t>
            </a:r>
          </a:p>
          <a:p>
            <a:endParaRPr lang="en-US"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9E6D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1B688-B095-3900-2795-46B0218F562F}"/>
              </a:ext>
            </a:extLst>
          </p:cNvPr>
          <p:cNvSpPr>
            <a:spLocks noGrp="1"/>
          </p:cNvSpPr>
          <p:nvPr>
            <p:ph type="title"/>
          </p:nvPr>
        </p:nvSpPr>
        <p:spPr>
          <a:xfrm>
            <a:off x="838200" y="365125"/>
            <a:ext cx="10515600" cy="1325563"/>
          </a:xfrm>
        </p:spPr>
        <p:txBody>
          <a:bodyPr anchor="ctr">
            <a:normAutofit/>
          </a:bodyPr>
          <a:lstStyle/>
          <a:p>
            <a:r>
              <a:rPr lang="en-US"/>
              <a:t>Load Balancer</a:t>
            </a:r>
          </a:p>
        </p:txBody>
      </p:sp>
      <p:sp>
        <p:nvSpPr>
          <p:cNvPr id="7" name="Footer Placeholder 6">
            <a:extLst>
              <a:ext uri="{FF2B5EF4-FFF2-40B4-BE49-F238E27FC236}">
                <a16:creationId xmlns:a16="http://schemas.microsoft.com/office/drawing/2014/main" id="{25F31D9D-FE03-C673-8C7C-4325899B0365}"/>
              </a:ext>
            </a:extLst>
          </p:cNvPr>
          <p:cNvSpPr>
            <a:spLocks noGrp="1"/>
          </p:cNvSpPr>
          <p:nvPr>
            <p:ph type="ftr" sz="quarter" idx="11"/>
          </p:nvPr>
        </p:nvSpPr>
        <p:spPr>
          <a:xfrm>
            <a:off x="4038600" y="6356350"/>
            <a:ext cx="4114800" cy="365125"/>
          </a:xfrm>
        </p:spPr>
        <p:txBody>
          <a:bodyPr anchor="ctr">
            <a:normAutofit/>
          </a:bodyPr>
          <a:lstStyle/>
          <a:p>
            <a:r>
              <a:rPr lang="en-US"/>
              <a:t>Shopping Lists on the cloud</a:t>
            </a:r>
          </a:p>
        </p:txBody>
      </p:sp>
      <p:sp>
        <p:nvSpPr>
          <p:cNvPr id="8" name="Slide Number Placeholder 7">
            <a:extLst>
              <a:ext uri="{FF2B5EF4-FFF2-40B4-BE49-F238E27FC236}">
                <a16:creationId xmlns:a16="http://schemas.microsoft.com/office/drawing/2014/main" id="{AC5BAE17-EBAC-50B3-AF00-590B05DB8CC7}"/>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10</a:t>
            </a:fld>
            <a:endParaRPr lang="en-US"/>
          </a:p>
        </p:txBody>
      </p:sp>
      <p:sp>
        <p:nvSpPr>
          <p:cNvPr id="3" name="TextBox 2">
            <a:extLst>
              <a:ext uri="{FF2B5EF4-FFF2-40B4-BE49-F238E27FC236}">
                <a16:creationId xmlns:a16="http://schemas.microsoft.com/office/drawing/2014/main" id="{2D3370EB-0AF9-1800-0CEF-2D14CB082BA5}"/>
              </a:ext>
            </a:extLst>
          </p:cNvPr>
          <p:cNvSpPr txBox="1"/>
          <p:nvPr/>
        </p:nvSpPr>
        <p:spPr>
          <a:xfrm>
            <a:off x="787120" y="1937896"/>
            <a:ext cx="274654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Client sends a </a:t>
            </a:r>
            <a:r>
              <a:rPr lang="en-US" i="1"/>
              <a:t>READ</a:t>
            </a:r>
            <a:r>
              <a:rPr lang="en-US"/>
              <a:t> or </a:t>
            </a:r>
            <a:r>
              <a:rPr lang="en-US" i="1"/>
              <a:t>WRITE</a:t>
            </a:r>
            <a:r>
              <a:rPr lang="en-US"/>
              <a:t> request</a:t>
            </a:r>
          </a:p>
        </p:txBody>
      </p:sp>
      <p:cxnSp>
        <p:nvCxnSpPr>
          <p:cNvPr id="4" name="Straight Arrow Connector 3">
            <a:extLst>
              <a:ext uri="{FF2B5EF4-FFF2-40B4-BE49-F238E27FC236}">
                <a16:creationId xmlns:a16="http://schemas.microsoft.com/office/drawing/2014/main" id="{D3FC24BB-95EA-1C9A-BB96-5400679BE6F3}"/>
              </a:ext>
            </a:extLst>
          </p:cNvPr>
          <p:cNvCxnSpPr>
            <a:cxnSpLocks/>
          </p:cNvCxnSpPr>
          <p:nvPr/>
        </p:nvCxnSpPr>
        <p:spPr>
          <a:xfrm>
            <a:off x="3537544" y="2306021"/>
            <a:ext cx="10946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28F6372D-5CA9-35E3-70AE-18002BC7F228}"/>
              </a:ext>
            </a:extLst>
          </p:cNvPr>
          <p:cNvSpPr txBox="1"/>
          <p:nvPr/>
        </p:nvSpPr>
        <p:spPr>
          <a:xfrm>
            <a:off x="4630072" y="1863353"/>
            <a:ext cx="274654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Unique request ID is generated and returned to the Client</a:t>
            </a:r>
          </a:p>
        </p:txBody>
      </p:sp>
      <p:cxnSp>
        <p:nvCxnSpPr>
          <p:cNvPr id="11" name="Straight Arrow Connector 10">
            <a:extLst>
              <a:ext uri="{FF2B5EF4-FFF2-40B4-BE49-F238E27FC236}">
                <a16:creationId xmlns:a16="http://schemas.microsoft.com/office/drawing/2014/main" id="{998AB171-0E3E-62DA-AF77-CD020A734AF2}"/>
              </a:ext>
            </a:extLst>
          </p:cNvPr>
          <p:cNvCxnSpPr>
            <a:cxnSpLocks/>
          </p:cNvCxnSpPr>
          <p:nvPr/>
        </p:nvCxnSpPr>
        <p:spPr>
          <a:xfrm>
            <a:off x="7380674" y="2264608"/>
            <a:ext cx="10946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FF748AD2-649A-615F-9AE6-24057C5F6402}"/>
              </a:ext>
            </a:extLst>
          </p:cNvPr>
          <p:cNvSpPr txBox="1"/>
          <p:nvPr/>
        </p:nvSpPr>
        <p:spPr>
          <a:xfrm>
            <a:off x="8473381" y="1747396"/>
            <a:ext cx="274654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Load Balancer sends a </a:t>
            </a:r>
            <a:r>
              <a:rPr lang="en-US" i="1"/>
              <a:t>READ</a:t>
            </a:r>
            <a:r>
              <a:rPr lang="en-US"/>
              <a:t> or </a:t>
            </a:r>
            <a:r>
              <a:rPr lang="en-US" i="1"/>
              <a:t>WRITE</a:t>
            </a:r>
            <a:r>
              <a:rPr lang="en-US"/>
              <a:t> request to a random node including the request ID</a:t>
            </a:r>
          </a:p>
        </p:txBody>
      </p:sp>
      <p:sp>
        <p:nvSpPr>
          <p:cNvPr id="14" name="TextBox 13">
            <a:extLst>
              <a:ext uri="{FF2B5EF4-FFF2-40B4-BE49-F238E27FC236}">
                <a16:creationId xmlns:a16="http://schemas.microsoft.com/office/drawing/2014/main" id="{7CCABA4B-51F6-7712-19DB-5AA28373F479}"/>
              </a:ext>
            </a:extLst>
          </p:cNvPr>
          <p:cNvSpPr txBox="1"/>
          <p:nvPr/>
        </p:nvSpPr>
        <p:spPr>
          <a:xfrm>
            <a:off x="4718854" y="3249229"/>
            <a:ext cx="274654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(Asynchronously)</a:t>
            </a:r>
          </a:p>
        </p:txBody>
      </p:sp>
      <p:sp>
        <p:nvSpPr>
          <p:cNvPr id="15" name="Rectangle 14">
            <a:extLst>
              <a:ext uri="{FF2B5EF4-FFF2-40B4-BE49-F238E27FC236}">
                <a16:creationId xmlns:a16="http://schemas.microsoft.com/office/drawing/2014/main" id="{818ED71B-4094-6C78-E9D6-1FF0443CF21E}"/>
              </a:ext>
            </a:extLst>
          </p:cNvPr>
          <p:cNvSpPr/>
          <p:nvPr/>
        </p:nvSpPr>
        <p:spPr>
          <a:xfrm>
            <a:off x="401284" y="3077581"/>
            <a:ext cx="11214652" cy="329647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2BF78FA-191E-0F1F-B6B8-D621ABA6EC64}"/>
              </a:ext>
            </a:extLst>
          </p:cNvPr>
          <p:cNvSpPr txBox="1"/>
          <p:nvPr/>
        </p:nvSpPr>
        <p:spPr>
          <a:xfrm>
            <a:off x="1515989" y="3630422"/>
            <a:ext cx="187687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t>Node receives request</a:t>
            </a:r>
          </a:p>
        </p:txBody>
      </p:sp>
      <p:cxnSp>
        <p:nvCxnSpPr>
          <p:cNvPr id="22" name="Straight Arrow Connector 21">
            <a:extLst>
              <a:ext uri="{FF2B5EF4-FFF2-40B4-BE49-F238E27FC236}">
                <a16:creationId xmlns:a16="http://schemas.microsoft.com/office/drawing/2014/main" id="{2F2C0F32-DB8E-F93D-0775-22357B770514}"/>
              </a:ext>
            </a:extLst>
          </p:cNvPr>
          <p:cNvCxnSpPr>
            <a:cxnSpLocks/>
          </p:cNvCxnSpPr>
          <p:nvPr/>
        </p:nvCxnSpPr>
        <p:spPr>
          <a:xfrm flipH="1">
            <a:off x="2445550" y="3981395"/>
            <a:ext cx="447" cy="4395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5F0AA870-8F72-503E-2E4B-CAC371F9FFDA}"/>
              </a:ext>
            </a:extLst>
          </p:cNvPr>
          <p:cNvSpPr txBox="1"/>
          <p:nvPr/>
        </p:nvSpPr>
        <p:spPr>
          <a:xfrm>
            <a:off x="1693018" y="4469391"/>
            <a:ext cx="1499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t>(Internal logic...)</a:t>
            </a:r>
            <a:endParaRPr lang="en-US"/>
          </a:p>
        </p:txBody>
      </p:sp>
      <p:cxnSp>
        <p:nvCxnSpPr>
          <p:cNvPr id="24" name="Straight Arrow Connector 23">
            <a:extLst>
              <a:ext uri="{FF2B5EF4-FFF2-40B4-BE49-F238E27FC236}">
                <a16:creationId xmlns:a16="http://schemas.microsoft.com/office/drawing/2014/main" id="{4FC47C8B-A791-3EF7-5B74-5D06331FD31B}"/>
              </a:ext>
            </a:extLst>
          </p:cNvPr>
          <p:cNvCxnSpPr>
            <a:cxnSpLocks/>
          </p:cNvCxnSpPr>
          <p:nvPr/>
        </p:nvCxnSpPr>
        <p:spPr>
          <a:xfrm flipH="1">
            <a:off x="2445550" y="4743394"/>
            <a:ext cx="447" cy="4395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74F5B93D-E035-540D-0C05-F8B8110A464D}"/>
              </a:ext>
            </a:extLst>
          </p:cNvPr>
          <p:cNvSpPr txBox="1"/>
          <p:nvPr/>
        </p:nvSpPr>
        <p:spPr>
          <a:xfrm>
            <a:off x="1515989" y="5254482"/>
            <a:ext cx="1876876"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t>Node sends an update to Load Balancer</a:t>
            </a:r>
          </a:p>
        </p:txBody>
      </p:sp>
      <p:sp>
        <p:nvSpPr>
          <p:cNvPr id="26" name="TextBox 25">
            <a:extLst>
              <a:ext uri="{FF2B5EF4-FFF2-40B4-BE49-F238E27FC236}">
                <a16:creationId xmlns:a16="http://schemas.microsoft.com/office/drawing/2014/main" id="{5504FCAA-0D6D-0D91-702A-5039F1EC38D6}"/>
              </a:ext>
            </a:extLst>
          </p:cNvPr>
          <p:cNvSpPr txBox="1"/>
          <p:nvPr/>
        </p:nvSpPr>
        <p:spPr>
          <a:xfrm>
            <a:off x="8720352" y="3630422"/>
            <a:ext cx="210008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t>Client receives request id</a:t>
            </a:r>
          </a:p>
        </p:txBody>
      </p:sp>
      <p:cxnSp>
        <p:nvCxnSpPr>
          <p:cNvPr id="27" name="Straight Arrow Connector 26">
            <a:extLst>
              <a:ext uri="{FF2B5EF4-FFF2-40B4-BE49-F238E27FC236}">
                <a16:creationId xmlns:a16="http://schemas.microsoft.com/office/drawing/2014/main" id="{3FCBF1A8-7009-84FA-B4EF-5F11E16EA906}"/>
              </a:ext>
            </a:extLst>
          </p:cNvPr>
          <p:cNvCxnSpPr>
            <a:cxnSpLocks/>
          </p:cNvCxnSpPr>
          <p:nvPr/>
        </p:nvCxnSpPr>
        <p:spPr>
          <a:xfrm flipH="1">
            <a:off x="9757671" y="3981395"/>
            <a:ext cx="447" cy="4395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6BE86B93-8F0A-BEDF-40AC-E0A49D794E11}"/>
              </a:ext>
            </a:extLst>
          </p:cNvPr>
          <p:cNvSpPr txBox="1"/>
          <p:nvPr/>
        </p:nvSpPr>
        <p:spPr>
          <a:xfrm>
            <a:off x="8758836" y="4469391"/>
            <a:ext cx="202311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t>Polling until </a:t>
            </a:r>
            <a:r>
              <a:rPr lang="en-US" sz="1400">
                <a:solidFill>
                  <a:schemeClr val="accent6"/>
                </a:solidFill>
              </a:rPr>
              <a:t>DONE</a:t>
            </a:r>
            <a:r>
              <a:rPr lang="en-US" sz="1400"/>
              <a:t>, </a:t>
            </a:r>
            <a:r>
              <a:rPr lang="en-US" sz="1400">
                <a:solidFill>
                  <a:srgbClr val="C00000"/>
                </a:solidFill>
              </a:rPr>
              <a:t>ERROR</a:t>
            </a:r>
            <a:r>
              <a:rPr lang="en-US" sz="1400"/>
              <a:t> or </a:t>
            </a:r>
            <a:r>
              <a:rPr lang="en-US" sz="1400" i="1">
                <a:solidFill>
                  <a:schemeClr val="tx1">
                    <a:lumMod val="75000"/>
                    <a:lumOff val="25000"/>
                  </a:schemeClr>
                </a:solidFill>
              </a:rPr>
              <a:t>Timeout</a:t>
            </a:r>
            <a:endParaRPr lang="en-US" i="1">
              <a:solidFill>
                <a:schemeClr val="tx1">
                  <a:lumMod val="75000"/>
                  <a:lumOff val="25000"/>
                </a:schemeClr>
              </a:solidFill>
            </a:endParaRPr>
          </a:p>
        </p:txBody>
      </p:sp>
      <p:cxnSp>
        <p:nvCxnSpPr>
          <p:cNvPr id="29" name="Straight Arrow Connector 28">
            <a:extLst>
              <a:ext uri="{FF2B5EF4-FFF2-40B4-BE49-F238E27FC236}">
                <a16:creationId xmlns:a16="http://schemas.microsoft.com/office/drawing/2014/main" id="{2B4F1215-E5B6-75FF-9B87-17A4C923DAB1}"/>
              </a:ext>
            </a:extLst>
          </p:cNvPr>
          <p:cNvCxnSpPr>
            <a:cxnSpLocks/>
          </p:cNvCxnSpPr>
          <p:nvPr/>
        </p:nvCxnSpPr>
        <p:spPr>
          <a:xfrm flipH="1">
            <a:off x="9757671" y="4982000"/>
            <a:ext cx="447" cy="4395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60E255EA-C9CF-9D19-FE4E-8A63E9FEA106}"/>
              </a:ext>
            </a:extLst>
          </p:cNvPr>
          <p:cNvSpPr txBox="1"/>
          <p:nvPr/>
        </p:nvSpPr>
        <p:spPr>
          <a:xfrm>
            <a:off x="8828110" y="5493088"/>
            <a:ext cx="187687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t>Client updates UI if needed</a:t>
            </a:r>
          </a:p>
        </p:txBody>
      </p:sp>
      <p:sp>
        <p:nvSpPr>
          <p:cNvPr id="31" name="TextBox 30">
            <a:extLst>
              <a:ext uri="{FF2B5EF4-FFF2-40B4-BE49-F238E27FC236}">
                <a16:creationId xmlns:a16="http://schemas.microsoft.com/office/drawing/2014/main" id="{27FF74D0-BBD9-7C02-A8D4-1312F5FDA578}"/>
              </a:ext>
            </a:extLst>
          </p:cNvPr>
          <p:cNvSpPr txBox="1"/>
          <p:nvPr/>
        </p:nvSpPr>
        <p:spPr>
          <a:xfrm>
            <a:off x="1546776" y="3183997"/>
            <a:ext cx="187687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a:t>Nodes</a:t>
            </a:r>
            <a:endParaRPr lang="en-US" b="1"/>
          </a:p>
        </p:txBody>
      </p:sp>
      <p:sp>
        <p:nvSpPr>
          <p:cNvPr id="32" name="TextBox 31">
            <a:extLst>
              <a:ext uri="{FF2B5EF4-FFF2-40B4-BE49-F238E27FC236}">
                <a16:creationId xmlns:a16="http://schemas.microsoft.com/office/drawing/2014/main" id="{72EA2432-1580-C336-FE8E-393619414E8A}"/>
              </a:ext>
            </a:extLst>
          </p:cNvPr>
          <p:cNvSpPr txBox="1"/>
          <p:nvPr/>
        </p:nvSpPr>
        <p:spPr>
          <a:xfrm>
            <a:off x="8858897" y="3153209"/>
            <a:ext cx="187687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a:t>Client</a:t>
            </a:r>
            <a:endParaRPr lang="en-US" b="1"/>
          </a:p>
        </p:txBody>
      </p:sp>
    </p:spTree>
    <p:extLst>
      <p:ext uri="{BB962C8B-B14F-4D97-AF65-F5344CB8AC3E}">
        <p14:creationId xmlns:p14="http://schemas.microsoft.com/office/powerpoint/2010/main" val="1990141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9E6D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1B688-B095-3900-2795-46B0218F562F}"/>
              </a:ext>
            </a:extLst>
          </p:cNvPr>
          <p:cNvSpPr>
            <a:spLocks noGrp="1"/>
          </p:cNvSpPr>
          <p:nvPr>
            <p:ph type="title"/>
          </p:nvPr>
        </p:nvSpPr>
        <p:spPr>
          <a:xfrm>
            <a:off x="838200" y="365125"/>
            <a:ext cx="10515600" cy="1325563"/>
          </a:xfrm>
        </p:spPr>
        <p:txBody>
          <a:bodyPr anchor="ctr">
            <a:normAutofit/>
          </a:bodyPr>
          <a:lstStyle/>
          <a:p>
            <a:r>
              <a:rPr lang="en-US"/>
              <a:t>Load Balancer</a:t>
            </a:r>
          </a:p>
        </p:txBody>
      </p:sp>
      <p:sp>
        <p:nvSpPr>
          <p:cNvPr id="13" name="SmartArt Placeholder 2">
            <a:extLst>
              <a:ext uri="{FF2B5EF4-FFF2-40B4-BE49-F238E27FC236}">
                <a16:creationId xmlns:a16="http://schemas.microsoft.com/office/drawing/2014/main" id="{C6BC1C89-6E2A-5DC2-B212-7CC28E22E188}"/>
              </a:ext>
            </a:extLst>
          </p:cNvPr>
          <p:cNvSpPr>
            <a:spLocks noGrp="1"/>
          </p:cNvSpPr>
          <p:nvPr>
            <p:ph type="dgm" sz="quarter" idx="15"/>
          </p:nvPr>
        </p:nvSpPr>
        <p:spPr>
          <a:xfrm>
            <a:off x="783772" y="1690688"/>
            <a:ext cx="10624456" cy="4665662"/>
          </a:xfrm>
        </p:spPr>
        <p:txBody>
          <a:bodyPr>
            <a:normAutofit/>
          </a:bodyPr>
          <a:lstStyle/>
          <a:p>
            <a:pPr marL="0" indent="0" algn="ctr">
              <a:buNone/>
            </a:pPr>
            <a:r>
              <a:rPr lang="en-US" sz="1600"/>
              <a:t>To support the specified architecture, an HTTP server is launched with the following endpoints</a:t>
            </a:r>
            <a:r>
              <a:rPr lang="en-US" sz="1600" dirty="0"/>
              <a:t>:</a:t>
            </a:r>
            <a:br>
              <a:rPr lang="en-US" sz="1600" dirty="0"/>
            </a:br>
            <a:endParaRPr lang="en-US" sz="1600"/>
          </a:p>
          <a:p>
            <a:r>
              <a:rPr lang="en-US" sz="1600" b="1" i="1" dirty="0"/>
              <a:t>GET </a:t>
            </a:r>
            <a:r>
              <a:rPr lang="en-US" sz="1600" b="1" dirty="0"/>
              <a:t>/read</a:t>
            </a:r>
            <a:r>
              <a:rPr lang="en-US" sz="1600" b="1"/>
              <a:t>/{ID}</a:t>
            </a:r>
            <a:r>
              <a:rPr lang="en-US" sz="1600" b="1" dirty="0"/>
              <a:t> </a:t>
            </a:r>
            <a:r>
              <a:rPr lang="en-US" sz="1600" dirty="0"/>
              <a:t>– </a:t>
            </a:r>
            <a:r>
              <a:rPr lang="en-US" sz="1600"/>
              <a:t>Receives </a:t>
            </a:r>
            <a:r>
              <a:rPr lang="en-US" sz="1600" i="1"/>
              <a:t>READ</a:t>
            </a:r>
            <a:r>
              <a:rPr lang="en-US" sz="1600"/>
              <a:t> requests of the Shopping List whose identifier is </a:t>
            </a:r>
            <a:r>
              <a:rPr lang="en-US" sz="1600" b="1"/>
              <a:t>ID</a:t>
            </a:r>
            <a:r>
              <a:rPr lang="en-US" sz="1600"/>
              <a:t>.</a:t>
            </a:r>
          </a:p>
          <a:p>
            <a:r>
              <a:rPr lang="en-US" sz="1600" b="1" i="1" dirty="0"/>
              <a:t>PUT </a:t>
            </a:r>
            <a:r>
              <a:rPr lang="en-US" sz="1600" b="1" dirty="0"/>
              <a:t>/write</a:t>
            </a:r>
            <a:r>
              <a:rPr lang="en-US" sz="1600" b="1"/>
              <a:t>/{ID}</a:t>
            </a:r>
            <a:r>
              <a:rPr lang="en-US" sz="1600" b="1" dirty="0"/>
              <a:t> </a:t>
            </a:r>
            <a:r>
              <a:rPr lang="en-US" sz="1600" dirty="0"/>
              <a:t>– </a:t>
            </a:r>
            <a:r>
              <a:rPr lang="en-US" sz="1600"/>
              <a:t>Receives </a:t>
            </a:r>
            <a:r>
              <a:rPr lang="en-US" sz="1600" i="1"/>
              <a:t>WRITE</a:t>
            </a:r>
            <a:r>
              <a:rPr lang="en-US" sz="1600"/>
              <a:t> requests of the Shopping List whose identifier is </a:t>
            </a:r>
            <a:r>
              <a:rPr lang="en-US" sz="1600" b="1">
                <a:latin typeface="Tenorite"/>
                <a:cs typeface="Arial"/>
              </a:rPr>
              <a:t>ID</a:t>
            </a:r>
            <a:r>
              <a:rPr lang="en-US" sz="1600">
                <a:latin typeface="Tenorite"/>
                <a:cs typeface="Arial"/>
              </a:rPr>
              <a:t>.</a:t>
            </a:r>
          </a:p>
          <a:p>
            <a:r>
              <a:rPr lang="en-US" sz="1600" b="1" i="1">
                <a:latin typeface="Tenorite"/>
              </a:rPr>
              <a:t>PUT </a:t>
            </a:r>
            <a:r>
              <a:rPr lang="en-US" sz="1600" b="1">
                <a:latin typeface="Tenorite"/>
              </a:rPr>
              <a:t>/nodes/read/{FORID} </a:t>
            </a:r>
            <a:r>
              <a:rPr lang="en-US" sz="1600"/>
              <a:t>–</a:t>
            </a:r>
            <a:r>
              <a:rPr lang="en-US" sz="1600" dirty="0"/>
              <a:t> </a:t>
            </a:r>
            <a:r>
              <a:rPr lang="en-US" sz="1600"/>
              <a:t>Receives a status update for a </a:t>
            </a:r>
            <a:r>
              <a:rPr lang="en-US" sz="1600" i="1"/>
              <a:t>READ</a:t>
            </a:r>
            <a:r>
              <a:rPr lang="en-US" sz="1600"/>
              <a:t> operation with request id </a:t>
            </a:r>
            <a:r>
              <a:rPr lang="en-US" sz="1600" b="1"/>
              <a:t>FORID</a:t>
            </a:r>
            <a:r>
              <a:rPr lang="en-US" sz="1600" dirty="0"/>
              <a:t>.</a:t>
            </a:r>
          </a:p>
          <a:p>
            <a:r>
              <a:rPr lang="en-US" sz="1600" b="1" i="1" dirty="0"/>
              <a:t>PUT </a:t>
            </a:r>
            <a:r>
              <a:rPr lang="en-US" sz="1600" b="1" dirty="0"/>
              <a:t>/nodes/write</a:t>
            </a:r>
            <a:r>
              <a:rPr lang="en-US" sz="1600" b="1"/>
              <a:t>/{FORID} – </a:t>
            </a:r>
            <a:r>
              <a:rPr lang="en-US" sz="1600">
                <a:latin typeface="Tenorite"/>
                <a:cs typeface="Arial"/>
              </a:rPr>
              <a:t>Receives a status update for a </a:t>
            </a:r>
            <a:r>
              <a:rPr lang="en-US" sz="1600" i="1">
                <a:latin typeface="Tenorite"/>
                <a:cs typeface="Arial"/>
              </a:rPr>
              <a:t>WRITE</a:t>
            </a:r>
            <a:r>
              <a:rPr lang="en-US" sz="1600">
                <a:latin typeface="Tenorite"/>
                <a:cs typeface="Arial"/>
              </a:rPr>
              <a:t> operation with request id </a:t>
            </a:r>
            <a:r>
              <a:rPr lang="en-US" sz="1600" b="1">
                <a:latin typeface="Tenorite"/>
                <a:cs typeface="Arial"/>
              </a:rPr>
              <a:t>FORID</a:t>
            </a:r>
            <a:r>
              <a:rPr lang="en-US" sz="1600">
                <a:latin typeface="Tenorite"/>
                <a:cs typeface="Arial"/>
              </a:rPr>
              <a:t>.</a:t>
            </a:r>
          </a:p>
          <a:p>
            <a:r>
              <a:rPr lang="en-US" sz="1600" b="1" i="1"/>
              <a:t>GET</a:t>
            </a:r>
            <a:r>
              <a:rPr lang="en-US" sz="1600" b="1" i="1" dirty="0"/>
              <a:t> </a:t>
            </a:r>
            <a:r>
              <a:rPr lang="en-US" sz="1600" b="1" dirty="0"/>
              <a:t>/client/poll</a:t>
            </a:r>
            <a:r>
              <a:rPr lang="en-US" sz="1600" b="1"/>
              <a:t>/{FORID}</a:t>
            </a:r>
            <a:r>
              <a:rPr lang="en-US" sz="1600" b="1" dirty="0"/>
              <a:t> – </a:t>
            </a:r>
            <a:r>
              <a:rPr lang="en-US" sz="1600"/>
              <a:t>Receives a poll request to query the state of </a:t>
            </a:r>
            <a:r>
              <a:rPr lang="en-US" sz="1600" i="1"/>
              <a:t>READ</a:t>
            </a:r>
            <a:r>
              <a:rPr lang="en-US" sz="1600"/>
              <a:t> or </a:t>
            </a:r>
            <a:r>
              <a:rPr lang="en-US" sz="1600" i="1"/>
              <a:t>WRITE</a:t>
            </a:r>
            <a:r>
              <a:rPr lang="en-US" sz="1600"/>
              <a:t> request with request id </a:t>
            </a:r>
            <a:r>
              <a:rPr lang="en-US" sz="1600" b="1"/>
              <a:t>FORID</a:t>
            </a:r>
            <a:r>
              <a:rPr lang="en-US" sz="1600" b="1" dirty="0"/>
              <a:t>.</a:t>
            </a:r>
            <a:endParaRPr lang="en-US"/>
          </a:p>
          <a:p>
            <a:r>
              <a:rPr lang="en-US" sz="1600" b="1" i="1" dirty="0"/>
              <a:t>GET </a:t>
            </a:r>
            <a:r>
              <a:rPr lang="en-US" sz="1600" b="1" dirty="0"/>
              <a:t>/client/read</a:t>
            </a:r>
            <a:r>
              <a:rPr lang="en-US" sz="1600" b="1"/>
              <a:t>/{FORID}</a:t>
            </a:r>
            <a:r>
              <a:rPr lang="en-US" sz="1600" b="1" dirty="0"/>
              <a:t> – </a:t>
            </a:r>
            <a:r>
              <a:rPr lang="en-US" sz="1600"/>
              <a:t>Receives a fetch request for the result of a </a:t>
            </a:r>
            <a:r>
              <a:rPr lang="en-US" sz="1600" i="1"/>
              <a:t>READ</a:t>
            </a:r>
            <a:r>
              <a:rPr lang="en-US" sz="1600"/>
              <a:t> operation with request id </a:t>
            </a:r>
            <a:r>
              <a:rPr lang="en-US" sz="1600" b="1"/>
              <a:t>FORID</a:t>
            </a:r>
            <a:r>
              <a:rPr lang="en-US" sz="1600" dirty="0"/>
              <a:t>.</a:t>
            </a:r>
            <a:endParaRPr lang="en-US" sz="1600" b="1" dirty="0"/>
          </a:p>
          <a:p>
            <a:pPr marL="0" indent="0">
              <a:buNone/>
            </a:pPr>
            <a:endParaRPr lang="en-US" sz="1600" b="1" i="1" dirty="0"/>
          </a:p>
        </p:txBody>
      </p:sp>
      <p:sp>
        <p:nvSpPr>
          <p:cNvPr id="7" name="Footer Placeholder 6">
            <a:extLst>
              <a:ext uri="{FF2B5EF4-FFF2-40B4-BE49-F238E27FC236}">
                <a16:creationId xmlns:a16="http://schemas.microsoft.com/office/drawing/2014/main" id="{25F31D9D-FE03-C673-8C7C-4325899B0365}"/>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Shopping Lists on the cloud</a:t>
            </a:r>
          </a:p>
        </p:txBody>
      </p:sp>
      <p:sp>
        <p:nvSpPr>
          <p:cNvPr id="8" name="Slide Number Placeholder 7">
            <a:extLst>
              <a:ext uri="{FF2B5EF4-FFF2-40B4-BE49-F238E27FC236}">
                <a16:creationId xmlns:a16="http://schemas.microsoft.com/office/drawing/2014/main" id="{AC5BAE17-EBAC-50B3-AF00-590B05DB8CC7}"/>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11</a:t>
            </a:fld>
            <a:endParaRPr lang="en-US"/>
          </a:p>
        </p:txBody>
      </p:sp>
    </p:spTree>
    <p:extLst>
      <p:ext uri="{BB962C8B-B14F-4D97-AF65-F5344CB8AC3E}">
        <p14:creationId xmlns:p14="http://schemas.microsoft.com/office/powerpoint/2010/main" val="3489584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9E6D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1B688-B095-3900-2795-46B0218F562F}"/>
              </a:ext>
            </a:extLst>
          </p:cNvPr>
          <p:cNvSpPr>
            <a:spLocks noGrp="1"/>
          </p:cNvSpPr>
          <p:nvPr>
            <p:ph type="title"/>
          </p:nvPr>
        </p:nvSpPr>
        <p:spPr>
          <a:xfrm>
            <a:off x="838200" y="365125"/>
            <a:ext cx="10515600" cy="1325563"/>
          </a:xfrm>
        </p:spPr>
        <p:txBody>
          <a:bodyPr anchor="ctr">
            <a:normAutofit/>
          </a:bodyPr>
          <a:lstStyle/>
          <a:p>
            <a:r>
              <a:rPr lang="en-US"/>
              <a:t>NODE SERVER</a:t>
            </a:r>
          </a:p>
        </p:txBody>
      </p:sp>
      <p:sp>
        <p:nvSpPr>
          <p:cNvPr id="7" name="Footer Placeholder 6">
            <a:extLst>
              <a:ext uri="{FF2B5EF4-FFF2-40B4-BE49-F238E27FC236}">
                <a16:creationId xmlns:a16="http://schemas.microsoft.com/office/drawing/2014/main" id="{25F31D9D-FE03-C673-8C7C-4325899B0365}"/>
              </a:ext>
            </a:extLst>
          </p:cNvPr>
          <p:cNvSpPr>
            <a:spLocks noGrp="1"/>
          </p:cNvSpPr>
          <p:nvPr>
            <p:ph type="ftr" sz="quarter" idx="11"/>
          </p:nvPr>
        </p:nvSpPr>
        <p:spPr>
          <a:xfrm>
            <a:off x="4038600" y="6356350"/>
            <a:ext cx="4114800" cy="365125"/>
          </a:xfrm>
        </p:spPr>
        <p:txBody>
          <a:bodyPr anchor="ctr">
            <a:normAutofit/>
          </a:bodyPr>
          <a:lstStyle/>
          <a:p>
            <a:r>
              <a:rPr lang="en-US"/>
              <a:t>Shopping Lists on the cloud</a:t>
            </a:r>
          </a:p>
        </p:txBody>
      </p:sp>
      <p:sp>
        <p:nvSpPr>
          <p:cNvPr id="8" name="Slide Number Placeholder 7">
            <a:extLst>
              <a:ext uri="{FF2B5EF4-FFF2-40B4-BE49-F238E27FC236}">
                <a16:creationId xmlns:a16="http://schemas.microsoft.com/office/drawing/2014/main" id="{AC5BAE17-EBAC-50B3-AF00-590B05DB8CC7}"/>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12</a:t>
            </a:fld>
            <a:endParaRPr lang="en-US"/>
          </a:p>
        </p:txBody>
      </p:sp>
      <p:sp>
        <p:nvSpPr>
          <p:cNvPr id="3" name="TextBox 2">
            <a:extLst>
              <a:ext uri="{FF2B5EF4-FFF2-40B4-BE49-F238E27FC236}">
                <a16:creationId xmlns:a16="http://schemas.microsoft.com/office/drawing/2014/main" id="{2D3370EB-0AF9-1800-0CEF-2D14CB082BA5}"/>
              </a:ext>
            </a:extLst>
          </p:cNvPr>
          <p:cNvSpPr txBox="1"/>
          <p:nvPr/>
        </p:nvSpPr>
        <p:spPr>
          <a:xfrm>
            <a:off x="836764" y="1827244"/>
            <a:ext cx="10319352"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There is a hardcoded number of </a:t>
            </a:r>
            <a:r>
              <a:rPr lang="en-US" b="1"/>
              <a:t>Seed </a:t>
            </a:r>
            <a:r>
              <a:rPr lang="en-US"/>
              <a:t>servers which all Node Servers know </a:t>
            </a:r>
            <a:r>
              <a:rPr lang="en-US" i="1"/>
              <a:t>a priori </a:t>
            </a:r>
            <a:r>
              <a:rPr lang="en-US"/>
              <a:t>and are assumed to be running.</a:t>
            </a:r>
          </a:p>
          <a:p>
            <a:pPr marL="285750" indent="-285750">
              <a:buFont typeface="Arial"/>
              <a:buChar char="•"/>
            </a:pPr>
            <a:r>
              <a:rPr lang="en-US"/>
              <a:t>The </a:t>
            </a:r>
            <a:r>
              <a:rPr lang="en-US" b="1"/>
              <a:t>Seed</a:t>
            </a:r>
            <a:r>
              <a:rPr lang="en-US"/>
              <a:t> servers are responsible for always knowing what servers have been added and/or removed and are updated manually every single time a server is added/removed.</a:t>
            </a:r>
          </a:p>
          <a:p>
            <a:pPr marL="285750" indent="-285750">
              <a:buFont typeface="Arial"/>
              <a:buChar char="•"/>
            </a:pPr>
            <a:r>
              <a:rPr lang="en-US"/>
              <a:t>When a node is started, it starts by querying the available </a:t>
            </a:r>
            <a:r>
              <a:rPr lang="en-US" b="1"/>
              <a:t>Seed </a:t>
            </a:r>
            <a:r>
              <a:rPr lang="en-US"/>
              <a:t>servers, thereby gaining knowledge of available servers.</a:t>
            </a:r>
          </a:p>
          <a:p>
            <a:pPr marL="285750" indent="-285750">
              <a:buFont typeface="Arial"/>
              <a:buChar char="•"/>
            </a:pPr>
            <a:r>
              <a:rPr lang="en-US"/>
              <a:t>Whenever an internal request between nodes is done, their view of available servers is also exchanged, and the most recent one is kept.</a:t>
            </a:r>
          </a:p>
          <a:p>
            <a:pPr marL="285750" indent="-285750">
              <a:buFont typeface="Arial"/>
              <a:buChar char="•"/>
            </a:pPr>
            <a:endParaRPr lang="en-US"/>
          </a:p>
        </p:txBody>
      </p:sp>
      <p:sp>
        <p:nvSpPr>
          <p:cNvPr id="5" name="Title 1">
            <a:extLst>
              <a:ext uri="{FF2B5EF4-FFF2-40B4-BE49-F238E27FC236}">
                <a16:creationId xmlns:a16="http://schemas.microsoft.com/office/drawing/2014/main" id="{AC22C023-A15A-1FD6-3EC3-FDD815FA7F25}"/>
              </a:ext>
            </a:extLst>
          </p:cNvPr>
          <p:cNvSpPr txBox="1">
            <a:spLocks/>
          </p:cNvSpPr>
          <p:nvPr/>
        </p:nvSpPr>
        <p:spPr>
          <a:xfrm>
            <a:off x="835090" y="890749"/>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800"/>
              <a:t>Server discovery</a:t>
            </a:r>
            <a:endParaRPr lang="en-US"/>
          </a:p>
        </p:txBody>
      </p:sp>
    </p:spTree>
    <p:extLst>
      <p:ext uri="{BB962C8B-B14F-4D97-AF65-F5344CB8AC3E}">
        <p14:creationId xmlns:p14="http://schemas.microsoft.com/office/powerpoint/2010/main" val="2150378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9E6D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1B688-B095-3900-2795-46B0218F562F}"/>
              </a:ext>
            </a:extLst>
          </p:cNvPr>
          <p:cNvSpPr>
            <a:spLocks noGrp="1"/>
          </p:cNvSpPr>
          <p:nvPr>
            <p:ph type="title"/>
          </p:nvPr>
        </p:nvSpPr>
        <p:spPr>
          <a:xfrm>
            <a:off x="838200" y="365125"/>
            <a:ext cx="10515600" cy="1325563"/>
          </a:xfrm>
        </p:spPr>
        <p:txBody>
          <a:bodyPr anchor="ctr">
            <a:normAutofit/>
          </a:bodyPr>
          <a:lstStyle/>
          <a:p>
            <a:r>
              <a:rPr lang="en-US"/>
              <a:t>NODE SERVER</a:t>
            </a:r>
          </a:p>
        </p:txBody>
      </p:sp>
      <p:sp>
        <p:nvSpPr>
          <p:cNvPr id="7" name="Footer Placeholder 6">
            <a:extLst>
              <a:ext uri="{FF2B5EF4-FFF2-40B4-BE49-F238E27FC236}">
                <a16:creationId xmlns:a16="http://schemas.microsoft.com/office/drawing/2014/main" id="{25F31D9D-FE03-C673-8C7C-4325899B0365}"/>
              </a:ext>
            </a:extLst>
          </p:cNvPr>
          <p:cNvSpPr>
            <a:spLocks noGrp="1"/>
          </p:cNvSpPr>
          <p:nvPr>
            <p:ph type="ftr" sz="quarter" idx="11"/>
          </p:nvPr>
        </p:nvSpPr>
        <p:spPr>
          <a:xfrm>
            <a:off x="4038600" y="6356350"/>
            <a:ext cx="4114800" cy="365125"/>
          </a:xfrm>
        </p:spPr>
        <p:txBody>
          <a:bodyPr anchor="ctr">
            <a:normAutofit/>
          </a:bodyPr>
          <a:lstStyle/>
          <a:p>
            <a:r>
              <a:rPr lang="en-US"/>
              <a:t>Shopping Lists on the cloud</a:t>
            </a:r>
          </a:p>
        </p:txBody>
      </p:sp>
      <p:sp>
        <p:nvSpPr>
          <p:cNvPr id="8" name="Slide Number Placeholder 7">
            <a:extLst>
              <a:ext uri="{FF2B5EF4-FFF2-40B4-BE49-F238E27FC236}">
                <a16:creationId xmlns:a16="http://schemas.microsoft.com/office/drawing/2014/main" id="{AC5BAE17-EBAC-50B3-AF00-590B05DB8CC7}"/>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13</a:t>
            </a:fld>
            <a:endParaRPr lang="en-US"/>
          </a:p>
        </p:txBody>
      </p:sp>
      <p:sp>
        <p:nvSpPr>
          <p:cNvPr id="3" name="TextBox 2">
            <a:extLst>
              <a:ext uri="{FF2B5EF4-FFF2-40B4-BE49-F238E27FC236}">
                <a16:creationId xmlns:a16="http://schemas.microsoft.com/office/drawing/2014/main" id="{2D3370EB-0AF9-1800-0CEF-2D14CB082BA5}"/>
              </a:ext>
            </a:extLst>
          </p:cNvPr>
          <p:cNvSpPr txBox="1"/>
          <p:nvPr/>
        </p:nvSpPr>
        <p:spPr>
          <a:xfrm>
            <a:off x="836764" y="1827244"/>
            <a:ext cx="10319352"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Node Servers are organized in a </a:t>
            </a:r>
            <a:r>
              <a:rPr lang="en-US" b="1" dirty="0"/>
              <a:t>ring</a:t>
            </a:r>
            <a:r>
              <a:rPr lang="en-US" dirty="0"/>
              <a:t>.</a:t>
            </a:r>
          </a:p>
          <a:p>
            <a:pPr marL="285750" indent="-285750">
              <a:buFont typeface="Arial"/>
              <a:buChar char="•"/>
            </a:pPr>
            <a:r>
              <a:rPr lang="en-US" dirty="0"/>
              <a:t>A single Node Server contains multiple </a:t>
            </a:r>
            <a:r>
              <a:rPr lang="en-US" b="1" dirty="0"/>
              <a:t>Virtual Nodes</a:t>
            </a:r>
            <a:r>
              <a:rPr lang="en-US" dirty="0"/>
              <a:t> in the ring.</a:t>
            </a:r>
          </a:p>
          <a:p>
            <a:pPr marL="285750" indent="-285750">
              <a:buFont typeface="Arial"/>
              <a:buChar char="•"/>
            </a:pPr>
            <a:r>
              <a:rPr lang="en-US" dirty="0"/>
              <a:t>The </a:t>
            </a:r>
            <a:r>
              <a:rPr lang="en-US" b="1" dirty="0"/>
              <a:t>number</a:t>
            </a:r>
            <a:r>
              <a:rPr lang="en-US" dirty="0"/>
              <a:t> of Virtual Nodes can be customized per Server.</a:t>
            </a:r>
          </a:p>
          <a:p>
            <a:pPr marL="285750" indent="-285750">
              <a:buFont typeface="Arial"/>
              <a:buChar char="•"/>
            </a:pPr>
            <a:r>
              <a:rPr lang="en-US" dirty="0"/>
              <a:t>The placement of the Virtual Nodes in the ring (</a:t>
            </a:r>
            <a:r>
              <a:rPr lang="en-US" b="1" dirty="0"/>
              <a:t>token</a:t>
            </a:r>
            <a:r>
              <a:rPr lang="en-US" dirty="0"/>
              <a:t>) of a given Server is </a:t>
            </a:r>
            <a:r>
              <a:rPr lang="en-US" i="1" dirty="0"/>
              <a:t>random</a:t>
            </a:r>
            <a:r>
              <a:rPr lang="en-US" dirty="0"/>
              <a:t>, but </a:t>
            </a:r>
            <a:r>
              <a:rPr lang="en-US" b="1" dirty="0"/>
              <a:t>deterministic</a:t>
            </a:r>
          </a:p>
          <a:p>
            <a:pPr marL="742950" lvl="1" indent="-285750">
              <a:buFont typeface="Courier New"/>
              <a:buChar char="o"/>
            </a:pPr>
            <a:r>
              <a:rPr lang="en-US" dirty="0">
                <a:ea typeface="+mn-lt"/>
                <a:cs typeface="+mn-lt"/>
              </a:rPr>
              <a:t>Each position of a Virtual Node is obtained by hashing the identifier and port of the server suffixed by the index of the virtual node (0, 1, 2...).</a:t>
            </a:r>
            <a:endParaRPr lang="en-US" dirty="0"/>
          </a:p>
          <a:p>
            <a:pPr marL="285750" indent="-285750">
              <a:buFont typeface="Arial"/>
              <a:buChar char="•"/>
            </a:pPr>
            <a:r>
              <a:rPr lang="en-US" dirty="0"/>
              <a:t>For each list, its token is calculated using its identifier (URL).</a:t>
            </a:r>
          </a:p>
          <a:p>
            <a:pPr marL="285750" indent="-285750">
              <a:buFont typeface="Arial"/>
              <a:buChar char="•"/>
            </a:pPr>
            <a:r>
              <a:rPr lang="en-US" dirty="0"/>
              <a:t>The token is then used to find a given number of </a:t>
            </a:r>
            <a:r>
              <a:rPr lang="en-US" b="1" dirty="0"/>
              <a:t>unique</a:t>
            </a:r>
            <a:r>
              <a:rPr lang="en-US" dirty="0"/>
              <a:t> servers in which the list </a:t>
            </a:r>
            <a:r>
              <a:rPr lang="en-US" b="1" dirty="0"/>
              <a:t>can </a:t>
            </a:r>
            <a:r>
              <a:rPr lang="en-US" dirty="0"/>
              <a:t>be replicated.</a:t>
            </a:r>
          </a:p>
          <a:p>
            <a:pPr marL="742950" lvl="1" indent="-285750">
              <a:buFont typeface="Courier New"/>
              <a:buChar char="o"/>
            </a:pPr>
            <a:r>
              <a:rPr lang="en-US" dirty="0"/>
              <a:t>This is called the list's </a:t>
            </a:r>
            <a:r>
              <a:rPr lang="en-US" b="1" dirty="0"/>
              <a:t>priority list</a:t>
            </a:r>
            <a:r>
              <a:rPr lang="en-US" dirty="0"/>
              <a:t>. Its length is a system-wide configuration, but it should be bigger than the also </a:t>
            </a:r>
            <a:r>
              <a:rPr lang="en-US" dirty="0">
                <a:ea typeface="+mn-lt"/>
                <a:cs typeface="+mn-lt"/>
              </a:rPr>
              <a:t>system-wide </a:t>
            </a:r>
            <a:r>
              <a:rPr lang="en-US" dirty="0"/>
              <a:t>Replication parameter, </a:t>
            </a:r>
            <a:r>
              <a:rPr lang="en-US" b="1" dirty="0"/>
              <a:t>N</a:t>
            </a:r>
            <a:r>
              <a:rPr lang="en-US" dirty="0"/>
              <a:t>.</a:t>
            </a:r>
          </a:p>
          <a:p>
            <a:pPr marL="285750" indent="-285750">
              <a:buFont typeface="Arial"/>
              <a:buChar char="•"/>
            </a:pPr>
            <a:endParaRPr lang="en-US" dirty="0"/>
          </a:p>
          <a:p>
            <a:endParaRPr lang="en-US" dirty="0"/>
          </a:p>
        </p:txBody>
      </p:sp>
      <p:sp>
        <p:nvSpPr>
          <p:cNvPr id="5" name="Title 1">
            <a:extLst>
              <a:ext uri="{FF2B5EF4-FFF2-40B4-BE49-F238E27FC236}">
                <a16:creationId xmlns:a16="http://schemas.microsoft.com/office/drawing/2014/main" id="{AC22C023-A15A-1FD6-3EC3-FDD815FA7F25}"/>
              </a:ext>
            </a:extLst>
          </p:cNvPr>
          <p:cNvSpPr txBox="1">
            <a:spLocks/>
          </p:cNvSpPr>
          <p:nvPr/>
        </p:nvSpPr>
        <p:spPr>
          <a:xfrm>
            <a:off x="835090" y="890749"/>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800"/>
              <a:t>Consistent hashinG</a:t>
            </a:r>
          </a:p>
        </p:txBody>
      </p:sp>
    </p:spTree>
    <p:extLst>
      <p:ext uri="{BB962C8B-B14F-4D97-AF65-F5344CB8AC3E}">
        <p14:creationId xmlns:p14="http://schemas.microsoft.com/office/powerpoint/2010/main" val="1091740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9E6D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1B688-B095-3900-2795-46B0218F562F}"/>
              </a:ext>
            </a:extLst>
          </p:cNvPr>
          <p:cNvSpPr>
            <a:spLocks noGrp="1"/>
          </p:cNvSpPr>
          <p:nvPr>
            <p:ph type="title"/>
          </p:nvPr>
        </p:nvSpPr>
        <p:spPr>
          <a:xfrm>
            <a:off x="838200" y="365125"/>
            <a:ext cx="10515600" cy="1325563"/>
          </a:xfrm>
        </p:spPr>
        <p:txBody>
          <a:bodyPr anchor="ctr">
            <a:normAutofit/>
          </a:bodyPr>
          <a:lstStyle/>
          <a:p>
            <a:r>
              <a:rPr lang="en-US"/>
              <a:t>NODE SERVER</a:t>
            </a:r>
          </a:p>
        </p:txBody>
      </p:sp>
      <p:sp>
        <p:nvSpPr>
          <p:cNvPr id="7" name="Footer Placeholder 6">
            <a:extLst>
              <a:ext uri="{FF2B5EF4-FFF2-40B4-BE49-F238E27FC236}">
                <a16:creationId xmlns:a16="http://schemas.microsoft.com/office/drawing/2014/main" id="{25F31D9D-FE03-C673-8C7C-4325899B0365}"/>
              </a:ext>
            </a:extLst>
          </p:cNvPr>
          <p:cNvSpPr>
            <a:spLocks noGrp="1"/>
          </p:cNvSpPr>
          <p:nvPr>
            <p:ph type="ftr" sz="quarter" idx="11"/>
          </p:nvPr>
        </p:nvSpPr>
        <p:spPr>
          <a:xfrm>
            <a:off x="4038600" y="6356350"/>
            <a:ext cx="4114800" cy="365125"/>
          </a:xfrm>
        </p:spPr>
        <p:txBody>
          <a:bodyPr anchor="ctr">
            <a:normAutofit/>
          </a:bodyPr>
          <a:lstStyle/>
          <a:p>
            <a:r>
              <a:rPr lang="en-US"/>
              <a:t>Shopping Lists on the cloud</a:t>
            </a:r>
          </a:p>
        </p:txBody>
      </p:sp>
      <p:sp>
        <p:nvSpPr>
          <p:cNvPr id="8" name="Slide Number Placeholder 7">
            <a:extLst>
              <a:ext uri="{FF2B5EF4-FFF2-40B4-BE49-F238E27FC236}">
                <a16:creationId xmlns:a16="http://schemas.microsoft.com/office/drawing/2014/main" id="{AC5BAE17-EBAC-50B3-AF00-590B05DB8CC7}"/>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14</a:t>
            </a:fld>
            <a:endParaRPr lang="en-US"/>
          </a:p>
        </p:txBody>
      </p:sp>
      <p:sp>
        <p:nvSpPr>
          <p:cNvPr id="3" name="TextBox 2">
            <a:extLst>
              <a:ext uri="{FF2B5EF4-FFF2-40B4-BE49-F238E27FC236}">
                <a16:creationId xmlns:a16="http://schemas.microsoft.com/office/drawing/2014/main" id="{2D3370EB-0AF9-1800-0CEF-2D14CB082BA5}"/>
              </a:ext>
            </a:extLst>
          </p:cNvPr>
          <p:cNvSpPr txBox="1"/>
          <p:nvPr/>
        </p:nvSpPr>
        <p:spPr>
          <a:xfrm>
            <a:off x="836764" y="1827244"/>
            <a:ext cx="10319352"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When a </a:t>
            </a:r>
            <a:r>
              <a:rPr lang="en-US" i="1"/>
              <a:t>READ</a:t>
            </a:r>
            <a:r>
              <a:rPr lang="en-US"/>
              <a:t> or </a:t>
            </a:r>
            <a:r>
              <a:rPr lang="en-US" i="1"/>
              <a:t>WRITE</a:t>
            </a:r>
            <a:r>
              <a:rPr lang="en-US"/>
              <a:t> request for a list is issued, a random node is tasked with the operation, becoming its </a:t>
            </a:r>
            <a:r>
              <a:rPr lang="en-US" b="1"/>
              <a:t>Coordinator</a:t>
            </a:r>
            <a:r>
              <a:rPr lang="en-US"/>
              <a:t>, although a READ request is forwarded to a node in the priority list in case the original </a:t>
            </a:r>
            <a:r>
              <a:rPr lang="en-US" b="1"/>
              <a:t>Coordinator</a:t>
            </a:r>
            <a:r>
              <a:rPr lang="en-US"/>
              <a:t> is not a part of it.</a:t>
            </a:r>
          </a:p>
          <a:p>
            <a:pPr marL="285750" indent="-285750">
              <a:buFont typeface="Arial"/>
              <a:buChar char="•"/>
            </a:pPr>
            <a:r>
              <a:rPr lang="en-US"/>
              <a:t>The first N available nodes in the list's priority list are issued an internal request.</a:t>
            </a:r>
          </a:p>
          <a:p>
            <a:pPr marL="285750" indent="-285750">
              <a:buFont typeface="Arial"/>
              <a:buChar char="•"/>
            </a:pPr>
            <a:r>
              <a:rPr lang="en-US"/>
              <a:t>The </a:t>
            </a:r>
            <a:r>
              <a:rPr lang="en-US" b="1"/>
              <a:t>Coordinator </a:t>
            </a:r>
            <a:r>
              <a:rPr lang="en-US"/>
              <a:t>then counts the number of successful internal requests and approves or fails the operation based on system-wide parameters, </a:t>
            </a:r>
            <a:r>
              <a:rPr lang="en-US" b="1"/>
              <a:t>W </a:t>
            </a:r>
            <a:r>
              <a:rPr lang="en-US"/>
              <a:t>for writes and </a:t>
            </a:r>
            <a:r>
              <a:rPr lang="en-US" b="1"/>
              <a:t>R</a:t>
            </a:r>
            <a:r>
              <a:rPr lang="en-US"/>
              <a:t> for reads.</a:t>
            </a:r>
          </a:p>
          <a:p>
            <a:pPr marL="285750" indent="-285750">
              <a:buFont typeface="Arial"/>
              <a:buChar char="•"/>
            </a:pPr>
            <a:r>
              <a:rPr lang="en-US"/>
              <a:t>The </a:t>
            </a:r>
            <a:r>
              <a:rPr lang="en-US" b="1"/>
              <a:t>Coordinator </a:t>
            </a:r>
            <a:r>
              <a:rPr lang="en-US"/>
              <a:t>then sends an update to the load balancer indicating the result of the operation (success or fail) and, in case of a READ operation, the resulting list, which is then also saved to the local storage of the </a:t>
            </a:r>
            <a:r>
              <a:rPr lang="en-US" b="1"/>
              <a:t>Coordinator</a:t>
            </a:r>
            <a:r>
              <a:rPr lang="en-US"/>
              <a:t>.</a:t>
            </a:r>
          </a:p>
        </p:txBody>
      </p:sp>
      <p:sp>
        <p:nvSpPr>
          <p:cNvPr id="5" name="Title 1">
            <a:extLst>
              <a:ext uri="{FF2B5EF4-FFF2-40B4-BE49-F238E27FC236}">
                <a16:creationId xmlns:a16="http://schemas.microsoft.com/office/drawing/2014/main" id="{AC22C023-A15A-1FD6-3EC3-FDD815FA7F25}"/>
              </a:ext>
            </a:extLst>
          </p:cNvPr>
          <p:cNvSpPr txBox="1">
            <a:spLocks/>
          </p:cNvSpPr>
          <p:nvPr/>
        </p:nvSpPr>
        <p:spPr>
          <a:xfrm>
            <a:off x="835090" y="890749"/>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800"/>
              <a:t>Internal request logic</a:t>
            </a:r>
            <a:endParaRPr lang="en-US"/>
          </a:p>
        </p:txBody>
      </p:sp>
    </p:spTree>
    <p:extLst>
      <p:ext uri="{BB962C8B-B14F-4D97-AF65-F5344CB8AC3E}">
        <p14:creationId xmlns:p14="http://schemas.microsoft.com/office/powerpoint/2010/main" val="489341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9E6D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1B688-B095-3900-2795-46B0218F562F}"/>
              </a:ext>
            </a:extLst>
          </p:cNvPr>
          <p:cNvSpPr>
            <a:spLocks noGrp="1"/>
          </p:cNvSpPr>
          <p:nvPr>
            <p:ph type="title"/>
          </p:nvPr>
        </p:nvSpPr>
        <p:spPr>
          <a:xfrm>
            <a:off x="838200" y="365125"/>
            <a:ext cx="10515600" cy="1325563"/>
          </a:xfrm>
        </p:spPr>
        <p:txBody>
          <a:bodyPr anchor="ctr">
            <a:normAutofit/>
          </a:bodyPr>
          <a:lstStyle/>
          <a:p>
            <a:r>
              <a:rPr lang="en-US"/>
              <a:t>NODE SERVER</a:t>
            </a:r>
          </a:p>
        </p:txBody>
      </p:sp>
      <p:sp>
        <p:nvSpPr>
          <p:cNvPr id="7" name="Footer Placeholder 6">
            <a:extLst>
              <a:ext uri="{FF2B5EF4-FFF2-40B4-BE49-F238E27FC236}">
                <a16:creationId xmlns:a16="http://schemas.microsoft.com/office/drawing/2014/main" id="{25F31D9D-FE03-C673-8C7C-4325899B0365}"/>
              </a:ext>
            </a:extLst>
          </p:cNvPr>
          <p:cNvSpPr>
            <a:spLocks noGrp="1"/>
          </p:cNvSpPr>
          <p:nvPr>
            <p:ph type="ftr" sz="quarter" idx="11"/>
          </p:nvPr>
        </p:nvSpPr>
        <p:spPr>
          <a:xfrm>
            <a:off x="4038600" y="6356350"/>
            <a:ext cx="4114800" cy="365125"/>
          </a:xfrm>
        </p:spPr>
        <p:txBody>
          <a:bodyPr anchor="ctr">
            <a:normAutofit/>
          </a:bodyPr>
          <a:lstStyle/>
          <a:p>
            <a:r>
              <a:rPr lang="en-US"/>
              <a:t>Shopping Lists on the cloud</a:t>
            </a:r>
          </a:p>
        </p:txBody>
      </p:sp>
      <p:sp>
        <p:nvSpPr>
          <p:cNvPr id="8" name="Slide Number Placeholder 7">
            <a:extLst>
              <a:ext uri="{FF2B5EF4-FFF2-40B4-BE49-F238E27FC236}">
                <a16:creationId xmlns:a16="http://schemas.microsoft.com/office/drawing/2014/main" id="{AC5BAE17-EBAC-50B3-AF00-590B05DB8CC7}"/>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15</a:t>
            </a:fld>
            <a:endParaRPr lang="en-US"/>
          </a:p>
        </p:txBody>
      </p:sp>
      <p:sp>
        <p:nvSpPr>
          <p:cNvPr id="5" name="Title 1">
            <a:extLst>
              <a:ext uri="{FF2B5EF4-FFF2-40B4-BE49-F238E27FC236}">
                <a16:creationId xmlns:a16="http://schemas.microsoft.com/office/drawing/2014/main" id="{AC22C023-A15A-1FD6-3EC3-FDD815FA7F25}"/>
              </a:ext>
            </a:extLst>
          </p:cNvPr>
          <p:cNvSpPr txBox="1">
            <a:spLocks/>
          </p:cNvSpPr>
          <p:nvPr/>
        </p:nvSpPr>
        <p:spPr>
          <a:xfrm>
            <a:off x="835090" y="890749"/>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800"/>
              <a:t>Example request</a:t>
            </a:r>
          </a:p>
        </p:txBody>
      </p:sp>
      <p:pic>
        <p:nvPicPr>
          <p:cNvPr id="4" name="Picture 3" descr="A drawing of a circle with colored dots&#10;&#10;Description automatically generated">
            <a:extLst>
              <a:ext uri="{FF2B5EF4-FFF2-40B4-BE49-F238E27FC236}">
                <a16:creationId xmlns:a16="http://schemas.microsoft.com/office/drawing/2014/main" id="{B7BE7100-4AE7-4D2C-5651-CDCA5E8FE5CB}"/>
              </a:ext>
            </a:extLst>
          </p:cNvPr>
          <p:cNvPicPr>
            <a:picLocks noChangeAspect="1"/>
          </p:cNvPicPr>
          <p:nvPr/>
        </p:nvPicPr>
        <p:blipFill>
          <a:blip r:embed="rId2"/>
          <a:stretch>
            <a:fillRect/>
          </a:stretch>
        </p:blipFill>
        <p:spPr>
          <a:xfrm>
            <a:off x="4638675" y="1813250"/>
            <a:ext cx="2914650" cy="3962400"/>
          </a:xfrm>
          <a:prstGeom prst="rect">
            <a:avLst/>
          </a:prstGeom>
        </p:spPr>
      </p:pic>
      <p:sp>
        <p:nvSpPr>
          <p:cNvPr id="6" name="TextBox 5">
            <a:extLst>
              <a:ext uri="{FF2B5EF4-FFF2-40B4-BE49-F238E27FC236}">
                <a16:creationId xmlns:a16="http://schemas.microsoft.com/office/drawing/2014/main" id="{4B53437D-1508-BD70-A693-35D06AA3E4DD}"/>
              </a:ext>
            </a:extLst>
          </p:cNvPr>
          <p:cNvSpPr txBox="1"/>
          <p:nvPr/>
        </p:nvSpPr>
        <p:spPr>
          <a:xfrm>
            <a:off x="1477347" y="3040223"/>
            <a:ext cx="2635897"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System Parameters</a:t>
            </a:r>
          </a:p>
          <a:p>
            <a:endParaRPr lang="en-US"/>
          </a:p>
          <a:p>
            <a:pPr marL="285750" indent="-285750">
              <a:buFont typeface="Arial"/>
              <a:buChar char="•"/>
            </a:pPr>
            <a:r>
              <a:rPr lang="en-US"/>
              <a:t>Priority List Length: 5</a:t>
            </a:r>
          </a:p>
          <a:p>
            <a:pPr marL="285750" indent="-285750">
              <a:buFont typeface="Arial"/>
              <a:buChar char="•"/>
            </a:pPr>
            <a:r>
              <a:rPr lang="en-US"/>
              <a:t>N: 3</a:t>
            </a:r>
          </a:p>
          <a:p>
            <a:pPr marL="285750" indent="-285750">
              <a:buFont typeface="Arial"/>
              <a:buChar char="•"/>
            </a:pPr>
            <a:r>
              <a:rPr lang="en-US">
                <a:ea typeface="+mn-lt"/>
                <a:cs typeface="+mn-lt"/>
              </a:rPr>
              <a:t>R: 2</a:t>
            </a:r>
            <a:endParaRPr lang="en-US"/>
          </a:p>
          <a:p>
            <a:pPr marL="285750" indent="-285750">
              <a:buFont typeface="Arial"/>
              <a:buChar char="•"/>
            </a:pPr>
            <a:r>
              <a:rPr lang="en-US"/>
              <a:t>W: 1</a:t>
            </a:r>
          </a:p>
          <a:p>
            <a:pPr marL="285750" indent="-285750">
              <a:buFont typeface="Arial"/>
              <a:buChar char="•"/>
            </a:pPr>
            <a:endParaRPr lang="en-US"/>
          </a:p>
        </p:txBody>
      </p:sp>
    </p:spTree>
    <p:extLst>
      <p:ext uri="{BB962C8B-B14F-4D97-AF65-F5344CB8AC3E}">
        <p14:creationId xmlns:p14="http://schemas.microsoft.com/office/powerpoint/2010/main" val="2918160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Solution Evaluation</a:t>
            </a:r>
          </a:p>
        </p:txBody>
      </p:sp>
    </p:spTree>
    <p:extLst>
      <p:ext uri="{BB962C8B-B14F-4D97-AF65-F5344CB8AC3E}">
        <p14:creationId xmlns:p14="http://schemas.microsoft.com/office/powerpoint/2010/main" val="666871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58FA5-4EBE-FB97-F5C9-DA6CF4F94B4B}"/>
              </a:ext>
            </a:extLst>
          </p:cNvPr>
          <p:cNvSpPr>
            <a:spLocks noGrp="1"/>
          </p:cNvSpPr>
          <p:nvPr>
            <p:ph type="title"/>
          </p:nvPr>
        </p:nvSpPr>
        <p:spPr/>
        <p:txBody>
          <a:bodyPr/>
          <a:lstStyle/>
          <a:p>
            <a:r>
              <a:rPr lang="en-US" dirty="0"/>
              <a:t>Main points</a:t>
            </a:r>
            <a:r>
              <a:rPr lang="en-US"/>
              <a:t> and limitations</a:t>
            </a:r>
            <a:endParaRPr lang="en-US" dirty="0"/>
          </a:p>
        </p:txBody>
      </p:sp>
      <p:sp>
        <p:nvSpPr>
          <p:cNvPr id="3" name="SmartArt Placeholder 2">
            <a:extLst>
              <a:ext uri="{FF2B5EF4-FFF2-40B4-BE49-F238E27FC236}">
                <a16:creationId xmlns:a16="http://schemas.microsoft.com/office/drawing/2014/main" id="{32450D76-1996-02BF-7EDD-74ACB0BD4808}"/>
              </a:ext>
            </a:extLst>
          </p:cNvPr>
          <p:cNvSpPr>
            <a:spLocks noGrp="1"/>
          </p:cNvSpPr>
          <p:nvPr>
            <p:ph type="dgm" sz="quarter" idx="15"/>
          </p:nvPr>
        </p:nvSpPr>
        <p:spPr>
          <a:xfrm>
            <a:off x="838200" y="1606329"/>
            <a:ext cx="10515600" cy="4750021"/>
          </a:xfrm>
        </p:spPr>
        <p:txBody>
          <a:bodyPr>
            <a:normAutofit lnSpcReduction="10000"/>
          </a:bodyPr>
          <a:lstStyle/>
          <a:p>
            <a:r>
              <a:rPr lang="en-US" sz="1600" dirty="0"/>
              <a:t>The application supports the expected operations of a shopping list platform with a cloud component</a:t>
            </a:r>
          </a:p>
          <a:p>
            <a:pPr lvl="1">
              <a:buFont typeface="Courier New" panose="020B0604020202020204" pitchFamily="34" charset="0"/>
              <a:buChar char="o"/>
            </a:pPr>
            <a:r>
              <a:rPr lang="en-US" sz="1600" dirty="0"/>
              <a:t>Addition/removal of items.</a:t>
            </a:r>
          </a:p>
          <a:p>
            <a:pPr lvl="1">
              <a:buFont typeface="Courier New" panose="020B0604020202020204" pitchFamily="34" charset="0"/>
              <a:buChar char="o"/>
            </a:pPr>
            <a:r>
              <a:rPr lang="en-US" sz="1600" dirty="0"/>
              <a:t>Increment/decrement of their quantities.</a:t>
            </a:r>
          </a:p>
          <a:p>
            <a:pPr lvl="1">
              <a:buFont typeface="Courier New" panose="020B0604020202020204" pitchFamily="34" charset="0"/>
              <a:buChar char="o"/>
            </a:pPr>
            <a:r>
              <a:rPr lang="en-US" sz="1600" dirty="0"/>
              <a:t>Local storage with persistent storage in the cloud, simulating different computers for each user and server.</a:t>
            </a:r>
          </a:p>
          <a:p>
            <a:pPr lvl="1">
              <a:buFont typeface="Courier New" panose="020B0604020202020204" pitchFamily="34" charset="0"/>
              <a:buChar char="o"/>
            </a:pPr>
            <a:r>
              <a:rPr lang="en-US" sz="1600" dirty="0"/>
              <a:t>Synchronization of lists between users.</a:t>
            </a:r>
          </a:p>
          <a:p>
            <a:pPr lvl="1">
              <a:buFont typeface="Courier New" panose="020B0604020202020204" pitchFamily="34" charset="0"/>
              <a:buChar char="o"/>
            </a:pPr>
            <a:r>
              <a:rPr lang="en-US" sz="1600" dirty="0"/>
              <a:t>Consistent Hashing.</a:t>
            </a:r>
          </a:p>
          <a:p>
            <a:pPr lvl="1">
              <a:buFont typeface="Courier New" panose="020B0604020202020204" pitchFamily="34" charset="0"/>
              <a:buChar char="o"/>
            </a:pPr>
            <a:r>
              <a:rPr lang="en-US" sz="1600" dirty="0"/>
              <a:t>CRDT Shopping List implementation.</a:t>
            </a:r>
          </a:p>
          <a:p>
            <a:pPr lvl="1">
              <a:buFont typeface="Courier New" panose="020B0604020202020204" pitchFamily="34" charset="0"/>
              <a:buChar char="o"/>
            </a:pPr>
            <a:r>
              <a:rPr lang="en-US" sz="1600" dirty="0"/>
              <a:t>Data replication and multiple failure tolerance mechanisms, which prevent a single node failure from severely affection system operation and durability.</a:t>
            </a:r>
          </a:p>
          <a:p>
            <a:pPr lvl="1">
              <a:buFont typeface="Courier New" panose="020B0604020202020204" pitchFamily="34" charset="0"/>
              <a:buChar char="o"/>
            </a:pPr>
            <a:endParaRPr lang="en-US" sz="1400" dirty="0"/>
          </a:p>
          <a:p>
            <a:r>
              <a:rPr lang="en-US" sz="1600" dirty="0"/>
              <a:t>Although, there are limitations</a:t>
            </a:r>
          </a:p>
          <a:p>
            <a:pPr lvl="1">
              <a:buFont typeface="Courier New" panose="020B0604020202020204" pitchFamily="34" charset="0"/>
              <a:buChar char="o"/>
            </a:pPr>
            <a:r>
              <a:rPr lang="en-US" sz="1600" dirty="0"/>
              <a:t>The logic for addition/removal of a node from the ring has been implemented, though it needs to be done manually by an external tool that has not been implemented.</a:t>
            </a:r>
          </a:p>
          <a:p>
            <a:pPr lvl="1">
              <a:buFont typeface="Courier New" panose="020B0604020202020204" pitchFamily="34" charset="0"/>
              <a:buChar char="o"/>
            </a:pPr>
            <a:r>
              <a:rPr lang="en-US" sz="1600" dirty="0">
                <a:ea typeface="+mn-lt"/>
                <a:cs typeface="+mn-lt"/>
              </a:rPr>
              <a:t>Messages that update the user about the failure / success of read/write requests hasn't been implemented in the UI.</a:t>
            </a:r>
          </a:p>
          <a:p>
            <a:pPr lvl="1">
              <a:buFont typeface="Courier New" panose="020B0604020202020204" pitchFamily="34" charset="0"/>
              <a:buChar char="o"/>
            </a:pPr>
            <a:r>
              <a:rPr lang="en-US" sz="1600" dirty="0">
                <a:ea typeface="+mn-lt"/>
                <a:cs typeface="+mn-lt"/>
              </a:rPr>
              <a:t>Hinted handoff has not been implemented.</a:t>
            </a:r>
          </a:p>
          <a:p>
            <a:pPr lvl="1">
              <a:buFont typeface="Courier New" panose="020B0604020202020204" pitchFamily="34" charset="0"/>
              <a:buChar char="o"/>
            </a:pPr>
            <a:r>
              <a:rPr lang="en-US" sz="1600" dirty="0">
                <a:ea typeface="+mn-lt"/>
                <a:cs typeface="+mn-lt"/>
              </a:rPr>
              <a:t>The CRDT's implementation maintains a record of alterations for each replica it encounters, potentially resulting in significant space consumption.</a:t>
            </a:r>
            <a:endParaRPr lang="en-US" sz="1600" dirty="0"/>
          </a:p>
          <a:p>
            <a:pPr lvl="1">
              <a:buFont typeface="Courier New" panose="020B0604020202020204" pitchFamily="34" charset="0"/>
              <a:buChar char="o"/>
            </a:pPr>
            <a:r>
              <a:rPr lang="en-US" sz="1600" dirty="0">
                <a:ea typeface="+mn-lt"/>
                <a:cs typeface="+mn-lt"/>
              </a:rPr>
              <a:t>Code documentation is limited.</a:t>
            </a:r>
            <a:endParaRPr lang="en-US" sz="1600" dirty="0"/>
          </a:p>
          <a:p>
            <a:pPr lvl="1">
              <a:buFont typeface="Courier New" panose="020B0604020202020204" pitchFamily="34" charset="0"/>
              <a:buChar char="o"/>
            </a:pPr>
            <a:endParaRPr lang="en-US" sz="1200" dirty="0"/>
          </a:p>
          <a:p>
            <a:pPr lvl="1">
              <a:buFont typeface="Courier New" panose="020B0604020202020204" pitchFamily="34" charset="0"/>
              <a:buChar char="o"/>
            </a:pPr>
            <a:endParaRPr lang="en-US" sz="1200" dirty="0"/>
          </a:p>
        </p:txBody>
      </p:sp>
      <p:sp>
        <p:nvSpPr>
          <p:cNvPr id="4" name="Footer Placeholder 3">
            <a:extLst>
              <a:ext uri="{FF2B5EF4-FFF2-40B4-BE49-F238E27FC236}">
                <a16:creationId xmlns:a16="http://schemas.microsoft.com/office/drawing/2014/main" id="{89B8F86C-F941-9900-3204-11DBC81F8E5F}"/>
              </a:ext>
            </a:extLst>
          </p:cNvPr>
          <p:cNvSpPr>
            <a:spLocks noGrp="1"/>
          </p:cNvSpPr>
          <p:nvPr>
            <p:ph type="ftr" sz="quarter" idx="11"/>
          </p:nvPr>
        </p:nvSpPr>
        <p:spPr/>
        <p:txBody>
          <a:bodyPr/>
          <a:lstStyle/>
          <a:p>
            <a:r>
              <a:rPr lang="en-US" dirty="0"/>
              <a:t>Shopping Lists on the cloud</a:t>
            </a:r>
          </a:p>
        </p:txBody>
      </p:sp>
      <p:sp>
        <p:nvSpPr>
          <p:cNvPr id="5" name="Slide Number Placeholder 4">
            <a:extLst>
              <a:ext uri="{FF2B5EF4-FFF2-40B4-BE49-F238E27FC236}">
                <a16:creationId xmlns:a16="http://schemas.microsoft.com/office/drawing/2014/main" id="{756C8B87-C2C9-B980-E752-BD13F29B1F49}"/>
              </a:ext>
            </a:extLst>
          </p:cNvPr>
          <p:cNvSpPr>
            <a:spLocks noGrp="1"/>
          </p:cNvSpPr>
          <p:nvPr>
            <p:ph type="sldNum" sz="quarter" idx="12"/>
          </p:nvPr>
        </p:nvSpPr>
        <p:spPr/>
        <p:txBody>
          <a:bodyPr/>
          <a:lstStyle/>
          <a:p>
            <a:fld id="{A49DFD55-3C28-40EF-9E31-A92D2E4017FF}" type="slidenum">
              <a:rPr lang="en-US" smtClean="0"/>
              <a:pPr/>
              <a:t>17</a:t>
            </a:fld>
            <a:endParaRPr lang="en-US" dirty="0"/>
          </a:p>
        </p:txBody>
      </p:sp>
    </p:spTree>
    <p:extLst>
      <p:ext uri="{BB962C8B-B14F-4D97-AF65-F5344CB8AC3E}">
        <p14:creationId xmlns:p14="http://schemas.microsoft.com/office/powerpoint/2010/main" val="3961654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Index</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714625"/>
          </a:xfrm>
        </p:spPr>
        <p:txBody>
          <a:bodyPr>
            <a:normAutofit fontScale="92500" lnSpcReduction="20000"/>
          </a:bodyPr>
          <a:lstStyle/>
          <a:p>
            <a:r>
              <a:rPr lang="en-US" dirty="0"/>
              <a:t>Requisites</a:t>
            </a:r>
          </a:p>
          <a:p>
            <a:r>
              <a:rPr lang="en-US" dirty="0"/>
              <a:t>Technical Solution</a:t>
            </a:r>
          </a:p>
          <a:p>
            <a:r>
              <a:rPr lang="en-US" dirty="0"/>
              <a:t>   Client</a:t>
            </a:r>
          </a:p>
          <a:p>
            <a:r>
              <a:rPr lang="en-US" dirty="0"/>
              <a:t>   CRDTs</a:t>
            </a:r>
          </a:p>
          <a:p>
            <a:r>
              <a:rPr lang="en-US" dirty="0"/>
              <a:t>   Load Balancer</a:t>
            </a:r>
          </a:p>
          <a:p>
            <a:r>
              <a:rPr lang="en-US" dirty="0"/>
              <a:t>   Cloud</a:t>
            </a:r>
          </a:p>
          <a:p>
            <a:r>
              <a:rPr lang="en-US" dirty="0"/>
              <a:t>Solution Evaluation</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Shopping Lists on the Cloud</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408394"/>
            <a:ext cx="5111750" cy="1204912"/>
          </a:xfrm>
        </p:spPr>
        <p:txBody>
          <a:bodyPr/>
          <a:lstStyle/>
          <a:p>
            <a:r>
              <a:rPr lang="en-US" dirty="0"/>
              <a:t>Requisites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397529"/>
            <a:ext cx="5111750" cy="2695576"/>
          </a:xfrm>
        </p:spPr>
        <p:txBody>
          <a:bodyPr>
            <a:normAutofit/>
          </a:bodyPr>
          <a:lstStyle/>
          <a:p>
            <a:pPr marL="285750" indent="-285750">
              <a:buFont typeface="Arial" panose="020B0604020202020204" pitchFamily="34" charset="0"/>
              <a:buChar char="•"/>
            </a:pPr>
            <a:r>
              <a:rPr lang="en-US" sz="1600" dirty="0"/>
              <a:t>Local-first Shopping List Application;</a:t>
            </a:r>
          </a:p>
          <a:p>
            <a:pPr marL="285750" indent="-285750">
              <a:buFont typeface="Arial" panose="020B0604020202020204" pitchFamily="34" charset="0"/>
              <a:buChar char="•"/>
            </a:pPr>
            <a:r>
              <a:rPr lang="en-US" sz="1600" dirty="0"/>
              <a:t>Shopping List Creation and Sharing;</a:t>
            </a:r>
          </a:p>
          <a:p>
            <a:pPr marL="285750" indent="-285750">
              <a:buFont typeface="Arial" panose="020B0604020202020204" pitchFamily="34" charset="0"/>
              <a:buChar char="•"/>
            </a:pPr>
            <a:r>
              <a:rPr lang="en-US" sz="1600" dirty="0"/>
              <a:t>Local Persistence and Cloud-based component;</a:t>
            </a:r>
          </a:p>
          <a:p>
            <a:pPr marL="285750" indent="-285750">
              <a:buFont typeface="Arial" panose="020B0604020202020204" pitchFamily="34" charset="0"/>
              <a:buChar char="•"/>
            </a:pPr>
            <a:r>
              <a:rPr lang="en-US" sz="1600" dirty="0"/>
              <a:t>Item management and quantity;</a:t>
            </a:r>
          </a:p>
          <a:p>
            <a:pPr marL="285750" indent="-285750">
              <a:buFont typeface="Arial" panose="020B0604020202020204" pitchFamily="34" charset="0"/>
              <a:buChar char="•"/>
            </a:pPr>
            <a:r>
              <a:rPr lang="en-US" sz="1600" dirty="0"/>
              <a:t>Synchronization with CRDT’s;</a:t>
            </a:r>
          </a:p>
          <a:p>
            <a:pPr marL="285750" indent="-285750">
              <a:buFont typeface="Arial" panose="020B0604020202020204" pitchFamily="34" charset="0"/>
              <a:buChar char="•"/>
            </a:pPr>
            <a:endParaRPr lang="en-US" sz="1600" dirty="0"/>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Shopping Lists on the cloud</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Technical Solution</a:t>
            </a: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Client</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933700" y="2292027"/>
            <a:ext cx="3924300" cy="823912"/>
          </a:xfrm>
        </p:spPr>
        <p:txBody>
          <a:bodyPr/>
          <a:lstStyle/>
          <a:p>
            <a:r>
              <a:rPr lang="en-US" dirty="0"/>
              <a:t>By launching the application, the client will be able to:</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700" y="3349696"/>
            <a:ext cx="3924300" cy="3006653"/>
          </a:xfrm>
        </p:spPr>
        <p:txBody>
          <a:bodyPr vert="horz" lIns="91440" tIns="45720" rIns="91440" bIns="45720" rtlCol="0" anchor="t">
            <a:noAutofit/>
          </a:bodyPr>
          <a:lstStyle/>
          <a:p>
            <a:pPr marL="285750" indent="-285750">
              <a:buChar char="•"/>
            </a:pPr>
            <a:r>
              <a:rPr lang="en-US" sz="1600" dirty="0"/>
              <a:t>Insert their username</a:t>
            </a:r>
            <a:r>
              <a:rPr lang="en-US" sz="1600"/>
              <a:t>. </a:t>
            </a:r>
            <a:endParaRPr lang="en-US"/>
          </a:p>
          <a:p>
            <a:pPr marL="285750" indent="-285750">
              <a:buFont typeface="Arial" panose="020B0604020202020204" pitchFamily="34" charset="0"/>
              <a:buChar char="•"/>
            </a:pPr>
            <a:r>
              <a:rPr lang="en-US" sz="1600" dirty="0"/>
              <a:t>This procedure allows us to simulate clients in separated computers</a:t>
            </a:r>
            <a:r>
              <a:rPr lang="en-US" sz="1600"/>
              <a:t>.</a:t>
            </a:r>
          </a:p>
          <a:p>
            <a:r>
              <a:rPr lang="en-US" sz="1600" dirty="0"/>
              <a:t>Then:</a:t>
            </a:r>
          </a:p>
          <a:p>
            <a:pPr marL="285750" indent="-285750">
              <a:buChar char="•"/>
            </a:pPr>
            <a:r>
              <a:rPr lang="en-US" sz="1600" b="1" dirty="0"/>
              <a:t>Open</a:t>
            </a:r>
            <a:r>
              <a:rPr lang="en-US" sz="1600" dirty="0"/>
              <a:t> a local list</a:t>
            </a:r>
            <a:r>
              <a:rPr lang="en-US" sz="1600"/>
              <a:t>.</a:t>
            </a:r>
            <a:endParaRPr lang="en-US" sz="1600" dirty="0"/>
          </a:p>
          <a:p>
            <a:pPr marL="285750" indent="-285750">
              <a:buFont typeface="Arial" panose="020B0604020202020204" pitchFamily="34" charset="0"/>
              <a:buChar char="•"/>
            </a:pPr>
            <a:r>
              <a:rPr lang="en-US" sz="1600" dirty="0"/>
              <a:t>Download a list from the cloud (</a:t>
            </a:r>
            <a:r>
              <a:rPr lang="en-US" sz="1600" b="1" dirty="0"/>
              <a:t>pull</a:t>
            </a:r>
            <a:r>
              <a:rPr lang="en-US" sz="1600"/>
              <a:t>).</a:t>
            </a:r>
            <a:endParaRPr lang="en-US" sz="1600" dirty="0"/>
          </a:p>
          <a:p>
            <a:pPr marL="285750" indent="-285750">
              <a:buFont typeface="Arial" panose="020B0604020202020204" pitchFamily="34" charset="0"/>
              <a:buChar char="•"/>
            </a:pPr>
            <a:r>
              <a:rPr lang="en-US" sz="1600" b="1" dirty="0"/>
              <a:t>Create</a:t>
            </a:r>
            <a:r>
              <a:rPr lang="en-US" sz="1600" dirty="0"/>
              <a:t> a new shopping list</a:t>
            </a:r>
            <a:r>
              <a:rPr lang="en-US" sz="1600"/>
              <a:t>.</a:t>
            </a:r>
            <a:endParaRPr lang="en-US" sz="1600" dirty="0"/>
          </a:p>
        </p:txBody>
      </p:sp>
      <p:sp>
        <p:nvSpPr>
          <p:cNvPr id="5" name="Text Placeholder 4">
            <a:extLst>
              <a:ext uri="{FF2B5EF4-FFF2-40B4-BE49-F238E27FC236}">
                <a16:creationId xmlns:a16="http://schemas.microsoft.com/office/drawing/2014/main" id="{91CDEC5F-B8EE-4BC1-843F-13135E6E7AB2}"/>
              </a:ext>
            </a:extLst>
          </p:cNvPr>
          <p:cNvSpPr>
            <a:spLocks noGrp="1"/>
          </p:cNvSpPr>
          <p:nvPr>
            <p:ph type="body" sz="quarter" idx="3"/>
          </p:nvPr>
        </p:nvSpPr>
        <p:spPr>
          <a:xfrm>
            <a:off x="7410173" y="2292027"/>
            <a:ext cx="3943627" cy="823912"/>
          </a:xfrm>
        </p:spPr>
        <p:txBody>
          <a:bodyPr/>
          <a:lstStyle/>
          <a:p>
            <a:r>
              <a:rPr lang="en-US" dirty="0"/>
              <a:t>Once inside the 'Edit Shopping List' window</a:t>
            </a:r>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
          </p:nvPr>
        </p:nvSpPr>
        <p:spPr>
          <a:xfrm>
            <a:off x="7410173" y="3349697"/>
            <a:ext cx="3934767" cy="3006652"/>
          </a:xfrm>
        </p:spPr>
        <p:txBody>
          <a:bodyPr vert="horz" lIns="91440" tIns="45720" rIns="91440" bIns="45720" rtlCol="0" anchor="t">
            <a:normAutofit/>
          </a:bodyPr>
          <a:lstStyle/>
          <a:p>
            <a:pPr marL="285750" indent="-285750">
              <a:buChar char="•"/>
            </a:pPr>
            <a:r>
              <a:rPr lang="en-US" sz="1600" dirty="0"/>
              <a:t>The user can </a:t>
            </a:r>
            <a:r>
              <a:rPr lang="en-US" sz="1600" b="1" dirty="0"/>
              <a:t>add</a:t>
            </a:r>
            <a:r>
              <a:rPr lang="en-US" sz="1600" dirty="0"/>
              <a:t> new items</a:t>
            </a:r>
            <a:r>
              <a:rPr lang="en-US" sz="1600"/>
              <a:t>.</a:t>
            </a:r>
            <a:endParaRPr lang="en-US" sz="1600" dirty="0"/>
          </a:p>
          <a:p>
            <a:pPr marL="285750" indent="-285750">
              <a:buChar char="•"/>
            </a:pPr>
            <a:r>
              <a:rPr lang="en-US" sz="1600" b="1" dirty="0"/>
              <a:t>Increment/decrement</a:t>
            </a:r>
            <a:r>
              <a:rPr lang="en-US" sz="1600" dirty="0"/>
              <a:t> their quantity</a:t>
            </a:r>
            <a:r>
              <a:rPr lang="en-US" sz="1600"/>
              <a:t>.</a:t>
            </a:r>
            <a:endParaRPr lang="en-US" sz="1600" dirty="0"/>
          </a:p>
          <a:p>
            <a:pPr marL="285750" indent="-285750">
              <a:buChar char="•"/>
            </a:pPr>
            <a:r>
              <a:rPr lang="en-US" sz="1600" dirty="0"/>
              <a:t>Synchronize the local shopping list by </a:t>
            </a:r>
            <a:r>
              <a:rPr lang="en-US" sz="1600" b="1" dirty="0"/>
              <a:t>pulling</a:t>
            </a:r>
            <a:r>
              <a:rPr lang="en-US" sz="1600" dirty="0"/>
              <a:t> the cloud version and joining them.</a:t>
            </a:r>
          </a:p>
          <a:p>
            <a:pPr marL="285750" indent="-285750">
              <a:buChar char="•"/>
            </a:pPr>
            <a:r>
              <a:rPr lang="en-US" sz="1600" dirty="0"/>
              <a:t>Upload their shopping list to the cloud (</a:t>
            </a:r>
            <a:r>
              <a:rPr lang="en-US" sz="1600" b="1" dirty="0"/>
              <a:t>push</a:t>
            </a:r>
            <a:r>
              <a:rPr lang="en-US" sz="1600" dirty="0"/>
              <a:t>).</a:t>
            </a:r>
          </a:p>
          <a:p>
            <a:pPr marL="285750" indent="-285750">
              <a:buChar char="•"/>
            </a:pPr>
            <a:r>
              <a:rPr lang="en-US" sz="1600" b="1" dirty="0"/>
              <a:t>Save</a:t>
            </a:r>
            <a:r>
              <a:rPr lang="en-US" sz="1600" dirty="0"/>
              <a:t> their shopping list to their local storage.</a:t>
            </a:r>
          </a:p>
          <a:p>
            <a:pPr marL="285750" indent="-285750">
              <a:buChar char="•"/>
            </a:pPr>
            <a:endParaRPr lang="en-US" dirty="0"/>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Shopping Lists on the cloud</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2321673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4083F2-875F-26E8-4E3C-764965389DCA}"/>
              </a:ext>
            </a:extLst>
          </p:cNvPr>
          <p:cNvSpPr>
            <a:spLocks noGrp="1"/>
          </p:cNvSpPr>
          <p:nvPr>
            <p:ph type="title"/>
          </p:nvPr>
        </p:nvSpPr>
        <p:spPr/>
        <p:txBody>
          <a:bodyPr/>
          <a:lstStyle/>
          <a:p>
            <a:r>
              <a:rPr lang="en-US" err="1"/>
              <a:t>Crdt’s</a:t>
            </a:r>
            <a:r>
              <a:rPr lang="en-US"/>
              <a:t> -</a:t>
            </a:r>
            <a:r>
              <a:rPr lang="en-US" dirty="0"/>
              <a:t> Priorities</a:t>
            </a:r>
          </a:p>
        </p:txBody>
      </p:sp>
      <p:sp>
        <p:nvSpPr>
          <p:cNvPr id="3" name="Marcador de Posição do Rodapé 2">
            <a:extLst>
              <a:ext uri="{FF2B5EF4-FFF2-40B4-BE49-F238E27FC236}">
                <a16:creationId xmlns:a16="http://schemas.microsoft.com/office/drawing/2014/main" id="{EC0DF6F6-0640-C787-78FE-1778FAC322B3}"/>
              </a:ext>
            </a:extLst>
          </p:cNvPr>
          <p:cNvSpPr>
            <a:spLocks noGrp="1"/>
          </p:cNvSpPr>
          <p:nvPr>
            <p:ph type="ftr" sz="quarter" idx="11"/>
          </p:nvPr>
        </p:nvSpPr>
        <p:spPr/>
        <p:txBody>
          <a:bodyPr/>
          <a:lstStyle/>
          <a:p>
            <a:r>
              <a:rPr lang="en-US" dirty="0"/>
              <a:t>Shopping Lists on the cloud</a:t>
            </a:r>
          </a:p>
        </p:txBody>
      </p:sp>
      <p:sp>
        <p:nvSpPr>
          <p:cNvPr id="4" name="Marcador de Posição do Número do Diapositivo 3">
            <a:extLst>
              <a:ext uri="{FF2B5EF4-FFF2-40B4-BE49-F238E27FC236}">
                <a16:creationId xmlns:a16="http://schemas.microsoft.com/office/drawing/2014/main" id="{E22CECB1-82B5-D49E-9893-A3859B81ECB0}"/>
              </a:ext>
            </a:extLst>
          </p:cNvPr>
          <p:cNvSpPr>
            <a:spLocks noGrp="1"/>
          </p:cNvSpPr>
          <p:nvPr>
            <p:ph type="sldNum" sz="quarter" idx="12"/>
          </p:nvPr>
        </p:nvSpPr>
        <p:spPr/>
        <p:txBody>
          <a:bodyPr/>
          <a:lstStyle/>
          <a:p>
            <a:fld id="{A49DFD55-3C28-40EF-9E31-A92D2E4017FF}" type="slidenum">
              <a:rPr lang="en-US" smtClean="0"/>
              <a:pPr/>
              <a:t>6</a:t>
            </a:fld>
            <a:endParaRPr lang="en-US"/>
          </a:p>
        </p:txBody>
      </p:sp>
      <p:sp>
        <p:nvSpPr>
          <p:cNvPr id="5" name="Marcador de Posição do Gráfico 4">
            <a:extLst>
              <a:ext uri="{FF2B5EF4-FFF2-40B4-BE49-F238E27FC236}">
                <a16:creationId xmlns:a16="http://schemas.microsoft.com/office/drawing/2014/main" id="{EEEE67B8-03D0-A684-2A4F-381B41085F7C}"/>
              </a:ext>
            </a:extLst>
          </p:cNvPr>
          <p:cNvSpPr>
            <a:spLocks noGrp="1"/>
          </p:cNvSpPr>
          <p:nvPr>
            <p:ph type="chart" sz="quarter" idx="13"/>
          </p:nvPr>
        </p:nvSpPr>
        <p:spPr/>
        <p:txBody>
          <a:bodyPr>
            <a:normAutofit/>
          </a:bodyPr>
          <a:lstStyle/>
          <a:p>
            <a:pPr marL="0" indent="0">
              <a:buNone/>
            </a:pPr>
            <a:r>
              <a:rPr lang="en-US" sz="1600" dirty="0"/>
              <a:t>On this implementation of the CRDT’s, there are certain aspects that should be considered when analyzing their operations:</a:t>
            </a:r>
          </a:p>
          <a:p>
            <a:r>
              <a:rPr lang="en-US" sz="1600" b="1" dirty="0"/>
              <a:t>Add-Wins and Remove Operations: </a:t>
            </a:r>
            <a:r>
              <a:rPr lang="en-US" sz="1600" dirty="0"/>
              <a:t>In scenarios where an object is deleted in one replica and subsequently re-added in another, the added object takes precedence over the deletion. However, it's important to note that during this process, any attributes or metadata associated with the object get completely reset and lost as the deletion interprets it as a different object (deletion wins over operations). </a:t>
            </a:r>
          </a:p>
          <a:p>
            <a:r>
              <a:rPr lang="en-US" sz="1600" b="1" dirty="0"/>
              <a:t>History of Values: </a:t>
            </a:r>
            <a:r>
              <a:rPr lang="en-US" sz="1600" dirty="0"/>
              <a:t>When examining the changes made to an object across different replicas (e.g., replicas A and B), the CRDT maintains a record of alterations made to the value of the object. This record is quite important as, when we merge both with each other, we only get the operations that we still didn’t have access (if we have already merged with a previous version of that CRDT, we will only get the new operations).</a:t>
            </a:r>
          </a:p>
        </p:txBody>
      </p:sp>
    </p:spTree>
    <p:extLst>
      <p:ext uri="{BB962C8B-B14F-4D97-AF65-F5344CB8AC3E}">
        <p14:creationId xmlns:p14="http://schemas.microsoft.com/office/powerpoint/2010/main" val="268498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9E6D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1B688-B095-3900-2795-46B0218F562F}"/>
              </a:ext>
            </a:extLst>
          </p:cNvPr>
          <p:cNvSpPr>
            <a:spLocks noGrp="1"/>
          </p:cNvSpPr>
          <p:nvPr>
            <p:ph type="title"/>
          </p:nvPr>
        </p:nvSpPr>
        <p:spPr>
          <a:xfrm>
            <a:off x="838200" y="365125"/>
            <a:ext cx="10515600" cy="1325563"/>
          </a:xfrm>
        </p:spPr>
        <p:txBody>
          <a:bodyPr anchor="ctr">
            <a:normAutofit/>
          </a:bodyPr>
          <a:lstStyle/>
          <a:p>
            <a:r>
              <a:rPr lang="en-US"/>
              <a:t>KEY-VALUE STORE</a:t>
            </a:r>
          </a:p>
        </p:txBody>
      </p:sp>
      <p:sp>
        <p:nvSpPr>
          <p:cNvPr id="7" name="Footer Placeholder 6">
            <a:extLst>
              <a:ext uri="{FF2B5EF4-FFF2-40B4-BE49-F238E27FC236}">
                <a16:creationId xmlns:a16="http://schemas.microsoft.com/office/drawing/2014/main" id="{25F31D9D-FE03-C673-8C7C-4325899B0365}"/>
              </a:ext>
            </a:extLst>
          </p:cNvPr>
          <p:cNvSpPr>
            <a:spLocks noGrp="1"/>
          </p:cNvSpPr>
          <p:nvPr>
            <p:ph type="ftr" sz="quarter" idx="11"/>
          </p:nvPr>
        </p:nvSpPr>
        <p:spPr>
          <a:xfrm>
            <a:off x="4038600" y="6356350"/>
            <a:ext cx="4114800" cy="365125"/>
          </a:xfrm>
        </p:spPr>
        <p:txBody>
          <a:bodyPr anchor="ctr">
            <a:normAutofit/>
          </a:bodyPr>
          <a:lstStyle/>
          <a:p>
            <a:r>
              <a:rPr lang="en-US"/>
              <a:t>Shopping Lists on the cloud</a:t>
            </a:r>
          </a:p>
        </p:txBody>
      </p:sp>
      <p:sp>
        <p:nvSpPr>
          <p:cNvPr id="8" name="Slide Number Placeholder 7">
            <a:extLst>
              <a:ext uri="{FF2B5EF4-FFF2-40B4-BE49-F238E27FC236}">
                <a16:creationId xmlns:a16="http://schemas.microsoft.com/office/drawing/2014/main" id="{AC5BAE17-EBAC-50B3-AF00-590B05DB8CC7}"/>
              </a:ext>
            </a:extLst>
          </p:cNvPr>
          <p:cNvSpPr>
            <a:spLocks noGrp="1"/>
          </p:cNvSpPr>
          <p:nvPr>
            <p:ph type="sldNum" sz="quarter" idx="12"/>
          </p:nvPr>
        </p:nvSpPr>
        <p:spPr>
          <a:xfrm>
            <a:off x="8575158" y="6312048"/>
            <a:ext cx="2743200" cy="365125"/>
          </a:xfrm>
        </p:spPr>
        <p:txBody>
          <a:bodyPr anchor="ctr">
            <a:normAutofit/>
          </a:bodyPr>
          <a:lstStyle/>
          <a:p>
            <a:pPr>
              <a:spcAft>
                <a:spcPts val="600"/>
              </a:spcAft>
            </a:pPr>
            <a:fld id="{A49DFD55-3C28-40EF-9E31-A92D2E4017FF}" type="slidenum">
              <a:rPr lang="en-US" smtClean="0"/>
              <a:pPr>
                <a:spcAft>
                  <a:spcPts val="600"/>
                </a:spcAft>
              </a:pPr>
              <a:t>7</a:t>
            </a:fld>
            <a:endParaRPr lang="en-US"/>
          </a:p>
        </p:txBody>
      </p:sp>
      <p:sp>
        <p:nvSpPr>
          <p:cNvPr id="3" name="TextBox 2">
            <a:extLst>
              <a:ext uri="{FF2B5EF4-FFF2-40B4-BE49-F238E27FC236}">
                <a16:creationId xmlns:a16="http://schemas.microsoft.com/office/drawing/2014/main" id="{2D3370EB-0AF9-1800-0CEF-2D14CB082BA5}"/>
              </a:ext>
            </a:extLst>
          </p:cNvPr>
          <p:cNvSpPr txBox="1"/>
          <p:nvPr/>
        </p:nvSpPr>
        <p:spPr>
          <a:xfrm>
            <a:off x="1062542" y="1500594"/>
            <a:ext cx="1002686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 Key-Value store is preferred over a standard relational database:</a:t>
            </a:r>
          </a:p>
          <a:p>
            <a:pPr marL="285750" indent="-285750">
              <a:buFont typeface="Arial"/>
              <a:buChar char="•"/>
            </a:pPr>
            <a:r>
              <a:rPr lang="en-US"/>
              <a:t>A single entity in our system: the shopping lists.</a:t>
            </a:r>
          </a:p>
          <a:p>
            <a:pPr marL="285750" indent="-285750">
              <a:buFont typeface="Arial"/>
              <a:buChar char="•"/>
            </a:pPr>
            <a:r>
              <a:rPr lang="en-US"/>
              <a:t>Intended to store relatively small objects.</a:t>
            </a:r>
          </a:p>
          <a:p>
            <a:pPr marL="285750" indent="-285750">
              <a:buFont typeface="Arial"/>
              <a:buChar char="•"/>
            </a:pPr>
            <a:r>
              <a:rPr lang="en-US"/>
              <a:t>Large number of </a:t>
            </a:r>
            <a:r>
              <a:rPr lang="en-US" i="1"/>
              <a:t>READ/WRITE</a:t>
            </a:r>
            <a:r>
              <a:rPr lang="en-US"/>
              <a:t> operations.</a:t>
            </a:r>
          </a:p>
          <a:p>
            <a:pPr marL="285750" indent="-285750">
              <a:buFont typeface="Arial"/>
              <a:buChar char="•"/>
            </a:pPr>
            <a:endParaRPr lang="en-US"/>
          </a:p>
          <a:p>
            <a:r>
              <a:rPr lang="en-US"/>
              <a:t>Supports two main operations: </a:t>
            </a:r>
            <a:r>
              <a:rPr lang="en-US" i="1"/>
              <a:t>get()</a:t>
            </a:r>
            <a:r>
              <a:rPr lang="en-US"/>
              <a:t> and </a:t>
            </a:r>
            <a:r>
              <a:rPr lang="en-US" i="1"/>
              <a:t>put()</a:t>
            </a:r>
          </a:p>
          <a:p>
            <a:pPr marL="285750" indent="-285750">
              <a:buFont typeface="Arial"/>
              <a:buChar char="•"/>
            </a:pPr>
            <a:r>
              <a:rPr lang="en-US" i="1"/>
              <a:t>get() </a:t>
            </a:r>
            <a:r>
              <a:rPr lang="en-US"/>
              <a:t>returns the list with the given URL.</a:t>
            </a:r>
          </a:p>
          <a:p>
            <a:pPr marL="285750" indent="-285750">
              <a:buFont typeface="Arial"/>
              <a:buChar char="•"/>
            </a:pPr>
            <a:r>
              <a:rPr lang="en-US" i="1"/>
              <a:t>put() </a:t>
            </a:r>
            <a:r>
              <a:rPr lang="en-US"/>
              <a:t>updates the contents of the shopping list with the given URL or creates it if it doesn't exist.</a:t>
            </a:r>
          </a:p>
        </p:txBody>
      </p:sp>
      <p:cxnSp>
        <p:nvCxnSpPr>
          <p:cNvPr id="6" name="Straight Arrow Connector 5">
            <a:extLst>
              <a:ext uri="{FF2B5EF4-FFF2-40B4-BE49-F238E27FC236}">
                <a16:creationId xmlns:a16="http://schemas.microsoft.com/office/drawing/2014/main" id="{E61A0BC0-4579-4C69-687A-1DC299D0FCE6}"/>
              </a:ext>
            </a:extLst>
          </p:cNvPr>
          <p:cNvCxnSpPr/>
          <p:nvPr/>
        </p:nvCxnSpPr>
        <p:spPr>
          <a:xfrm>
            <a:off x="5781675" y="3114675"/>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6C40741-D8CB-9877-E6B2-2AB72CCBAA02}"/>
              </a:ext>
            </a:extLst>
          </p:cNvPr>
          <p:cNvCxnSpPr/>
          <p:nvPr/>
        </p:nvCxnSpPr>
        <p:spPr>
          <a:xfrm flipH="1" flipV="1">
            <a:off x="4074486" y="4756741"/>
            <a:ext cx="2718390" cy="70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EB6CC4A1-4C31-ECA8-372F-328136BDBF07}"/>
              </a:ext>
            </a:extLst>
          </p:cNvPr>
          <p:cNvCxnSpPr/>
          <p:nvPr/>
        </p:nvCxnSpPr>
        <p:spPr>
          <a:xfrm>
            <a:off x="6067425" y="3400425"/>
            <a:ext cx="967562" cy="852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A078CD1-AD8A-5466-199C-36FC20CDA419}"/>
              </a:ext>
            </a:extLst>
          </p:cNvPr>
          <p:cNvCxnSpPr/>
          <p:nvPr/>
        </p:nvCxnSpPr>
        <p:spPr>
          <a:xfrm>
            <a:off x="6210300" y="3543300"/>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6" name="Picture 35" descr="A black outline of a stack of papers&#10;&#10;Description automatically generated">
            <a:extLst>
              <a:ext uri="{FF2B5EF4-FFF2-40B4-BE49-F238E27FC236}">
                <a16:creationId xmlns:a16="http://schemas.microsoft.com/office/drawing/2014/main" id="{17BFAE2F-EA1A-2762-15DD-E0F8D7D7C113}"/>
              </a:ext>
            </a:extLst>
          </p:cNvPr>
          <p:cNvPicPr>
            <a:picLocks noChangeAspect="1"/>
          </p:cNvPicPr>
          <p:nvPr/>
        </p:nvPicPr>
        <p:blipFill>
          <a:blip r:embed="rId2"/>
          <a:stretch>
            <a:fillRect/>
          </a:stretch>
        </p:blipFill>
        <p:spPr>
          <a:xfrm>
            <a:off x="2516371" y="4439092"/>
            <a:ext cx="1355652" cy="1329070"/>
          </a:xfrm>
          <a:prstGeom prst="rect">
            <a:avLst/>
          </a:prstGeom>
        </p:spPr>
      </p:pic>
      <p:cxnSp>
        <p:nvCxnSpPr>
          <p:cNvPr id="38" name="Straight Arrow Connector 37">
            <a:extLst>
              <a:ext uri="{FF2B5EF4-FFF2-40B4-BE49-F238E27FC236}">
                <a16:creationId xmlns:a16="http://schemas.microsoft.com/office/drawing/2014/main" id="{70461592-49CD-48B9-ADB8-EF8B1EA257AB}"/>
              </a:ext>
            </a:extLst>
          </p:cNvPr>
          <p:cNvCxnSpPr/>
          <p:nvPr/>
        </p:nvCxnSpPr>
        <p:spPr>
          <a:xfrm>
            <a:off x="4098186" y="4434883"/>
            <a:ext cx="2686494" cy="106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0CCBA5AE-F429-D82A-966C-34B8DB6A8DC5}"/>
              </a:ext>
            </a:extLst>
          </p:cNvPr>
          <p:cNvCxnSpPr/>
          <p:nvPr/>
        </p:nvCxnSpPr>
        <p:spPr>
          <a:xfrm flipH="1">
            <a:off x="3870695" y="3257550"/>
            <a:ext cx="2062715" cy="1525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E0330949-8F20-E457-3BCC-8D56D332B7BC}"/>
              </a:ext>
            </a:extLst>
          </p:cNvPr>
          <p:cNvCxnSpPr>
            <a:cxnSpLocks/>
          </p:cNvCxnSpPr>
          <p:nvPr/>
        </p:nvCxnSpPr>
        <p:spPr>
          <a:xfrm flipH="1" flipV="1">
            <a:off x="4065625" y="5483299"/>
            <a:ext cx="2718390" cy="70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5EC451B6-67A8-FDC6-11CB-14024F7CAF7D}"/>
              </a:ext>
            </a:extLst>
          </p:cNvPr>
          <p:cNvSpPr txBox="1"/>
          <p:nvPr/>
        </p:nvSpPr>
        <p:spPr>
          <a:xfrm>
            <a:off x="4128976" y="4527697"/>
            <a:ext cx="98351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i="1">
                <a:solidFill>
                  <a:schemeClr val="tx1">
                    <a:lumMod val="50000"/>
                    <a:lumOff val="50000"/>
                  </a:schemeClr>
                </a:solidFill>
              </a:rPr>
              <a:t>get(URL)</a:t>
            </a:r>
          </a:p>
        </p:txBody>
      </p:sp>
      <p:sp>
        <p:nvSpPr>
          <p:cNvPr id="44" name="TextBox 43">
            <a:extLst>
              <a:ext uri="{FF2B5EF4-FFF2-40B4-BE49-F238E27FC236}">
                <a16:creationId xmlns:a16="http://schemas.microsoft.com/office/drawing/2014/main" id="{EA63AF84-D574-BEB6-B960-692831DBDFFD}"/>
              </a:ext>
            </a:extLst>
          </p:cNvPr>
          <p:cNvSpPr txBox="1"/>
          <p:nvPr/>
        </p:nvSpPr>
        <p:spPr>
          <a:xfrm>
            <a:off x="5697277" y="4217580"/>
            <a:ext cx="115186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i="1">
                <a:solidFill>
                  <a:schemeClr val="tx1">
                    <a:lumMod val="50000"/>
                    <a:lumOff val="50000"/>
                  </a:schemeClr>
                </a:solidFill>
              </a:rPr>
              <a:t>shopping-list</a:t>
            </a:r>
          </a:p>
        </p:txBody>
      </p:sp>
      <p:sp>
        <p:nvSpPr>
          <p:cNvPr id="45" name="TextBox 44">
            <a:extLst>
              <a:ext uri="{FF2B5EF4-FFF2-40B4-BE49-F238E27FC236}">
                <a16:creationId xmlns:a16="http://schemas.microsoft.com/office/drawing/2014/main" id="{C292C358-44AD-6435-202F-425E24BB7122}"/>
              </a:ext>
            </a:extLst>
          </p:cNvPr>
          <p:cNvSpPr txBox="1"/>
          <p:nvPr/>
        </p:nvSpPr>
        <p:spPr>
          <a:xfrm>
            <a:off x="4111254" y="5254255"/>
            <a:ext cx="147969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i="1">
                <a:solidFill>
                  <a:schemeClr val="tx1">
                    <a:lumMod val="50000"/>
                    <a:lumOff val="50000"/>
                  </a:schemeClr>
                </a:solidFill>
              </a:rPr>
              <a:t>put(URL, contents)</a:t>
            </a:r>
          </a:p>
        </p:txBody>
      </p:sp>
      <p:sp>
        <p:nvSpPr>
          <p:cNvPr id="47" name="Cloud 46">
            <a:extLst>
              <a:ext uri="{FF2B5EF4-FFF2-40B4-BE49-F238E27FC236}">
                <a16:creationId xmlns:a16="http://schemas.microsoft.com/office/drawing/2014/main" id="{90F95DE4-9D26-39AB-9F56-20AF9E79478F}"/>
              </a:ext>
            </a:extLst>
          </p:cNvPr>
          <p:cNvSpPr/>
          <p:nvPr/>
        </p:nvSpPr>
        <p:spPr>
          <a:xfrm>
            <a:off x="7070650" y="4102394"/>
            <a:ext cx="2675860" cy="1816395"/>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69EE4EC0-9D65-6415-BB39-37B21B398B33}"/>
              </a:ext>
            </a:extLst>
          </p:cNvPr>
          <p:cNvSpPr txBox="1"/>
          <p:nvPr/>
        </p:nvSpPr>
        <p:spPr>
          <a:xfrm rot="-780000">
            <a:off x="7726291" y="4660656"/>
            <a:ext cx="136451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i="1">
                <a:solidFill>
                  <a:schemeClr val="tx2">
                    <a:lumMod val="75000"/>
                  </a:schemeClr>
                </a:solidFill>
              </a:rPr>
              <a:t>CLOUD</a:t>
            </a:r>
          </a:p>
        </p:txBody>
      </p:sp>
    </p:spTree>
    <p:extLst>
      <p:ext uri="{BB962C8B-B14F-4D97-AF65-F5344CB8AC3E}">
        <p14:creationId xmlns:p14="http://schemas.microsoft.com/office/powerpoint/2010/main" val="1273395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9E6D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B1DB1-4E7D-71FB-7D59-669CA8191B6C}"/>
              </a:ext>
            </a:extLst>
          </p:cNvPr>
          <p:cNvSpPr>
            <a:spLocks noGrp="1"/>
          </p:cNvSpPr>
          <p:nvPr>
            <p:ph type="title"/>
          </p:nvPr>
        </p:nvSpPr>
        <p:spPr/>
        <p:txBody>
          <a:bodyPr/>
          <a:lstStyle/>
          <a:p>
            <a:r>
              <a:rPr lang="en-US" dirty="0"/>
              <a:t>CRDT’s</a:t>
            </a:r>
          </a:p>
        </p:txBody>
      </p:sp>
      <p:sp>
        <p:nvSpPr>
          <p:cNvPr id="3" name="Footer Placeholder 2">
            <a:extLst>
              <a:ext uri="{FF2B5EF4-FFF2-40B4-BE49-F238E27FC236}">
                <a16:creationId xmlns:a16="http://schemas.microsoft.com/office/drawing/2014/main" id="{5D657D45-A4A9-58C1-1F82-AEE5BCC4756D}"/>
              </a:ext>
            </a:extLst>
          </p:cNvPr>
          <p:cNvSpPr>
            <a:spLocks noGrp="1"/>
          </p:cNvSpPr>
          <p:nvPr>
            <p:ph type="ftr" sz="quarter" idx="11"/>
          </p:nvPr>
        </p:nvSpPr>
        <p:spPr/>
        <p:txBody>
          <a:bodyPr/>
          <a:lstStyle/>
          <a:p>
            <a:r>
              <a:rPr lang="en-US" dirty="0"/>
              <a:t>Shopping Lists on the cloud</a:t>
            </a:r>
          </a:p>
        </p:txBody>
      </p:sp>
      <p:sp>
        <p:nvSpPr>
          <p:cNvPr id="4" name="Slide Number Placeholder 3">
            <a:extLst>
              <a:ext uri="{FF2B5EF4-FFF2-40B4-BE49-F238E27FC236}">
                <a16:creationId xmlns:a16="http://schemas.microsoft.com/office/drawing/2014/main" id="{DAC02986-1E6E-F9CF-1CE6-A5930143D3D3}"/>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
        <p:nvSpPr>
          <p:cNvPr id="14" name="Text Placeholder 2">
            <a:extLst>
              <a:ext uri="{FF2B5EF4-FFF2-40B4-BE49-F238E27FC236}">
                <a16:creationId xmlns:a16="http://schemas.microsoft.com/office/drawing/2014/main" id="{C0568A19-5099-2FEE-A30A-6F7229D818CB}"/>
              </a:ext>
            </a:extLst>
          </p:cNvPr>
          <p:cNvSpPr txBox="1">
            <a:spLocks/>
          </p:cNvSpPr>
          <p:nvPr/>
        </p:nvSpPr>
        <p:spPr>
          <a:xfrm>
            <a:off x="543786" y="1774249"/>
            <a:ext cx="2739742" cy="3592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err="1"/>
              <a:t>ORMap</a:t>
            </a:r>
            <a:endParaRPr lang="en-US" sz="1800" b="1" dirty="0"/>
          </a:p>
        </p:txBody>
      </p:sp>
      <p:sp>
        <p:nvSpPr>
          <p:cNvPr id="15" name="Content Placeholder 3">
            <a:extLst>
              <a:ext uri="{FF2B5EF4-FFF2-40B4-BE49-F238E27FC236}">
                <a16:creationId xmlns:a16="http://schemas.microsoft.com/office/drawing/2014/main" id="{2779D448-5689-9FCD-BBAC-2BC971E9FD01}"/>
              </a:ext>
            </a:extLst>
          </p:cNvPr>
          <p:cNvSpPr txBox="1">
            <a:spLocks/>
          </p:cNvSpPr>
          <p:nvPr/>
        </p:nvSpPr>
        <p:spPr>
          <a:xfrm>
            <a:off x="543786" y="2133480"/>
            <a:ext cx="2739742" cy="4222870"/>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This is the map CRDT that will store all the necessary data to be sent to the cloud as a JSON object.</a:t>
            </a:r>
          </a:p>
          <a:p>
            <a:pPr marL="0" indent="0">
              <a:buNone/>
            </a:pPr>
            <a:r>
              <a:rPr lang="en-US" sz="1600" dirty="0"/>
              <a:t>This CRDT is composed of:</a:t>
            </a:r>
          </a:p>
          <a:p>
            <a:r>
              <a:rPr lang="en-US" sz="1600" dirty="0"/>
              <a:t>A </a:t>
            </a:r>
            <a:r>
              <a:rPr lang="en-US" sz="1600" b="1" dirty="0"/>
              <a:t>map </a:t>
            </a:r>
            <a:r>
              <a:rPr lang="en-US" sz="1600" dirty="0"/>
              <a:t>whose entries will have as a key the name of the object (ex: banana) and the corresponding </a:t>
            </a:r>
            <a:r>
              <a:rPr lang="en-US" sz="1600" b="1" dirty="0" err="1"/>
              <a:t>CCounter</a:t>
            </a:r>
            <a:r>
              <a:rPr lang="en-US" sz="1600" dirty="0"/>
              <a:t>.</a:t>
            </a:r>
          </a:p>
          <a:p>
            <a:r>
              <a:rPr lang="en-US" sz="1600" dirty="0"/>
              <a:t>A custom </a:t>
            </a:r>
            <a:r>
              <a:rPr lang="en-US" sz="1600" b="1" dirty="0" err="1"/>
              <a:t>ORMapHelper</a:t>
            </a:r>
            <a:r>
              <a:rPr lang="en-US" sz="1600" b="1" dirty="0"/>
              <a:t> </a:t>
            </a:r>
            <a:r>
              <a:rPr lang="en-US" sz="1600" dirty="0"/>
              <a:t>responsible for keeping track of the object creation via </a:t>
            </a:r>
            <a:r>
              <a:rPr lang="en-US" sz="1600" b="1" dirty="0"/>
              <a:t>dot</a:t>
            </a:r>
            <a:r>
              <a:rPr lang="en-US" sz="1600" dirty="0"/>
              <a:t>.</a:t>
            </a:r>
          </a:p>
          <a:p>
            <a:r>
              <a:rPr lang="en-US" sz="1600" dirty="0"/>
              <a:t>An </a:t>
            </a:r>
            <a:r>
              <a:rPr lang="en-US" sz="1600" b="1" dirty="0"/>
              <a:t>ID</a:t>
            </a:r>
            <a:r>
              <a:rPr lang="en-US" sz="1600" dirty="0"/>
              <a:t>, which is a string that identifies the replica.</a:t>
            </a:r>
          </a:p>
        </p:txBody>
      </p:sp>
      <p:sp>
        <p:nvSpPr>
          <p:cNvPr id="16" name="Text Placeholder 2">
            <a:extLst>
              <a:ext uri="{FF2B5EF4-FFF2-40B4-BE49-F238E27FC236}">
                <a16:creationId xmlns:a16="http://schemas.microsoft.com/office/drawing/2014/main" id="{013AA6F9-1EAD-0D23-BF44-FAFCE505E93D}"/>
              </a:ext>
            </a:extLst>
          </p:cNvPr>
          <p:cNvSpPr txBox="1">
            <a:spLocks/>
          </p:cNvSpPr>
          <p:nvPr/>
        </p:nvSpPr>
        <p:spPr>
          <a:xfrm>
            <a:off x="3394361" y="1774249"/>
            <a:ext cx="2739743" cy="3592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err="1"/>
              <a:t>CCounter</a:t>
            </a:r>
            <a:endParaRPr lang="en-US" sz="1800" b="1" dirty="0"/>
          </a:p>
        </p:txBody>
      </p:sp>
      <p:sp>
        <p:nvSpPr>
          <p:cNvPr id="17" name="Content Placeholder 3">
            <a:extLst>
              <a:ext uri="{FF2B5EF4-FFF2-40B4-BE49-F238E27FC236}">
                <a16:creationId xmlns:a16="http://schemas.microsoft.com/office/drawing/2014/main" id="{46C3B13B-0297-2F0A-85CC-270021C4596C}"/>
              </a:ext>
            </a:extLst>
          </p:cNvPr>
          <p:cNvSpPr txBox="1">
            <a:spLocks/>
          </p:cNvSpPr>
          <p:nvPr/>
        </p:nvSpPr>
        <p:spPr>
          <a:xfrm>
            <a:off x="3384716" y="2143126"/>
            <a:ext cx="2739742" cy="4222870"/>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This is a causal counter CRDT, which allows to keep causality between its different values and has two distinct attributes :</a:t>
            </a:r>
          </a:p>
          <a:p>
            <a:r>
              <a:rPr lang="en-US" sz="1600" dirty="0"/>
              <a:t>A </a:t>
            </a:r>
            <a:r>
              <a:rPr lang="en-US" sz="1600" b="1" dirty="0" err="1"/>
              <a:t>DotKernel</a:t>
            </a:r>
            <a:r>
              <a:rPr lang="en-US" sz="1600" b="1" dirty="0"/>
              <a:t> </a:t>
            </a:r>
            <a:r>
              <a:rPr lang="en-US" sz="1600" dirty="0"/>
              <a:t>CRDT, which serves as a basis for the whole </a:t>
            </a:r>
            <a:r>
              <a:rPr lang="en-US" sz="1600" b="1" dirty="0" err="1"/>
              <a:t>CCounter</a:t>
            </a:r>
            <a:r>
              <a:rPr lang="en-US" sz="1600" dirty="0"/>
              <a:t> implementation.</a:t>
            </a:r>
          </a:p>
          <a:p>
            <a:r>
              <a:rPr lang="en-US" sz="1600" dirty="0"/>
              <a:t>The </a:t>
            </a:r>
            <a:r>
              <a:rPr lang="en-US" sz="1600" b="1" dirty="0"/>
              <a:t>ID </a:t>
            </a:r>
            <a:r>
              <a:rPr lang="en-US" sz="1600" dirty="0"/>
              <a:t>of the replica.</a:t>
            </a:r>
          </a:p>
        </p:txBody>
      </p:sp>
      <p:sp>
        <p:nvSpPr>
          <p:cNvPr id="18" name="Text Placeholder 2">
            <a:extLst>
              <a:ext uri="{FF2B5EF4-FFF2-40B4-BE49-F238E27FC236}">
                <a16:creationId xmlns:a16="http://schemas.microsoft.com/office/drawing/2014/main" id="{990E9774-3317-3163-E6B7-4D3B85A0E3D4}"/>
              </a:ext>
            </a:extLst>
          </p:cNvPr>
          <p:cNvSpPr txBox="1">
            <a:spLocks/>
          </p:cNvSpPr>
          <p:nvPr/>
        </p:nvSpPr>
        <p:spPr>
          <a:xfrm>
            <a:off x="6244937" y="1774249"/>
            <a:ext cx="2739743" cy="3592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err="1"/>
              <a:t>DotKernel</a:t>
            </a:r>
            <a:endParaRPr lang="en-US" sz="1800" b="1" dirty="0"/>
          </a:p>
        </p:txBody>
      </p:sp>
      <p:sp>
        <p:nvSpPr>
          <p:cNvPr id="19" name="Content Placeholder 3">
            <a:extLst>
              <a:ext uri="{FF2B5EF4-FFF2-40B4-BE49-F238E27FC236}">
                <a16:creationId xmlns:a16="http://schemas.microsoft.com/office/drawing/2014/main" id="{D0CA9C84-F3E5-ACFA-AC30-C1C4B95A59A7}"/>
              </a:ext>
            </a:extLst>
          </p:cNvPr>
          <p:cNvSpPr txBox="1">
            <a:spLocks/>
          </p:cNvSpPr>
          <p:nvPr/>
        </p:nvSpPr>
        <p:spPr>
          <a:xfrm>
            <a:off x="6244938" y="2133480"/>
            <a:ext cx="2739742" cy="4222870"/>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The </a:t>
            </a:r>
            <a:r>
              <a:rPr lang="en-US" sz="1600" dirty="0" err="1"/>
              <a:t>DotKernel</a:t>
            </a:r>
            <a:r>
              <a:rPr lang="en-US" sz="1600" dirty="0"/>
              <a:t> is used as an auxiliar for the </a:t>
            </a:r>
            <a:r>
              <a:rPr lang="en-US" sz="1600" dirty="0" err="1"/>
              <a:t>CCounter</a:t>
            </a:r>
            <a:r>
              <a:rPr lang="en-US" sz="1600" dirty="0"/>
              <a:t>, using dot-based causality tracking.</a:t>
            </a:r>
          </a:p>
          <a:p>
            <a:pPr marL="0" indent="0">
              <a:buNone/>
            </a:pPr>
            <a:r>
              <a:rPr lang="en-US" sz="1600" dirty="0"/>
              <a:t>It has two main components:</a:t>
            </a:r>
          </a:p>
          <a:p>
            <a:r>
              <a:rPr lang="en-US" sz="1600" dirty="0"/>
              <a:t>A </a:t>
            </a:r>
            <a:r>
              <a:rPr lang="en-US" sz="1600" b="1" dirty="0" err="1"/>
              <a:t>DotContext</a:t>
            </a:r>
            <a:r>
              <a:rPr lang="en-US" sz="1600" b="1" dirty="0"/>
              <a:t> </a:t>
            </a:r>
            <a:r>
              <a:rPr lang="en-US" sz="1600" dirty="0"/>
              <a:t>CRDT, which is crucial for the selection of dots that need to be processed.</a:t>
            </a:r>
          </a:p>
          <a:p>
            <a:r>
              <a:rPr lang="en-US" sz="1600" dirty="0"/>
              <a:t>A </a:t>
            </a:r>
            <a:r>
              <a:rPr lang="en-US" sz="1600" b="1" dirty="0" err="1"/>
              <a:t>DotMap</a:t>
            </a:r>
            <a:r>
              <a:rPr lang="en-US" sz="1600" dirty="0"/>
              <a:t>, responsible for mapping the </a:t>
            </a:r>
            <a:r>
              <a:rPr lang="en-US" sz="1600" b="1" dirty="0"/>
              <a:t>dots </a:t>
            </a:r>
            <a:r>
              <a:rPr lang="en-US" sz="1600" dirty="0"/>
              <a:t>of the object and its value. These dots are a pair of the ID of their replica and a sequential </a:t>
            </a:r>
            <a:r>
              <a:rPr lang="en-US" sz="1600" b="1" dirty="0"/>
              <a:t>sequence number</a:t>
            </a:r>
            <a:r>
              <a:rPr lang="en-US" sz="1600" dirty="0"/>
              <a:t>.</a:t>
            </a:r>
          </a:p>
        </p:txBody>
      </p:sp>
      <p:sp>
        <p:nvSpPr>
          <p:cNvPr id="20" name="Text Placeholder 2">
            <a:extLst>
              <a:ext uri="{FF2B5EF4-FFF2-40B4-BE49-F238E27FC236}">
                <a16:creationId xmlns:a16="http://schemas.microsoft.com/office/drawing/2014/main" id="{0693075F-1BF3-69F3-3447-320C69A6A742}"/>
              </a:ext>
            </a:extLst>
          </p:cNvPr>
          <p:cNvSpPr txBox="1">
            <a:spLocks/>
          </p:cNvSpPr>
          <p:nvPr/>
        </p:nvSpPr>
        <p:spPr>
          <a:xfrm>
            <a:off x="9095513" y="1774249"/>
            <a:ext cx="2739743" cy="3592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err="1"/>
              <a:t>DotContext</a:t>
            </a:r>
            <a:endParaRPr lang="en-US" sz="1800" b="1" dirty="0"/>
          </a:p>
        </p:txBody>
      </p:sp>
      <p:sp>
        <p:nvSpPr>
          <p:cNvPr id="21" name="Content Placeholder 3">
            <a:extLst>
              <a:ext uri="{FF2B5EF4-FFF2-40B4-BE49-F238E27FC236}">
                <a16:creationId xmlns:a16="http://schemas.microsoft.com/office/drawing/2014/main" id="{D6BDF2A4-AA93-6F57-515C-ADBE90ED3240}"/>
              </a:ext>
            </a:extLst>
          </p:cNvPr>
          <p:cNvSpPr txBox="1">
            <a:spLocks/>
          </p:cNvSpPr>
          <p:nvPr/>
        </p:nvSpPr>
        <p:spPr>
          <a:xfrm>
            <a:off x="9095514" y="2133480"/>
            <a:ext cx="2739742" cy="4222870"/>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This context CRDT is indispensable  when it comes to keep up with all the operations done to the object. It is divided into two main components:</a:t>
            </a:r>
          </a:p>
          <a:p>
            <a:r>
              <a:rPr lang="en-US" sz="1600" dirty="0"/>
              <a:t>A </a:t>
            </a:r>
            <a:r>
              <a:rPr lang="en-US" sz="1600" b="1" dirty="0" err="1"/>
              <a:t>CausalContext</a:t>
            </a:r>
            <a:r>
              <a:rPr lang="en-US" sz="1600" b="1" dirty="0"/>
              <a:t> </a:t>
            </a:r>
            <a:r>
              <a:rPr lang="en-US" sz="1600" dirty="0"/>
              <a:t>map, which keeps track of highest sequence number for the replicas that were already seen.</a:t>
            </a:r>
          </a:p>
          <a:p>
            <a:r>
              <a:rPr lang="en-US" sz="1600" dirty="0"/>
              <a:t>A </a:t>
            </a:r>
            <a:r>
              <a:rPr lang="en-US" sz="1600" b="1" dirty="0" err="1"/>
              <a:t>DotCloud</a:t>
            </a:r>
            <a:r>
              <a:rPr lang="en-US" sz="1600" b="1" dirty="0"/>
              <a:t> </a:t>
            </a:r>
            <a:r>
              <a:rPr lang="en-US" sz="1600" dirty="0"/>
              <a:t>set, used to keep track of the dots which </a:t>
            </a:r>
            <a:r>
              <a:rPr lang="en-US" sz="1600" b="1" dirty="0"/>
              <a:t>can't</a:t>
            </a:r>
            <a:r>
              <a:rPr lang="en-US" sz="1600" dirty="0"/>
              <a:t> yet be processed since there are still</a:t>
            </a:r>
            <a:r>
              <a:rPr lang="en-US" sz="1600" b="1" dirty="0"/>
              <a:t> dots missing</a:t>
            </a:r>
            <a:r>
              <a:rPr lang="en-US" sz="1600" dirty="0"/>
              <a:t> before them.</a:t>
            </a:r>
          </a:p>
        </p:txBody>
      </p:sp>
    </p:spTree>
    <p:extLst>
      <p:ext uri="{BB962C8B-B14F-4D97-AF65-F5344CB8AC3E}">
        <p14:creationId xmlns:p14="http://schemas.microsoft.com/office/powerpoint/2010/main" val="1457201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9E6D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1B688-B095-3900-2795-46B0218F562F}"/>
              </a:ext>
            </a:extLst>
          </p:cNvPr>
          <p:cNvSpPr>
            <a:spLocks noGrp="1"/>
          </p:cNvSpPr>
          <p:nvPr>
            <p:ph type="title"/>
          </p:nvPr>
        </p:nvSpPr>
        <p:spPr>
          <a:xfrm>
            <a:off x="838200" y="365125"/>
            <a:ext cx="10515600" cy="1325563"/>
          </a:xfrm>
        </p:spPr>
        <p:txBody>
          <a:bodyPr anchor="ctr">
            <a:normAutofit/>
          </a:bodyPr>
          <a:lstStyle/>
          <a:p>
            <a:r>
              <a:rPr lang="en-US"/>
              <a:t>Load Balancer</a:t>
            </a:r>
          </a:p>
        </p:txBody>
      </p:sp>
      <p:sp>
        <p:nvSpPr>
          <p:cNvPr id="7" name="Footer Placeholder 6">
            <a:extLst>
              <a:ext uri="{FF2B5EF4-FFF2-40B4-BE49-F238E27FC236}">
                <a16:creationId xmlns:a16="http://schemas.microsoft.com/office/drawing/2014/main" id="{25F31D9D-FE03-C673-8C7C-4325899B0365}"/>
              </a:ext>
            </a:extLst>
          </p:cNvPr>
          <p:cNvSpPr>
            <a:spLocks noGrp="1"/>
          </p:cNvSpPr>
          <p:nvPr>
            <p:ph type="ftr" sz="quarter" idx="11"/>
          </p:nvPr>
        </p:nvSpPr>
        <p:spPr>
          <a:xfrm>
            <a:off x="4038600" y="6356350"/>
            <a:ext cx="4114800" cy="365125"/>
          </a:xfrm>
        </p:spPr>
        <p:txBody>
          <a:bodyPr anchor="ctr">
            <a:normAutofit/>
          </a:bodyPr>
          <a:lstStyle/>
          <a:p>
            <a:r>
              <a:rPr lang="en-US" dirty="0"/>
              <a:t>Shopping Lists on the cloud</a:t>
            </a:r>
          </a:p>
        </p:txBody>
      </p:sp>
      <p:sp>
        <p:nvSpPr>
          <p:cNvPr id="8" name="Slide Number Placeholder 7">
            <a:extLst>
              <a:ext uri="{FF2B5EF4-FFF2-40B4-BE49-F238E27FC236}">
                <a16:creationId xmlns:a16="http://schemas.microsoft.com/office/drawing/2014/main" id="{AC5BAE17-EBAC-50B3-AF00-590B05DB8CC7}"/>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9</a:t>
            </a:fld>
            <a:endParaRPr lang="en-US"/>
          </a:p>
        </p:txBody>
      </p:sp>
      <p:sp>
        <p:nvSpPr>
          <p:cNvPr id="5" name="TextBox 4">
            <a:extLst>
              <a:ext uri="{FF2B5EF4-FFF2-40B4-BE49-F238E27FC236}">
                <a16:creationId xmlns:a16="http://schemas.microsoft.com/office/drawing/2014/main" id="{73794D97-A9B6-76C5-308A-E1D2A388411B}"/>
              </a:ext>
            </a:extLst>
          </p:cNvPr>
          <p:cNvSpPr txBox="1"/>
          <p:nvPr/>
        </p:nvSpPr>
        <p:spPr>
          <a:xfrm>
            <a:off x="-4481" y="1377263"/>
            <a:ext cx="1219199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dirty="0"/>
              <a:t>The Load Balancer acts as an intermediary between the Client and the Nodes</a:t>
            </a:r>
            <a:r>
              <a:rPr lang="en-US" sz="1600"/>
              <a:t>.</a:t>
            </a:r>
          </a:p>
          <a:p>
            <a:pPr algn="ctr"/>
            <a:r>
              <a:rPr lang="en-US" sz="1600"/>
              <a:t>The other parts of the application interact with the Load Balancer like so:</a:t>
            </a:r>
          </a:p>
        </p:txBody>
      </p:sp>
      <mc:AlternateContent xmlns:mc="http://schemas.openxmlformats.org/markup-compatibility/2006">
        <mc:Choice xmlns:p14="http://schemas.microsoft.com/office/powerpoint/2010/main" Requires="p14">
          <p:contentPart p14:bwMode="auto" r:id="rId2">
            <p14:nvContentPartPr>
              <p14:cNvPr id="16" name="Ink 15">
                <a:extLst>
                  <a:ext uri="{FF2B5EF4-FFF2-40B4-BE49-F238E27FC236}">
                    <a16:creationId xmlns:a16="http://schemas.microsoft.com/office/drawing/2014/main" id="{B245383A-03B0-2295-2D07-D2378E852334}"/>
                  </a:ext>
                </a:extLst>
              </p14:cNvPr>
              <p14:cNvContentPartPr/>
              <p14:nvPr/>
            </p14:nvContentPartPr>
            <p14:xfrm>
              <a:off x="6054635" y="2274868"/>
              <a:ext cx="42459" cy="3356077"/>
            </p14:xfrm>
          </p:contentPart>
        </mc:Choice>
        <mc:Fallback>
          <p:pic>
            <p:nvPicPr>
              <p:cNvPr id="16" name="Ink 15">
                <a:extLst>
                  <a:ext uri="{FF2B5EF4-FFF2-40B4-BE49-F238E27FC236}">
                    <a16:creationId xmlns:a16="http://schemas.microsoft.com/office/drawing/2014/main" id="{B245383A-03B0-2295-2D07-D2378E852334}"/>
                  </a:ext>
                </a:extLst>
              </p:cNvPr>
              <p:cNvPicPr/>
              <p:nvPr/>
            </p:nvPicPr>
            <p:blipFill>
              <a:blip r:embed="rId3"/>
              <a:stretch>
                <a:fillRect/>
              </a:stretch>
            </p:blipFill>
            <p:spPr>
              <a:xfrm>
                <a:off x="4993160" y="2265869"/>
                <a:ext cx="2122950" cy="3373716"/>
              </a:xfrm>
              <a:prstGeom prst="rect">
                <a:avLst/>
              </a:prstGeom>
            </p:spPr>
          </p:pic>
        </mc:Fallback>
      </mc:AlternateContent>
      <p:sp>
        <p:nvSpPr>
          <p:cNvPr id="17" name="TextBox 16">
            <a:extLst>
              <a:ext uri="{FF2B5EF4-FFF2-40B4-BE49-F238E27FC236}">
                <a16:creationId xmlns:a16="http://schemas.microsoft.com/office/drawing/2014/main" id="{DF9CAE7B-76DA-F670-1C69-48855209CA96}"/>
              </a:ext>
            </a:extLst>
          </p:cNvPr>
          <p:cNvSpPr txBox="1"/>
          <p:nvPr/>
        </p:nvSpPr>
        <p:spPr>
          <a:xfrm>
            <a:off x="2698377" y="2319691"/>
            <a:ext cx="82391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b="1"/>
              <a:t>Client</a:t>
            </a:r>
          </a:p>
        </p:txBody>
      </p:sp>
      <p:sp>
        <p:nvSpPr>
          <p:cNvPr id="18" name="TextBox 17">
            <a:extLst>
              <a:ext uri="{FF2B5EF4-FFF2-40B4-BE49-F238E27FC236}">
                <a16:creationId xmlns:a16="http://schemas.microsoft.com/office/drawing/2014/main" id="{959B375C-1C38-8F11-7540-BFB6920B8D0E}"/>
              </a:ext>
            </a:extLst>
          </p:cNvPr>
          <p:cNvSpPr txBox="1"/>
          <p:nvPr/>
        </p:nvSpPr>
        <p:spPr>
          <a:xfrm>
            <a:off x="8201721" y="2321464"/>
            <a:ext cx="90439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b="1"/>
              <a:t>Nodes</a:t>
            </a:r>
          </a:p>
        </p:txBody>
      </p:sp>
      <p:sp>
        <p:nvSpPr>
          <p:cNvPr id="19" name="TextBox 18">
            <a:extLst>
              <a:ext uri="{FF2B5EF4-FFF2-40B4-BE49-F238E27FC236}">
                <a16:creationId xmlns:a16="http://schemas.microsoft.com/office/drawing/2014/main" id="{7BAD9775-4283-77C5-D9D2-D31A1609F405}"/>
              </a:ext>
            </a:extLst>
          </p:cNvPr>
          <p:cNvSpPr txBox="1"/>
          <p:nvPr/>
        </p:nvSpPr>
        <p:spPr>
          <a:xfrm>
            <a:off x="878541" y="3045833"/>
            <a:ext cx="4778188"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Requests </a:t>
            </a:r>
            <a:r>
              <a:rPr lang="en-US" i="1" dirty="0"/>
              <a:t>READ</a:t>
            </a:r>
            <a:r>
              <a:rPr lang="en-US" dirty="0"/>
              <a:t> and </a:t>
            </a:r>
            <a:r>
              <a:rPr lang="en-US" i="1" dirty="0"/>
              <a:t>WRITE</a:t>
            </a:r>
            <a:r>
              <a:rPr lang="en-US" dirty="0"/>
              <a:t> operations</a:t>
            </a:r>
          </a:p>
          <a:p>
            <a:pPr marL="285750" indent="-285750">
              <a:buFont typeface="Arial"/>
              <a:buChar char="•"/>
            </a:pPr>
            <a:r>
              <a:rPr lang="en-US" dirty="0"/>
              <a:t>Polls the status of said operations, which can be:</a:t>
            </a:r>
          </a:p>
          <a:p>
            <a:pPr marL="742950" lvl="1" indent="-285750">
              <a:buAutoNum type="arabicPeriod"/>
            </a:pPr>
            <a:r>
              <a:rPr lang="en-US" dirty="0">
                <a:solidFill>
                  <a:schemeClr val="accent5">
                    <a:lumMod val="75000"/>
                  </a:schemeClr>
                </a:solidFill>
              </a:rPr>
              <a:t>PROCESSING</a:t>
            </a:r>
          </a:p>
          <a:p>
            <a:pPr marL="742950" lvl="1" indent="-285750">
              <a:buFontTx/>
              <a:buAutoNum type="arabicPeriod"/>
            </a:pPr>
            <a:r>
              <a:rPr lang="en-US" dirty="0">
                <a:solidFill>
                  <a:srgbClr val="C00000"/>
                </a:solidFill>
              </a:rPr>
              <a:t>ERROR</a:t>
            </a:r>
          </a:p>
          <a:p>
            <a:pPr marL="742950" lvl="1" indent="-285750">
              <a:buFontTx/>
              <a:buAutoNum type="arabicPeriod"/>
            </a:pPr>
            <a:r>
              <a:rPr lang="en-US" dirty="0">
                <a:solidFill>
                  <a:schemeClr val="accent6"/>
                </a:solidFill>
              </a:rPr>
              <a:t>DONE</a:t>
            </a:r>
          </a:p>
          <a:p>
            <a:pPr marL="285750" indent="-285750">
              <a:buFont typeface="Arial"/>
              <a:buChar char="•"/>
            </a:pPr>
            <a:r>
              <a:rPr lang="en-US" dirty="0"/>
              <a:t>Fetches the result of </a:t>
            </a:r>
            <a:r>
              <a:rPr lang="en-US" i="1" dirty="0"/>
              <a:t>READ</a:t>
            </a:r>
            <a:r>
              <a:rPr lang="en-US" dirty="0"/>
              <a:t> operations, after making sure the request is </a:t>
            </a:r>
            <a:r>
              <a:rPr lang="en-US">
                <a:solidFill>
                  <a:schemeClr val="accent6"/>
                </a:solidFill>
              </a:rPr>
              <a:t>DONE</a:t>
            </a:r>
            <a:r>
              <a:rPr lang="en-US" dirty="0"/>
              <a:t>.</a:t>
            </a:r>
          </a:p>
          <a:p>
            <a:pPr marL="342900" indent="-342900">
              <a:buFont typeface="Arial"/>
              <a:buChar char="•"/>
            </a:pPr>
            <a:endParaRPr lang="en-US" dirty="0"/>
          </a:p>
        </p:txBody>
      </p:sp>
      <p:sp>
        <p:nvSpPr>
          <p:cNvPr id="21" name="TextBox 20">
            <a:extLst>
              <a:ext uri="{FF2B5EF4-FFF2-40B4-BE49-F238E27FC236}">
                <a16:creationId xmlns:a16="http://schemas.microsoft.com/office/drawing/2014/main" id="{C9D4C0CA-511B-3A85-E8F5-3EAB12AD355A}"/>
              </a:ext>
            </a:extLst>
          </p:cNvPr>
          <p:cNvSpPr txBox="1"/>
          <p:nvPr/>
        </p:nvSpPr>
        <p:spPr>
          <a:xfrm>
            <a:off x="6586595" y="3045833"/>
            <a:ext cx="477818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Receives </a:t>
            </a:r>
            <a:r>
              <a:rPr lang="en-US" i="1" dirty="0"/>
              <a:t>READ</a:t>
            </a:r>
            <a:r>
              <a:rPr lang="en-US" dirty="0"/>
              <a:t> and </a:t>
            </a:r>
            <a:r>
              <a:rPr lang="en-US" i="1" dirty="0"/>
              <a:t>WRITE</a:t>
            </a:r>
            <a:r>
              <a:rPr lang="en-US" dirty="0"/>
              <a:t> requests.</a:t>
            </a:r>
          </a:p>
          <a:p>
            <a:pPr marL="285750" indent="-285750">
              <a:buFont typeface="Arial"/>
              <a:buChar char="•"/>
            </a:pPr>
            <a:r>
              <a:rPr lang="en-US" dirty="0"/>
              <a:t>Updates the status of received requests.</a:t>
            </a:r>
          </a:p>
          <a:p>
            <a:pPr marL="342900" indent="-342900">
              <a:buFont typeface="Arial"/>
              <a:buChar char="•"/>
            </a:pPr>
            <a:endParaRPr lang="en-US" dirty="0"/>
          </a:p>
        </p:txBody>
      </p:sp>
    </p:spTree>
    <p:extLst>
      <p:ext uri="{BB962C8B-B14F-4D97-AF65-F5344CB8AC3E}">
        <p14:creationId xmlns:p14="http://schemas.microsoft.com/office/powerpoint/2010/main" val="2022164251"/>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14BC32AFF3718747B5A2CE47A88F3C6A" ma:contentTypeVersion="7" ma:contentTypeDescription="Criar um novo documento." ma:contentTypeScope="" ma:versionID="95cd63dcbbb0205b6516208caec578d1">
  <xsd:schema xmlns:xsd="http://www.w3.org/2001/XMLSchema" xmlns:xs="http://www.w3.org/2001/XMLSchema" xmlns:p="http://schemas.microsoft.com/office/2006/metadata/properties" xmlns:ns3="a47fcd35-67e3-4b66-9352-8d0db098ec50" xmlns:ns4="5fe18de1-d450-4451-9866-bfbfa6fafbf7" targetNamespace="http://schemas.microsoft.com/office/2006/metadata/properties" ma:root="true" ma:fieldsID="77fdd59d4cc754d24928e765de84c51f" ns3:_="" ns4:_="">
    <xsd:import namespace="a47fcd35-67e3-4b66-9352-8d0db098ec50"/>
    <xsd:import namespace="5fe18de1-d450-4451-9866-bfbfa6fafbf7"/>
    <xsd:element name="properties">
      <xsd:complexType>
        <xsd:sequence>
          <xsd:element name="documentManagement">
            <xsd:complexType>
              <xsd:all>
                <xsd:element ref="ns3:MediaServiceMetadata" minOccurs="0"/>
                <xsd:element ref="ns3:MediaServiceFastMetadata" minOccurs="0"/>
                <xsd:element ref="ns3:_activity" minOccurs="0"/>
                <xsd:element ref="ns3:MediaServiceObjectDetectorVersion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7fcd35-67e3-4b66-9352-8d0db098ec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fe18de1-d450-4451-9866-bfbfa6fafbf7" elementFormDefault="qualified">
    <xsd:import namespace="http://schemas.microsoft.com/office/2006/documentManagement/types"/>
    <xsd:import namespace="http://schemas.microsoft.com/office/infopath/2007/PartnerControls"/>
    <xsd:element name="SharedWithUsers" ma:index="12" nillable="true" ma:displayName="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hes de Partilhado Com" ma:internalName="SharedWithDetails" ma:readOnly="true">
      <xsd:simpleType>
        <xsd:restriction base="dms:Note">
          <xsd:maxLength value="255"/>
        </xsd:restriction>
      </xsd:simpleType>
    </xsd:element>
    <xsd:element name="SharingHintHash" ma:index="14" nillable="true" ma:displayName="Hash de Sugestão de Partilha"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a47fcd35-67e3-4b66-9352-8d0db098ec50" xsi:nil="true"/>
  </documentManagement>
</p:properties>
</file>

<file path=customXml/itemProps1.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2.xml><?xml version="1.0" encoding="utf-8"?>
<ds:datastoreItem xmlns:ds="http://schemas.openxmlformats.org/officeDocument/2006/customXml" ds:itemID="{D3E242B1-19B6-4903-976D-4F7218A57C51}">
  <ds:schemaRefs>
    <ds:schemaRef ds:uri="5fe18de1-d450-4451-9866-bfbfa6fafbf7"/>
    <ds:schemaRef ds:uri="a47fcd35-67e3-4b66-9352-8d0db098ec5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CC7F809-A434-4A8D-A127-1C50C2DB3890}">
  <ds:schemaRefs>
    <ds:schemaRef ds:uri="5fe18de1-d450-4451-9866-bfbfa6fafbf7"/>
    <ds:schemaRef ds:uri="a47fcd35-67e3-4b66-9352-8d0db098ec5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{3C9E4518-4F05-469D-9B77-6B4CB097C9D0}tf67328976_win32</Template>
  <TotalTime>778</TotalTime>
  <Words>1703</Words>
  <Application>Microsoft Office PowerPoint</Application>
  <PresentationFormat>Widescreen</PresentationFormat>
  <Paragraphs>180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Courier New</vt:lpstr>
      <vt:lpstr>Tenorite</vt:lpstr>
      <vt:lpstr>Office Theme</vt:lpstr>
      <vt:lpstr>Shopping Lists on the cloud</vt:lpstr>
      <vt:lpstr>Index</vt:lpstr>
      <vt:lpstr>Requisites</vt:lpstr>
      <vt:lpstr>Technical Solution</vt:lpstr>
      <vt:lpstr>Client</vt:lpstr>
      <vt:lpstr>Crdt’s - Priorities</vt:lpstr>
      <vt:lpstr>KEY-VALUE STORE</vt:lpstr>
      <vt:lpstr>CRDT’s</vt:lpstr>
      <vt:lpstr>Load Balancer</vt:lpstr>
      <vt:lpstr>Load Balancer</vt:lpstr>
      <vt:lpstr>Load Balancer</vt:lpstr>
      <vt:lpstr>NODE SERVER</vt:lpstr>
      <vt:lpstr>NODE SERVER</vt:lpstr>
      <vt:lpstr>NODE SERVER</vt:lpstr>
      <vt:lpstr>NODE SERVER</vt:lpstr>
      <vt:lpstr>Solution Evaluation</vt:lpstr>
      <vt:lpstr>Main points and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Shopping Lists on the cloud</dc:title>
  <dc:creator>Francisco Miguel Alcobia Maia Prada</dc:creator>
  <cp:lastModifiedBy>Francisco Miguel Alcobia Maia Prada</cp:lastModifiedBy>
  <cp:revision>2</cp:revision>
  <dcterms:created xsi:type="dcterms:W3CDTF">2023-12-10T13:27:11Z</dcterms:created>
  <dcterms:modified xsi:type="dcterms:W3CDTF">2023-12-11T02:25:14Z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0x01010014BC32AFF3718747B5A2CE47A88F3C6A</vt:lpwstr>
  </property>
  <property fmtid="{D5CDD505-2E9C-101B-9397-08002B2CF9AE}" pid="3" name="MediaServiceImageTags">
    <vt:lpwstr/>
  </property>
</Properties>
</file>