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592" y="2106167"/>
            <a:ext cx="9360408" cy="4751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88952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592" y="2106167"/>
            <a:ext cx="9360408" cy="4751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88952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63294" cy="6858000"/>
          </a:xfrm>
          <a:custGeom>
            <a:avLst/>
            <a:gdLst/>
            <a:ahLst/>
            <a:cxnLst/>
            <a:rect l="l" t="t" r="r" b="b"/>
            <a:pathLst>
              <a:path w="963294" h="6858000">
                <a:moveTo>
                  <a:pt x="963168" y="0"/>
                </a:moveTo>
                <a:lnTo>
                  <a:pt x="0" y="0"/>
                </a:lnTo>
                <a:lnTo>
                  <a:pt x="0" y="6858000"/>
                </a:lnTo>
                <a:lnTo>
                  <a:pt x="963168" y="6858000"/>
                </a:lnTo>
                <a:lnTo>
                  <a:pt x="963168" y="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3167" y="0"/>
            <a:ext cx="43180" cy="6858000"/>
          </a:xfrm>
          <a:custGeom>
            <a:avLst/>
            <a:gdLst/>
            <a:ahLst/>
            <a:cxnLst/>
            <a:rect l="l" t="t" r="r" b="b"/>
            <a:pathLst>
              <a:path w="43180" h="6858000">
                <a:moveTo>
                  <a:pt x="0" y="6858000"/>
                </a:moveTo>
                <a:lnTo>
                  <a:pt x="42671" y="6858000"/>
                </a:lnTo>
                <a:lnTo>
                  <a:pt x="426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5839" y="0"/>
            <a:ext cx="10372725" cy="6858000"/>
          </a:xfrm>
          <a:custGeom>
            <a:avLst/>
            <a:gdLst/>
            <a:ahLst/>
            <a:cxnLst/>
            <a:rect l="l" t="t" r="r" b="b"/>
            <a:pathLst>
              <a:path w="10372725" h="6858000">
                <a:moveTo>
                  <a:pt x="10372344" y="0"/>
                </a:moveTo>
                <a:lnTo>
                  <a:pt x="0" y="0"/>
                </a:lnTo>
                <a:lnTo>
                  <a:pt x="0" y="6858000"/>
                </a:lnTo>
                <a:lnTo>
                  <a:pt x="10372344" y="6858000"/>
                </a:lnTo>
                <a:lnTo>
                  <a:pt x="10372344" y="0"/>
                </a:lnTo>
                <a:close/>
              </a:path>
            </a:pathLst>
          </a:custGeom>
          <a:solidFill>
            <a:srgbClr val="1F2C29">
              <a:alpha val="9176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78183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40" h="6858000">
                <a:moveTo>
                  <a:pt x="27431" y="0"/>
                </a:moveTo>
                <a:lnTo>
                  <a:pt x="0" y="0"/>
                </a:lnTo>
                <a:lnTo>
                  <a:pt x="0" y="6858000"/>
                </a:lnTo>
                <a:lnTo>
                  <a:pt x="27431" y="6858000"/>
                </a:lnTo>
                <a:lnTo>
                  <a:pt x="27431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017" y="762076"/>
            <a:ext cx="2192654" cy="10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00" y="1709115"/>
            <a:ext cx="10185399" cy="2588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7" y="0"/>
            <a:ext cx="8007350" cy="6858000"/>
            <a:chOff x="963167" y="0"/>
            <a:chExt cx="8007350" cy="6858000"/>
          </a:xfrm>
        </p:grpSpPr>
        <p:sp>
          <p:nvSpPr>
            <p:cNvPr id="3" name="object 3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8887" y="0"/>
              <a:ext cx="7934325" cy="6858000"/>
            </a:xfrm>
            <a:custGeom>
              <a:avLst/>
              <a:gdLst/>
              <a:ahLst/>
              <a:cxnLst/>
              <a:rect l="l" t="t" r="r" b="b"/>
              <a:pathLst>
                <a:path w="7934325" h="6858000">
                  <a:moveTo>
                    <a:pt x="7933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33944" y="6858000"/>
                  </a:lnTo>
                  <a:lnTo>
                    <a:pt x="7933944" y="0"/>
                  </a:lnTo>
                  <a:close/>
                </a:path>
              </a:pathLst>
            </a:custGeom>
            <a:solidFill>
              <a:srgbClr val="1F2C29">
                <a:alpha val="9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42832" y="6696456"/>
              <a:ext cx="27940" cy="161925"/>
            </a:xfrm>
            <a:custGeom>
              <a:avLst/>
              <a:gdLst/>
              <a:ahLst/>
              <a:cxnLst/>
              <a:rect l="l" t="t" r="r" b="b"/>
              <a:pathLst>
                <a:path w="27940" h="161925">
                  <a:moveTo>
                    <a:pt x="0" y="161543"/>
                  </a:moveTo>
                  <a:lnTo>
                    <a:pt x="27431" y="161543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161543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2113" y="3346632"/>
            <a:ext cx="15303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8EC0C1"/>
                </a:solidFill>
                <a:latin typeface="MS Gothic"/>
                <a:cs typeface="MS Gothic"/>
              </a:rPr>
              <a:t>◤</a:t>
            </a:r>
            <a:endParaRPr sz="2400">
              <a:latin typeface="MS Gothic"/>
              <a:cs typeface="MS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4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6167"/>
              <a:ext cx="9360408" cy="4751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7552" y="0"/>
              <a:ext cx="10378440" cy="6696709"/>
            </a:xfrm>
            <a:custGeom>
              <a:avLst/>
              <a:gdLst/>
              <a:ahLst/>
              <a:cxnLst/>
              <a:rect l="l" t="t" r="r" b="b"/>
              <a:pathLst>
                <a:path w="10378440" h="6696709">
                  <a:moveTo>
                    <a:pt x="0" y="6696456"/>
                  </a:moveTo>
                  <a:lnTo>
                    <a:pt x="10378440" y="6696456"/>
                  </a:lnTo>
                  <a:lnTo>
                    <a:pt x="10378440" y="0"/>
                  </a:lnTo>
                  <a:lnTo>
                    <a:pt x="0" y="0"/>
                  </a:lnTo>
                  <a:lnTo>
                    <a:pt x="0" y="6696456"/>
                  </a:lnTo>
                  <a:close/>
                </a:path>
              </a:pathLst>
            </a:custGeom>
            <a:solidFill>
              <a:srgbClr val="1F2C29">
                <a:alpha val="9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46933" y="567639"/>
            <a:ext cx="1991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Arena</a:t>
            </a:r>
            <a:endParaRPr sz="4800"/>
          </a:p>
        </p:txBody>
      </p:sp>
      <p:grpSp>
        <p:nvGrpSpPr>
          <p:cNvPr id="15" name="object 15"/>
          <p:cNvGrpSpPr/>
          <p:nvPr/>
        </p:nvGrpSpPr>
        <p:grpSpPr>
          <a:xfrm>
            <a:off x="5434584" y="0"/>
            <a:ext cx="5980430" cy="6855459"/>
            <a:chOff x="5434584" y="0"/>
            <a:chExt cx="5980430" cy="6855459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3728" y="646125"/>
              <a:ext cx="5297424" cy="55656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39156" y="641604"/>
              <a:ext cx="5306695" cy="5575300"/>
            </a:xfrm>
            <a:custGeom>
              <a:avLst/>
              <a:gdLst/>
              <a:ahLst/>
              <a:cxnLst/>
              <a:rect l="l" t="t" r="r" b="b"/>
              <a:pathLst>
                <a:path w="5306695" h="5575300">
                  <a:moveTo>
                    <a:pt x="0" y="5574792"/>
                  </a:moveTo>
                  <a:lnTo>
                    <a:pt x="5306567" y="5574792"/>
                  </a:lnTo>
                  <a:lnTo>
                    <a:pt x="5306567" y="0"/>
                  </a:lnTo>
                  <a:lnTo>
                    <a:pt x="0" y="0"/>
                  </a:lnTo>
                  <a:lnTo>
                    <a:pt x="0" y="5574792"/>
                  </a:lnTo>
                  <a:close/>
                </a:path>
              </a:pathLst>
            </a:custGeom>
            <a:ln w="9144">
              <a:solidFill>
                <a:srgbClr val="4F8F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87328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1247" y="0"/>
            <a:ext cx="7538084" cy="6858000"/>
          </a:xfrm>
          <a:custGeom>
            <a:avLst/>
            <a:gdLst/>
            <a:ahLst/>
            <a:cxnLst/>
            <a:rect l="l" t="t" r="r" b="b"/>
            <a:pathLst>
              <a:path w="7538084" h="6858000">
                <a:moveTo>
                  <a:pt x="0" y="6858000"/>
                </a:moveTo>
                <a:lnTo>
                  <a:pt x="7537704" y="6858000"/>
                </a:lnTo>
                <a:lnTo>
                  <a:pt x="753770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63294" cy="6858000"/>
          </a:xfrm>
          <a:custGeom>
            <a:avLst/>
            <a:gdLst/>
            <a:ahLst/>
            <a:cxnLst/>
            <a:rect l="l" t="t" r="r" b="b"/>
            <a:pathLst>
              <a:path w="963294" h="6858000">
                <a:moveTo>
                  <a:pt x="0" y="6858000"/>
                </a:moveTo>
                <a:lnTo>
                  <a:pt x="963168" y="6858000"/>
                </a:lnTo>
                <a:lnTo>
                  <a:pt x="96316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2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12379" y="639318"/>
            <a:ext cx="16719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>
                <a:latin typeface="Microsoft Sans Serif"/>
                <a:cs typeface="Microsoft Sans Serif"/>
              </a:rPr>
              <a:t>O</a:t>
            </a:r>
            <a:r>
              <a:rPr sz="4400" spc="-25" dirty="0">
                <a:latin typeface="Microsoft Sans Serif"/>
                <a:cs typeface="Microsoft Sans Serif"/>
              </a:rPr>
              <a:t> </a:t>
            </a:r>
            <a:r>
              <a:rPr sz="4400" spc="-10" dirty="0">
                <a:latin typeface="Microsoft Sans Serif"/>
                <a:cs typeface="Microsoft Sans Serif"/>
              </a:rPr>
              <a:t>jogo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3047" y="1947672"/>
            <a:ext cx="238125" cy="241300"/>
          </a:xfrm>
          <a:custGeom>
            <a:avLst/>
            <a:gdLst/>
            <a:ahLst/>
            <a:cxnLst/>
            <a:rect l="l" t="t" r="r" b="b"/>
            <a:pathLst>
              <a:path w="238125" h="241300">
                <a:moveTo>
                  <a:pt x="237744" y="0"/>
                </a:moveTo>
                <a:lnTo>
                  <a:pt x="0" y="0"/>
                </a:lnTo>
                <a:lnTo>
                  <a:pt x="0" y="240791"/>
                </a:lnTo>
                <a:lnTo>
                  <a:pt x="237744" y="0"/>
                </a:lnTo>
                <a:close/>
              </a:path>
            </a:pathLst>
          </a:custGeom>
          <a:solidFill>
            <a:srgbClr val="8EC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63167" y="0"/>
            <a:ext cx="3688079" cy="6858000"/>
            <a:chOff x="963167" y="0"/>
            <a:chExt cx="3688079" cy="6858000"/>
          </a:xfrm>
        </p:grpSpPr>
        <p:sp>
          <p:nvSpPr>
            <p:cNvPr id="7" name="object 7"/>
            <p:cNvSpPr/>
            <p:nvPr/>
          </p:nvSpPr>
          <p:spPr>
            <a:xfrm>
              <a:off x="963167" y="0"/>
              <a:ext cx="3688079" cy="6858000"/>
            </a:xfrm>
            <a:custGeom>
              <a:avLst/>
              <a:gdLst/>
              <a:ahLst/>
              <a:cxnLst/>
              <a:rect l="l" t="t" r="r" b="b"/>
              <a:pathLst>
                <a:path w="3688079" h="6858000">
                  <a:moveTo>
                    <a:pt x="368807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688079" y="6858000"/>
                  </a:lnTo>
                  <a:lnTo>
                    <a:pt x="3688079" y="0"/>
                  </a:lnTo>
                  <a:close/>
                </a:path>
              </a:pathLst>
            </a:custGeom>
            <a:solidFill>
              <a:srgbClr val="2E4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023" y="45719"/>
              <a:ext cx="2801112" cy="29443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39" y="3224783"/>
              <a:ext cx="2999232" cy="3124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86804" y="2050542"/>
            <a:ext cx="4889500" cy="284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 indent="-369570">
              <a:lnSpc>
                <a:spcPct val="100000"/>
              </a:lnSpc>
              <a:spcBef>
                <a:spcPts val="95"/>
              </a:spcBef>
              <a:buChar char="•"/>
              <a:tabLst>
                <a:tab pos="381635" algn="l"/>
                <a:tab pos="382270" algn="l"/>
              </a:tabLst>
            </a:pP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Mecânica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souls</a:t>
            </a:r>
            <a:r>
              <a:rPr sz="3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endParaRPr sz="3700">
              <a:latin typeface="Microsoft Sans Serif"/>
              <a:cs typeface="Microsoft Sans Serif"/>
            </a:endParaRPr>
          </a:p>
          <a:p>
            <a:pPr marL="381635" indent="-369570">
              <a:lnSpc>
                <a:spcPct val="100000"/>
              </a:lnSpc>
              <a:buChar char="•"/>
              <a:tabLst>
                <a:tab pos="381635" algn="l"/>
                <a:tab pos="382270" algn="l"/>
              </a:tabLst>
            </a:pP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Uso</a:t>
            </a:r>
            <a:r>
              <a:rPr sz="3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3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cenário</a:t>
            </a:r>
            <a:endParaRPr sz="3700">
              <a:latin typeface="Microsoft Sans Serif"/>
              <a:cs typeface="Microsoft Sans Serif"/>
            </a:endParaRPr>
          </a:p>
          <a:p>
            <a:pPr marL="381635" indent="-369570">
              <a:lnSpc>
                <a:spcPct val="100000"/>
              </a:lnSpc>
              <a:buChar char="•"/>
              <a:tabLst>
                <a:tab pos="381635" algn="l"/>
                <a:tab pos="382270" algn="l"/>
              </a:tabLst>
            </a:pP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Uso</a:t>
            </a:r>
            <a:r>
              <a:rPr sz="3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inventário</a:t>
            </a:r>
            <a:endParaRPr sz="3700">
              <a:latin typeface="Microsoft Sans Serif"/>
              <a:cs typeface="Microsoft Sans Serif"/>
            </a:endParaRPr>
          </a:p>
          <a:p>
            <a:pPr marL="381635" indent="-369570">
              <a:lnSpc>
                <a:spcPct val="100000"/>
              </a:lnSpc>
              <a:spcBef>
                <a:spcPts val="5"/>
              </a:spcBef>
              <a:buChar char="•"/>
              <a:tabLst>
                <a:tab pos="381635" algn="l"/>
                <a:tab pos="382270" algn="l"/>
              </a:tabLst>
            </a:pP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Inimigos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dinâmicos</a:t>
            </a:r>
            <a:endParaRPr sz="3700">
              <a:latin typeface="Microsoft Sans Serif"/>
              <a:cs typeface="Microsoft Sans Serif"/>
            </a:endParaRPr>
          </a:p>
          <a:p>
            <a:pPr marL="381635" indent="-369570">
              <a:lnSpc>
                <a:spcPct val="100000"/>
              </a:lnSpc>
              <a:buChar char="•"/>
              <a:tabLst>
                <a:tab pos="381635" algn="l"/>
                <a:tab pos="382270" algn="l"/>
              </a:tabLst>
            </a:pP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Progressão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armas</a:t>
            </a:r>
            <a:endParaRPr sz="3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1282" y="67157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MS Gothic"/>
                <a:cs typeface="MS Gothic"/>
              </a:rPr>
              <a:t>◤</a:t>
            </a:r>
            <a:endParaRPr sz="1800">
              <a:latin typeface="MS Gothic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8431" y="680161"/>
            <a:ext cx="154305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Microsoft Sans Serif"/>
                <a:cs typeface="Microsoft Sans Serif"/>
              </a:rPr>
              <a:t>Cenár</a:t>
            </a:r>
            <a:r>
              <a:rPr spc="10" dirty="0">
                <a:latin typeface="Microsoft Sans Serif"/>
                <a:cs typeface="Microsoft Sans Serif"/>
              </a:rPr>
              <a:t>i</a:t>
            </a:r>
            <a:r>
              <a:rPr spc="5" dirty="0">
                <a:latin typeface="Microsoft Sans Serif"/>
                <a:cs typeface="Microsoft Sans Serif"/>
              </a:rPr>
              <a:t>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746504"/>
            <a:ext cx="3343655" cy="33649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11825" marR="461009" indent="-405765">
              <a:lnSpc>
                <a:spcPct val="100000"/>
              </a:lnSpc>
              <a:spcBef>
                <a:spcPts val="110"/>
              </a:spcBef>
              <a:buChar char="●"/>
              <a:tabLst>
                <a:tab pos="5712460" algn="l"/>
                <a:tab pos="5713095" algn="l"/>
              </a:tabLst>
            </a:pPr>
            <a:r>
              <a:rPr spc="5" dirty="0"/>
              <a:t>Arena</a:t>
            </a:r>
            <a:r>
              <a:rPr dirty="0"/>
              <a:t> </a:t>
            </a:r>
            <a:r>
              <a:rPr spc="5" dirty="0"/>
              <a:t>de</a:t>
            </a:r>
            <a:r>
              <a:rPr spc="25" dirty="0"/>
              <a:t> </a:t>
            </a:r>
            <a:r>
              <a:rPr dirty="0"/>
              <a:t>Batalha</a:t>
            </a:r>
            <a:r>
              <a:rPr spc="-15" dirty="0"/>
              <a:t> </a:t>
            </a:r>
            <a:r>
              <a:rPr spc="-5" dirty="0"/>
              <a:t>original </a:t>
            </a:r>
            <a:r>
              <a:rPr spc="-730" dirty="0"/>
              <a:t> </a:t>
            </a:r>
            <a:r>
              <a:rPr dirty="0"/>
              <a:t>criada</a:t>
            </a:r>
            <a:r>
              <a:rPr spc="10" dirty="0"/>
              <a:t> </a:t>
            </a:r>
            <a:r>
              <a:rPr dirty="0"/>
              <a:t>pelo</a:t>
            </a:r>
            <a:r>
              <a:rPr spc="40" dirty="0"/>
              <a:t> </a:t>
            </a:r>
            <a:r>
              <a:rPr spc="5" dirty="0"/>
              <a:t>grupo</a:t>
            </a:r>
          </a:p>
          <a:p>
            <a:pPr marL="5293995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Microsoft Sans Serif"/>
              <a:buChar char="●"/>
            </a:pPr>
            <a:endParaRPr sz="2950"/>
          </a:p>
          <a:p>
            <a:pPr marL="5711825" marR="5080" indent="-405765">
              <a:lnSpc>
                <a:spcPct val="100000"/>
              </a:lnSpc>
              <a:buChar char="●"/>
              <a:tabLst>
                <a:tab pos="5712460" algn="l"/>
                <a:tab pos="5713095" algn="l"/>
              </a:tabLst>
            </a:pPr>
            <a:r>
              <a:rPr dirty="0"/>
              <a:t>Possibilidade</a:t>
            </a:r>
            <a:r>
              <a:rPr spc="-15" dirty="0"/>
              <a:t> </a:t>
            </a:r>
            <a:r>
              <a:rPr spc="5" dirty="0"/>
              <a:t>de</a:t>
            </a:r>
            <a:r>
              <a:rPr spc="30" dirty="0"/>
              <a:t> </a:t>
            </a:r>
            <a:r>
              <a:rPr dirty="0"/>
              <a:t>interação </a:t>
            </a:r>
            <a:r>
              <a:rPr spc="5" dirty="0"/>
              <a:t> </a:t>
            </a:r>
            <a:r>
              <a:rPr dirty="0"/>
              <a:t>como</a:t>
            </a:r>
            <a:r>
              <a:rPr spc="5" dirty="0"/>
              <a:t> o  </a:t>
            </a:r>
            <a:r>
              <a:rPr dirty="0"/>
              <a:t>cenário</a:t>
            </a:r>
            <a:r>
              <a:rPr spc="740" dirty="0"/>
              <a:t> </a:t>
            </a:r>
            <a:r>
              <a:rPr dirty="0"/>
              <a:t>para </a:t>
            </a:r>
            <a:r>
              <a:rPr spc="5" dirty="0"/>
              <a:t> </a:t>
            </a:r>
            <a:r>
              <a:rPr dirty="0"/>
              <a:t>facilitar</a:t>
            </a:r>
            <a:r>
              <a:rPr spc="-10" dirty="0"/>
              <a:t> </a:t>
            </a:r>
            <a:r>
              <a:rPr dirty="0"/>
              <a:t>derrotar</a:t>
            </a:r>
            <a:r>
              <a:rPr spc="15" dirty="0"/>
              <a:t> </a:t>
            </a:r>
            <a:r>
              <a:rPr dirty="0"/>
              <a:t>os</a:t>
            </a:r>
            <a:r>
              <a:rPr spc="30" dirty="0"/>
              <a:t> </a:t>
            </a:r>
            <a:r>
              <a:rPr spc="-5" dirty="0"/>
              <a:t>inimigos.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1282" y="67157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MS Gothic"/>
                <a:cs typeface="MS Gothic"/>
              </a:rPr>
              <a:t>◤</a:t>
            </a:r>
            <a:endParaRPr sz="1800">
              <a:latin typeface="MS Gothic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1626" y="648411"/>
            <a:ext cx="257746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Microsoft Sans Serif"/>
                <a:cs typeface="Microsoft Sans Serif"/>
              </a:rPr>
              <a:t>Personagens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567" y="469391"/>
            <a:ext cx="2999232" cy="62758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86603" y="2083054"/>
            <a:ext cx="75501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475" y="5174945"/>
            <a:ext cx="93345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ton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8256" y="1654555"/>
            <a:ext cx="40843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história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inteira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da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pelo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assassinato da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familía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de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Jorge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mando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Cleiton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como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vingança.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8256" y="3849700"/>
            <a:ext cx="4761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objetivo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é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vingar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na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Arena.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0013" y="67157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EC0C1"/>
                </a:solidFill>
                <a:latin typeface="MS Gothic"/>
                <a:cs typeface="MS Gothic"/>
              </a:rPr>
              <a:t>◤</a:t>
            </a:r>
            <a:endParaRPr sz="1800">
              <a:latin typeface="MS Gothic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2196" y="461263"/>
            <a:ext cx="454279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Microsoft Sans Serif"/>
                <a:cs typeface="Microsoft Sans Serif"/>
              </a:rPr>
              <a:t>Mecânicas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e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Gameplay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088" y="4467899"/>
            <a:ext cx="5975350" cy="12890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655"/>
              </a:spcBef>
              <a:buSzPct val="82608"/>
              <a:buChar char="●"/>
              <a:tabLst>
                <a:tab pos="362585" algn="l"/>
                <a:tab pos="363220" algn="l"/>
              </a:tabLst>
            </a:pPr>
            <a:r>
              <a:rPr sz="2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W,</a:t>
            </a:r>
            <a:r>
              <a:rPr sz="2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A,</a:t>
            </a:r>
            <a:r>
              <a:rPr sz="2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S,</a:t>
            </a: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- 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Movimentando</a:t>
            </a:r>
            <a:r>
              <a:rPr sz="2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Personagem.</a:t>
            </a:r>
            <a:endParaRPr sz="2300">
              <a:latin typeface="Microsoft Sans Serif"/>
              <a:cs typeface="Microsoft Sans Serif"/>
            </a:endParaRPr>
          </a:p>
          <a:p>
            <a:pPr marL="363220" indent="-350520">
              <a:lnSpc>
                <a:spcPct val="100000"/>
              </a:lnSpc>
              <a:spcBef>
                <a:spcPts val="555"/>
              </a:spcBef>
              <a:buSzPct val="82608"/>
              <a:buChar char="●"/>
              <a:tabLst>
                <a:tab pos="362585" algn="l"/>
                <a:tab pos="363220" algn="l"/>
              </a:tabLst>
            </a:pP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Espaço</a:t>
            </a:r>
            <a:r>
              <a:rPr sz="2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Esquiva.</a:t>
            </a:r>
            <a:endParaRPr sz="2300">
              <a:latin typeface="Microsoft Sans Serif"/>
              <a:cs typeface="Microsoft Sans Serif"/>
            </a:endParaRPr>
          </a:p>
          <a:p>
            <a:pPr marL="363220" indent="-350520">
              <a:lnSpc>
                <a:spcPct val="100000"/>
              </a:lnSpc>
              <a:spcBef>
                <a:spcPts val="555"/>
              </a:spcBef>
              <a:buSzPct val="82608"/>
              <a:buChar char="●"/>
              <a:tabLst>
                <a:tab pos="362585" algn="l"/>
                <a:tab pos="363220" algn="l"/>
              </a:tabLst>
            </a:pP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Left</a:t>
            </a:r>
            <a:r>
              <a:rPr sz="2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Click</a:t>
            </a: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2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Atacar</a:t>
            </a:r>
            <a:r>
              <a:rPr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os</a:t>
            </a:r>
            <a:r>
              <a:rPr sz="2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inimigos.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569719"/>
            <a:ext cx="9796272" cy="2276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2713" y="716422"/>
            <a:ext cx="114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8EC0C1"/>
                </a:solidFill>
                <a:latin typeface="MS Gothic"/>
                <a:cs typeface="MS Gothic"/>
              </a:rPr>
              <a:t>◤</a:t>
            </a:r>
            <a:endParaRPr sz="1800">
              <a:latin typeface="MS Gothic"/>
              <a:cs typeface="MS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6167"/>
              <a:ext cx="9360408" cy="4751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63294" cy="6858000"/>
            </a:xfrm>
            <a:custGeom>
              <a:avLst/>
              <a:gdLst/>
              <a:ahLst/>
              <a:cxnLst/>
              <a:rect l="l" t="t" r="r" b="b"/>
              <a:pathLst>
                <a:path w="963294" h="6858000">
                  <a:moveTo>
                    <a:pt x="963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3168" y="6858000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1F2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7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8888" y="0"/>
              <a:ext cx="10387965" cy="6858000"/>
            </a:xfrm>
            <a:custGeom>
              <a:avLst/>
              <a:gdLst/>
              <a:ahLst/>
              <a:cxnLst/>
              <a:rect l="l" t="t" r="r" b="b"/>
              <a:pathLst>
                <a:path w="10387965" h="6858000">
                  <a:moveTo>
                    <a:pt x="1038758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387583" y="6858000"/>
                  </a:lnTo>
                  <a:lnTo>
                    <a:pt x="10387583" y="0"/>
                  </a:lnTo>
                  <a:close/>
                </a:path>
              </a:pathLst>
            </a:custGeom>
            <a:solidFill>
              <a:srgbClr val="1F2C29">
                <a:alpha val="9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65"/>
              </a:spcBef>
            </a:pPr>
            <a:r>
              <a:rPr dirty="0"/>
              <a:t>Interfa</a:t>
            </a:r>
            <a:r>
              <a:rPr spc="10" dirty="0"/>
              <a:t>c</a:t>
            </a:r>
            <a:r>
              <a:rPr dirty="0"/>
              <a:t>e  </a:t>
            </a:r>
            <a:r>
              <a:rPr spc="5" dirty="0"/>
              <a:t>simples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400800" y="0"/>
            <a:ext cx="5013960" cy="6855459"/>
            <a:chOff x="6400800" y="0"/>
            <a:chExt cx="5013960" cy="685545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9944" y="646176"/>
              <a:ext cx="4328033" cy="27035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05372" y="641604"/>
              <a:ext cx="4337685" cy="2712720"/>
            </a:xfrm>
            <a:custGeom>
              <a:avLst/>
              <a:gdLst/>
              <a:ahLst/>
              <a:cxnLst/>
              <a:rect l="l" t="t" r="r" b="b"/>
              <a:pathLst>
                <a:path w="4337684" h="2712720">
                  <a:moveTo>
                    <a:pt x="0" y="2712720"/>
                  </a:moveTo>
                  <a:lnTo>
                    <a:pt x="4337304" y="2712720"/>
                  </a:lnTo>
                  <a:lnTo>
                    <a:pt x="4337304" y="0"/>
                  </a:lnTo>
                  <a:lnTo>
                    <a:pt x="0" y="0"/>
                  </a:lnTo>
                  <a:lnTo>
                    <a:pt x="0" y="2712720"/>
                  </a:lnTo>
                  <a:close/>
                </a:path>
              </a:pathLst>
            </a:custGeom>
            <a:ln w="9143">
              <a:solidFill>
                <a:srgbClr val="4F8F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040" y="3505200"/>
              <a:ext cx="4331081" cy="27066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11467" y="3500628"/>
              <a:ext cx="4340860" cy="2715895"/>
            </a:xfrm>
            <a:custGeom>
              <a:avLst/>
              <a:gdLst/>
              <a:ahLst/>
              <a:cxnLst/>
              <a:rect l="l" t="t" r="r" b="b"/>
              <a:pathLst>
                <a:path w="4340859" h="2715895">
                  <a:moveTo>
                    <a:pt x="0" y="2715768"/>
                  </a:moveTo>
                  <a:lnTo>
                    <a:pt x="4340351" y="2715768"/>
                  </a:lnTo>
                  <a:lnTo>
                    <a:pt x="4340351" y="0"/>
                  </a:lnTo>
                  <a:lnTo>
                    <a:pt x="0" y="0"/>
                  </a:lnTo>
                  <a:lnTo>
                    <a:pt x="0" y="2715768"/>
                  </a:lnTo>
                  <a:close/>
                </a:path>
              </a:pathLst>
            </a:custGeom>
            <a:ln w="9144">
              <a:solidFill>
                <a:srgbClr val="4F8F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7328" y="0"/>
              <a:ext cx="27940" cy="6855459"/>
            </a:xfrm>
            <a:custGeom>
              <a:avLst/>
              <a:gdLst/>
              <a:ahLst/>
              <a:cxnLst/>
              <a:rect l="l" t="t" r="r" b="b"/>
              <a:pathLst>
                <a:path w="27940" h="6855459">
                  <a:moveTo>
                    <a:pt x="0" y="6854951"/>
                  </a:moveTo>
                  <a:lnTo>
                    <a:pt x="27431" y="685495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6854951"/>
                  </a:lnTo>
                  <a:close/>
                </a:path>
              </a:pathLst>
            </a:custGeom>
            <a:solidFill>
              <a:srgbClr val="8EC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326136"/>
            <a:ext cx="6623304" cy="62087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810" y="695070"/>
            <a:ext cx="423100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Microsoft Sans Serif"/>
                <a:cs typeface="Microsoft Sans Serif"/>
              </a:rPr>
              <a:t>Integrantes do</a:t>
            </a:r>
            <a:r>
              <a:rPr sz="3500" spc="10" dirty="0">
                <a:latin typeface="Microsoft Sans Serif"/>
                <a:cs typeface="Microsoft Sans Serif"/>
              </a:rPr>
              <a:t> </a:t>
            </a:r>
            <a:r>
              <a:rPr sz="3500" dirty="0">
                <a:latin typeface="Microsoft Sans Serif"/>
                <a:cs typeface="Microsoft Sans Serif"/>
              </a:rPr>
              <a:t>Grupo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2522" y="2488600"/>
            <a:ext cx="3992245" cy="25685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24180" indent="-412115">
              <a:lnSpc>
                <a:spcPct val="100000"/>
              </a:lnSpc>
              <a:spcBef>
                <a:spcPts val="625"/>
              </a:spcBef>
              <a:buChar char="●"/>
              <a:tabLst>
                <a:tab pos="424180" algn="l"/>
                <a:tab pos="424815" algn="l"/>
              </a:tabLst>
            </a:pP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Bruno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Silva</a:t>
            </a:r>
            <a:r>
              <a:rPr sz="29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Tomicha</a:t>
            </a:r>
            <a:endParaRPr sz="2900">
              <a:latin typeface="Microsoft Sans Serif"/>
              <a:cs typeface="Microsoft Sans Serif"/>
            </a:endParaRPr>
          </a:p>
          <a:p>
            <a:pPr marL="424180" indent="-412115">
              <a:lnSpc>
                <a:spcPct val="100000"/>
              </a:lnSpc>
              <a:spcBef>
                <a:spcPts val="530"/>
              </a:spcBef>
              <a:buChar char="●"/>
              <a:tabLst>
                <a:tab pos="424180" algn="l"/>
                <a:tab pos="424815" algn="l"/>
              </a:tabLst>
            </a:pP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Guilherme</a:t>
            </a:r>
            <a:r>
              <a:rPr sz="2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Cavenaghi</a:t>
            </a:r>
            <a:endParaRPr sz="2900">
              <a:latin typeface="Microsoft Sans Serif"/>
              <a:cs typeface="Microsoft Sans Serif"/>
            </a:endParaRPr>
          </a:p>
          <a:p>
            <a:pPr marL="424180" indent="-412115">
              <a:lnSpc>
                <a:spcPct val="100000"/>
              </a:lnSpc>
              <a:spcBef>
                <a:spcPts val="535"/>
              </a:spcBef>
              <a:buChar char="●"/>
              <a:tabLst>
                <a:tab pos="424180" algn="l"/>
                <a:tab pos="424815" algn="l"/>
              </a:tabLst>
            </a:pP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Luis</a:t>
            </a:r>
            <a:r>
              <a:rPr sz="2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Rodrigo</a:t>
            </a:r>
            <a:endParaRPr sz="2900">
              <a:latin typeface="Microsoft Sans Serif"/>
              <a:cs typeface="Microsoft Sans Serif"/>
            </a:endParaRPr>
          </a:p>
          <a:p>
            <a:pPr marL="424180" indent="-412115">
              <a:lnSpc>
                <a:spcPct val="100000"/>
              </a:lnSpc>
              <a:spcBef>
                <a:spcPts val="505"/>
              </a:spcBef>
              <a:buChar char="●"/>
              <a:tabLst>
                <a:tab pos="424180" algn="l"/>
                <a:tab pos="424815" algn="l"/>
              </a:tabLst>
            </a:pPr>
            <a:r>
              <a:rPr sz="2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Thyago</a:t>
            </a:r>
            <a:r>
              <a:rPr sz="29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Noventa</a:t>
            </a:r>
            <a:endParaRPr sz="2900">
              <a:latin typeface="Microsoft Sans Serif"/>
              <a:cs typeface="Microsoft Sans Serif"/>
            </a:endParaRPr>
          </a:p>
          <a:p>
            <a:pPr marL="424180" indent="-412115">
              <a:lnSpc>
                <a:spcPct val="100000"/>
              </a:lnSpc>
              <a:spcBef>
                <a:spcPts val="525"/>
              </a:spcBef>
              <a:buChar char="●"/>
              <a:tabLst>
                <a:tab pos="424180" algn="l"/>
                <a:tab pos="424815" algn="l"/>
              </a:tabLst>
            </a:pP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Vinicius Rossi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9944" y="2488600"/>
            <a:ext cx="2884170" cy="25685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RA:</a:t>
            </a:r>
            <a:r>
              <a:rPr sz="2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109618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RA:</a:t>
            </a:r>
            <a:r>
              <a:rPr sz="2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109317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RA: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109506</a:t>
            </a:r>
            <a:endParaRPr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900" dirty="0">
                <a:solidFill>
                  <a:srgbClr val="FFFFFF"/>
                </a:solidFill>
                <a:latin typeface="Microsoft Sans Serif"/>
                <a:cs typeface="Microsoft Sans Serif"/>
              </a:rPr>
              <a:t>RA: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110734</a:t>
            </a:r>
            <a:endParaRPr lang="pt-BR" sz="2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900" spc="-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RA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2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110273</a:t>
            </a:r>
            <a:endParaRPr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MS Gothic</vt:lpstr>
      <vt:lpstr>Arial Black</vt:lpstr>
      <vt:lpstr>Calibri</vt:lpstr>
      <vt:lpstr>Microsoft Sans Serif</vt:lpstr>
      <vt:lpstr>Office Theme</vt:lpstr>
      <vt:lpstr>Arena</vt:lpstr>
      <vt:lpstr>O jogo</vt:lpstr>
      <vt:lpstr>Cenário</vt:lpstr>
      <vt:lpstr>Personagens</vt:lpstr>
      <vt:lpstr>Mecânicas e Gameplay</vt:lpstr>
      <vt:lpstr>Interface  simples</vt:lpstr>
      <vt:lpstr>Apresentação do PowerPoint</vt:lpstr>
      <vt:lpstr>Integrantes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</dc:title>
  <cp:lastModifiedBy>Thyago Noventa</cp:lastModifiedBy>
  <cp:revision>2</cp:revision>
  <dcterms:created xsi:type="dcterms:W3CDTF">2022-05-06T22:14:47Z</dcterms:created>
  <dcterms:modified xsi:type="dcterms:W3CDTF">2022-05-06T22:14:53Z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2022-05-06T00:00:00Z</vt:filetime>
  </property>
</Properties>
</file>