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56"/>
  </p:notesMasterIdLst>
  <p:handoutMasterIdLst>
    <p:handoutMasterId r:id="rId57"/>
  </p:handoutMasterIdLst>
  <p:sldIdLst>
    <p:sldId id="259" r:id="rId2"/>
    <p:sldId id="285" r:id="rId3"/>
    <p:sldId id="286" r:id="rId4"/>
    <p:sldId id="287" r:id="rId5"/>
    <p:sldId id="288" r:id="rId6"/>
    <p:sldId id="317" r:id="rId7"/>
    <p:sldId id="290" r:id="rId8"/>
    <p:sldId id="291" r:id="rId9"/>
    <p:sldId id="296" r:id="rId10"/>
    <p:sldId id="297" r:id="rId11"/>
    <p:sldId id="298" r:id="rId12"/>
    <p:sldId id="299" r:id="rId13"/>
    <p:sldId id="318" r:id="rId14"/>
    <p:sldId id="300" r:id="rId15"/>
    <p:sldId id="319" r:id="rId16"/>
    <p:sldId id="301" r:id="rId17"/>
    <p:sldId id="320" r:id="rId18"/>
    <p:sldId id="302" r:id="rId19"/>
    <p:sldId id="321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23" r:id="rId28"/>
    <p:sldId id="312" r:id="rId29"/>
    <p:sldId id="315" r:id="rId30"/>
    <p:sldId id="316" r:id="rId31"/>
    <p:sldId id="313" r:id="rId32"/>
    <p:sldId id="325" r:id="rId33"/>
    <p:sldId id="338" r:id="rId34"/>
    <p:sldId id="324" r:id="rId35"/>
    <p:sldId id="337" r:id="rId36"/>
    <p:sldId id="326" r:id="rId37"/>
    <p:sldId id="336" r:id="rId38"/>
    <p:sldId id="335" r:id="rId39"/>
    <p:sldId id="334" r:id="rId40"/>
    <p:sldId id="339" r:id="rId41"/>
    <p:sldId id="322" r:id="rId42"/>
    <p:sldId id="340" r:id="rId43"/>
    <p:sldId id="341" r:id="rId44"/>
    <p:sldId id="332" r:id="rId45"/>
    <p:sldId id="333" r:id="rId46"/>
    <p:sldId id="342" r:id="rId47"/>
    <p:sldId id="328" r:id="rId48"/>
    <p:sldId id="330" r:id="rId49"/>
    <p:sldId id="343" r:id="rId50"/>
    <p:sldId id="344" r:id="rId51"/>
    <p:sldId id="329" r:id="rId52"/>
    <p:sldId id="331" r:id="rId53"/>
    <p:sldId id="327" r:id="rId54"/>
    <p:sldId id="295" r:id="rId55"/>
  </p:sldIdLst>
  <p:sldSz cx="9144000" cy="6858000" type="screen4x3"/>
  <p:notesSz cx="6858000" cy="899795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710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54710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758809-8DD8-4427-BA31-203F0305F12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31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269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74688"/>
            <a:ext cx="4498975" cy="3375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9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73550"/>
            <a:ext cx="5486400" cy="404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710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4710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B50E3C-BA06-4B80-BF55-331012CDE5C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275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DF86D-53D9-4E2E-8BF6-E750CA102E13}" type="slidenum">
              <a:rPr lang="pt-BR"/>
              <a:pPr/>
              <a:t>1</a:t>
            </a:fld>
            <a:endParaRPr lang="pt-BR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8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FC52EC-694B-4086-BF30-3CF67D385A1B}" type="slidenum">
              <a:rPr lang="pt-BR"/>
              <a:pPr/>
              <a:t>10</a:t>
            </a:fld>
            <a:endParaRPr lang="pt-BR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0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AB13-9D01-437B-AC6A-D709827CEE5F}" type="slidenum">
              <a:rPr lang="pt-BR"/>
              <a:pPr/>
              <a:t>11</a:t>
            </a:fld>
            <a:endParaRPr lang="pt-BR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00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74D44-656C-46A1-879B-1303635D8960}" type="slidenum">
              <a:rPr lang="pt-BR"/>
              <a:pPr/>
              <a:t>12</a:t>
            </a:fld>
            <a:endParaRPr lang="pt-BR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9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6FEF5-885D-4B6D-9416-F4E5C6F68B0E}" type="slidenum">
              <a:rPr lang="pt-BR"/>
              <a:pPr/>
              <a:t>13</a:t>
            </a:fld>
            <a:endParaRPr lang="pt-BR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6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FE06E9-8CCF-444F-9892-AC4466403696}" type="slidenum">
              <a:rPr lang="pt-BR"/>
              <a:pPr/>
              <a:t>14</a:t>
            </a:fld>
            <a:endParaRPr lang="pt-BR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9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09496-32D3-4550-9B44-D0DAA003748B}" type="slidenum">
              <a:rPr lang="pt-BR"/>
              <a:pPr/>
              <a:t>15</a:t>
            </a:fld>
            <a:endParaRPr lang="pt-BR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3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94044-53D4-4B30-B00D-BB0B01880AB3}" type="slidenum">
              <a:rPr lang="pt-BR"/>
              <a:pPr/>
              <a:t>16</a:t>
            </a:fld>
            <a:endParaRPr lang="pt-BR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20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F4308-FC32-486E-8536-E9B7A49AB564}" type="slidenum">
              <a:rPr lang="pt-BR"/>
              <a:pPr/>
              <a:t>17</a:t>
            </a:fld>
            <a:endParaRPr lang="pt-BR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14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C10566-2ED0-4472-93B7-F65079808178}" type="slidenum">
              <a:rPr lang="pt-BR"/>
              <a:pPr/>
              <a:t>18</a:t>
            </a:fld>
            <a:endParaRPr lang="pt-BR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09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F925D-D850-4651-9F05-63A7E36B3E75}" type="slidenum">
              <a:rPr lang="pt-BR"/>
              <a:pPr/>
              <a:t>19</a:t>
            </a:fld>
            <a:endParaRPr lang="pt-BR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149DA-FC29-45BA-992A-90361910A307}" type="slidenum">
              <a:rPr lang="pt-BR"/>
              <a:pPr/>
              <a:t>2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15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F8407-B62E-45AC-A4B0-E5B8EDAB6C82}" type="slidenum">
              <a:rPr lang="pt-BR"/>
              <a:pPr/>
              <a:t>20</a:t>
            </a:fld>
            <a:endParaRPr lang="pt-BR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4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42D634-6273-4235-9BDF-60087623C588}" type="slidenum">
              <a:rPr lang="pt-BR"/>
              <a:pPr/>
              <a:t>21</a:t>
            </a:fld>
            <a:endParaRPr lang="pt-BR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25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9E7C51-2FC5-4F3C-A008-838DE727734A}" type="slidenum">
              <a:rPr lang="pt-BR"/>
              <a:pPr/>
              <a:t>22</a:t>
            </a:fld>
            <a:endParaRPr lang="pt-BR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76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E56358-6A1E-4670-8C32-F25E9D8D1162}" type="slidenum">
              <a:rPr lang="pt-BR"/>
              <a:pPr/>
              <a:t>23</a:t>
            </a:fld>
            <a:endParaRPr lang="pt-BR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8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835A3-2573-4286-ADCE-6F44D633B6CA}" type="slidenum">
              <a:rPr lang="pt-BR"/>
              <a:pPr/>
              <a:t>24</a:t>
            </a:fld>
            <a:endParaRPr lang="pt-BR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9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55CEC3-CFCE-403C-BFCC-CF6DE44B1D44}" type="slidenum">
              <a:rPr lang="pt-BR"/>
              <a:pPr/>
              <a:t>25</a:t>
            </a:fld>
            <a:endParaRPr lang="pt-BR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A0E21B-71AC-43B2-ABD1-641B067A7F1F}" type="slidenum">
              <a:rPr lang="pt-BR"/>
              <a:pPr/>
              <a:t>26</a:t>
            </a:fld>
            <a:endParaRPr lang="pt-BR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0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EB7B8-BBF9-41CE-AEC7-935A5BBA4DCA}" type="slidenum">
              <a:rPr lang="pt-BR"/>
              <a:pPr/>
              <a:t>28</a:t>
            </a:fld>
            <a:endParaRPr lang="pt-BR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3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7BC5C-0277-4368-BA2A-AEF7208B1F37}" type="slidenum">
              <a:rPr lang="pt-BR"/>
              <a:pPr/>
              <a:t>29</a:t>
            </a:fld>
            <a:endParaRPr lang="pt-BR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5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5801EA-2A0D-4439-8305-A8F213B170D1}" type="slidenum">
              <a:rPr lang="pt-BR"/>
              <a:pPr/>
              <a:t>30</a:t>
            </a:fld>
            <a:endParaRPr lang="pt-BR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7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CBA1C-4B44-430A-88C6-D7154D74248A}" type="slidenum">
              <a:rPr lang="pt-BR"/>
              <a:pPr/>
              <a:t>3</a:t>
            </a:fld>
            <a:endParaRPr lang="pt-BR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7161F-3246-413E-841A-059E068CBD5D}" type="slidenum">
              <a:rPr lang="pt-BR"/>
              <a:pPr/>
              <a:t>31</a:t>
            </a:fld>
            <a:endParaRPr lang="pt-BR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05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D419E-922F-4121-B283-8FD7A51F2B09}" type="slidenum">
              <a:rPr lang="pt-BR"/>
              <a:pPr/>
              <a:t>41</a:t>
            </a:fld>
            <a:endParaRPr lang="pt-BR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96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3AA84-A8B0-4455-B475-66FAA9322C18}" type="slidenum">
              <a:rPr lang="pt-BR"/>
              <a:pPr/>
              <a:t>54</a:t>
            </a:fld>
            <a:endParaRPr lang="pt-BR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2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3EF74-7BC8-4434-A6CE-612F9BCC9A18}" type="slidenum">
              <a:rPr lang="pt-BR"/>
              <a:pPr/>
              <a:t>4</a:t>
            </a:fld>
            <a:endParaRPr lang="pt-BR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E6732-B582-4FC6-8605-A1422F2DC232}" type="slidenum">
              <a:rPr lang="pt-BR"/>
              <a:pPr/>
              <a:t>5</a:t>
            </a:fld>
            <a:endParaRPr lang="pt-BR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3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0A443-0968-494C-B3DA-D62332A0E60E}" type="slidenum">
              <a:rPr lang="pt-BR"/>
              <a:pPr/>
              <a:t>6</a:t>
            </a:fld>
            <a:endParaRPr lang="pt-BR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0854-1CE4-48C1-A570-A80A569F7339}" type="slidenum">
              <a:rPr lang="pt-BR"/>
              <a:pPr/>
              <a:t>7</a:t>
            </a:fld>
            <a:endParaRPr lang="pt-BR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4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5BDB4-CA41-4696-ADAE-2EFFB95D0FF6}" type="slidenum">
              <a:rPr lang="pt-BR"/>
              <a:pPr/>
              <a:t>8</a:t>
            </a:fld>
            <a:endParaRPr lang="pt-BR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86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CBB4F-F0FF-4516-B47E-8745159DF809}" type="slidenum">
              <a:rPr lang="pt-BR"/>
              <a:pPr/>
              <a:t>9</a:t>
            </a:fld>
            <a:endParaRPr lang="pt-BR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378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2937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229380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22938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2938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8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93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229385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22938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22938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9BBCFDE-B4C8-4778-BA50-081CE621E4E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22938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06437-5473-462B-9BC7-F94A852851B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B0D62-46E7-4177-A8E7-7B07B42CDB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AFA09-660D-4BCB-9D8E-63E99104270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463C7-53E7-4310-B680-B9689D66221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5B802-A095-4967-B2D1-C05B67CEB2A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165FC-3C30-4E97-BBDF-9B9FF50BDF5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1E8A74-1C1E-4F85-BD1B-1A85E515980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08ED3-F331-40F1-BADE-A03C88BBB44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0C5F1-1283-4113-B2AE-7A84F89A84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62903-98C1-40A3-BDF0-CA2606915D8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35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22835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2835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5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8358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2835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6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8361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2836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2836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pt-BR"/>
          </a:p>
        </p:txBody>
      </p:sp>
      <p:sp>
        <p:nvSpPr>
          <p:cNvPr id="22836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22836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87B7BDA7-A8A8-44F6-B188-473436CE7469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usercontent.com/translate_c?hl=pt-PT&amp;langpair=en|pt&amp;rurl=translate.google.com&amp;u=http://en.wikipedia.org/wiki/Disk_buffer&amp;usg=ALkJrhiESdelV7HRF5Z_3fkDKi3Nj37JMQ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BEWX9Gl35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xGKvqHhU5c" TargetMode="External"/><Relationship Id="rId5" Type="http://schemas.openxmlformats.org/officeDocument/2006/relationships/hyperlink" Target="https://slideplayer.com.br/slide/358653/" TargetMode="External"/><Relationship Id="rId4" Type="http://schemas.openxmlformats.org/officeDocument/2006/relationships/hyperlink" Target="https://www.devmedia.com.br/controle-de-concorrencia-entre-transacoes-em-bancos-de-dados/2775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7386638" cy="45085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 typeface="Wingdings" pitchFamily="2" charset="2"/>
              <a:buNone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 typeface="Wingdings" pitchFamily="2" charset="2"/>
              <a:buNone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CONTROLE DE TRANSAÇÕES EM BANCO DE DADOS E SISTEMAS</a:t>
            </a:r>
          </a:p>
          <a:p>
            <a:pPr algn="ctr">
              <a:buFont typeface="Wingdings" pitchFamily="2" charset="2"/>
              <a:buNone/>
            </a:pP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 typeface="Wingdings" pitchFamily="2" charset="2"/>
              <a:buNone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pt-BR" sz="2000" b="1" dirty="0" smtClean="0">
                <a:solidFill>
                  <a:schemeClr val="tx2"/>
                </a:solidFill>
              </a:rPr>
              <a:t>IFC </a:t>
            </a:r>
            <a:r>
              <a:rPr lang="pt-BR" sz="2000" b="1" dirty="0">
                <a:solidFill>
                  <a:schemeClr val="tx2"/>
                </a:solidFill>
              </a:rPr>
              <a:t>– </a:t>
            </a:r>
            <a:r>
              <a:rPr lang="pt-BR" sz="2000" b="1" dirty="0" err="1">
                <a:solidFill>
                  <a:schemeClr val="tx2"/>
                </a:solidFill>
              </a:rPr>
              <a:t>Prof.MSc.</a:t>
            </a:r>
            <a:r>
              <a:rPr lang="pt-BR" sz="2000" b="1" dirty="0">
                <a:solidFill>
                  <a:schemeClr val="tx2"/>
                </a:solidFill>
              </a:rPr>
              <a:t> – Leila </a:t>
            </a:r>
            <a:r>
              <a:rPr lang="pt-BR" sz="2000" b="1" dirty="0" err="1">
                <a:solidFill>
                  <a:schemeClr val="tx2"/>
                </a:solidFill>
              </a:rPr>
              <a:t>Lisiane</a:t>
            </a:r>
            <a:r>
              <a:rPr lang="pt-BR" sz="2000" b="1" dirty="0">
                <a:solidFill>
                  <a:schemeClr val="tx2"/>
                </a:solidFill>
              </a:rPr>
              <a:t> Rossi</a:t>
            </a:r>
          </a:p>
          <a:p>
            <a:pPr algn="ctr">
              <a:buFont typeface="Wingdings" pitchFamily="2" charset="2"/>
              <a:buNone/>
            </a:pP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24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EXEMPLO DE TRANSAÇÃO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162425"/>
          </a:xfrm>
        </p:spPr>
        <p:txBody>
          <a:bodyPr/>
          <a:lstStyle/>
          <a:p>
            <a:pPr algn="just"/>
            <a:r>
              <a:rPr lang="en-US" sz="2400"/>
              <a:t>Seja T1 uma transação que transfere 50 reais da conta A para a conta B. Essa transação pode ser definida como:</a:t>
            </a:r>
          </a:p>
          <a:p>
            <a:pPr lvl="1" algn="just">
              <a:buFontTx/>
              <a:buNone/>
            </a:pPr>
            <a:r>
              <a:rPr lang="en-US"/>
              <a:t>T1:  read (A);</a:t>
            </a:r>
          </a:p>
          <a:p>
            <a:pPr lvl="1" algn="just">
              <a:buFontTx/>
              <a:buNone/>
            </a:pPr>
            <a:r>
              <a:rPr lang="en-US"/>
              <a:t>	    A : = A – 50;</a:t>
            </a:r>
          </a:p>
          <a:p>
            <a:pPr lvl="1" algn="just">
              <a:buFontTx/>
              <a:buNone/>
            </a:pPr>
            <a:r>
              <a:rPr lang="en-US"/>
              <a:t>		  write (A);</a:t>
            </a:r>
          </a:p>
          <a:p>
            <a:pPr lvl="1" algn="just">
              <a:buFontTx/>
              <a:buNone/>
            </a:pPr>
            <a:r>
              <a:rPr lang="en-US"/>
              <a:t>        read (B);</a:t>
            </a:r>
          </a:p>
          <a:p>
            <a:pPr lvl="1" algn="just">
              <a:buFontTx/>
              <a:buNone/>
            </a:pPr>
            <a:r>
              <a:rPr lang="en-US"/>
              <a:t>        B : = B + 50;</a:t>
            </a:r>
          </a:p>
          <a:p>
            <a:pPr lvl="1" algn="just">
              <a:buFontTx/>
              <a:buNone/>
            </a:pPr>
            <a:r>
              <a:rPr lang="en-US"/>
              <a:t>        write (B);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PROPRIEDADES DAS TRANSAÇÕES (ACID)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92375"/>
            <a:ext cx="7693025" cy="3594100"/>
          </a:xfrm>
        </p:spPr>
        <p:txBody>
          <a:bodyPr/>
          <a:lstStyle/>
          <a:p>
            <a:pPr algn="just"/>
            <a:r>
              <a:rPr lang="en-US" sz="2400" b="1"/>
              <a:t>Atomicidade:</a:t>
            </a:r>
            <a:r>
              <a:rPr lang="en-US" sz="2400"/>
              <a:t> Ou todas as operações da transação são refletidas corretamente no banco de dados ou nenhuma o será.</a:t>
            </a:r>
          </a:p>
          <a:p>
            <a:pPr lvl="1" algn="just"/>
            <a:r>
              <a:rPr lang="en-US" sz="2000"/>
              <a:t>Suponha que, durante a execução da transação Ti, uma falha aconteça impedindo Ti de se completar com sucesso (uma queda de energia). Suponha ainda que a falha tenha ocorrido depois da execução da operação write (A), mas antes da operação write (B). O que acontece?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PROPRIEDADES DAS TRANSAÇÕES (ACID)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708275"/>
            <a:ext cx="7693025" cy="3378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/>
              <a:t>O estado do sistema não reflete mais um estado real do mundo que se supõe representado do Banco de Dados. É um estado inconsistente.</a:t>
            </a:r>
          </a:p>
          <a:p>
            <a:pPr algn="just">
              <a:lnSpc>
                <a:spcPct val="90000"/>
              </a:lnSpc>
            </a:pPr>
            <a:r>
              <a:rPr lang="en-US" sz="2400"/>
              <a:t>Estes estados não podem ser perceptíveis. Ou seja, estados inconsistentes só são permitidos no momento de execução da transação, onde o usuário não terá qualquer tipo de acesso aos dados.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 </a:t>
            </a:r>
          </a:p>
        </p:txBody>
      </p:sp>
      <p:sp>
        <p:nvSpPr>
          <p:cNvPr id="397316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PROPRIEDADES DAS TRANSAÇÕES (ACID)</a:t>
            </a:r>
            <a:endParaRPr lang="en-US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838200" y="2852738"/>
            <a:ext cx="7693025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400"/>
              <a:t>Assegurar a atomicidade de uma transação é responsabilidade do SGBD, mais especificamente, do </a:t>
            </a:r>
            <a:r>
              <a:rPr lang="en-US" sz="2400" b="1"/>
              <a:t>Componente de Gerenciamento de Transações e Recuperador de Falhas</a:t>
            </a:r>
            <a:r>
              <a:rPr 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PROPRIEDADES DAS TRANSAÇÕES (ACID)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636838"/>
            <a:ext cx="7693025" cy="3449637"/>
          </a:xfrm>
        </p:spPr>
        <p:txBody>
          <a:bodyPr/>
          <a:lstStyle/>
          <a:p>
            <a:pPr algn="just"/>
            <a:r>
              <a:rPr lang="en-US" sz="2400" b="1"/>
              <a:t>Consistência:</a:t>
            </a:r>
            <a:r>
              <a:rPr lang="en-US" sz="2400"/>
              <a:t> A execução de uma transação isolada preserva a consistência do banco de dados.</a:t>
            </a:r>
          </a:p>
          <a:p>
            <a:pPr lvl="1" algn="just"/>
            <a:r>
              <a:rPr lang="en-US" sz="2000"/>
              <a:t>A exigência da consistência aqui significa que a soma de A com B deve permanecer inalterada após a execução da transação;</a:t>
            </a:r>
          </a:p>
          <a:p>
            <a:pPr lvl="1" algn="just"/>
            <a:r>
              <a:rPr lang="en-US" sz="2000"/>
              <a:t>Se o banco de dados está consistente antes de uma execução de transação, o banco de dados permanece consistente após a execução da transação.</a:t>
            </a:r>
          </a:p>
          <a:p>
            <a:pPr lvl="2" algn="just">
              <a:buFont typeface="Wingdings" pitchFamily="2" charset="2"/>
              <a:buNone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 </a:t>
            </a:r>
          </a:p>
        </p:txBody>
      </p:sp>
      <p:sp>
        <p:nvSpPr>
          <p:cNvPr id="399364" name="AutoShape 4"/>
          <p:cNvSpPr>
            <a:spLocks noChangeArrowheads="1"/>
          </p:cNvSpPr>
          <p:nvPr/>
        </p:nvSpPr>
        <p:spPr bwMode="auto">
          <a:xfrm>
            <a:off x="762000" y="863600"/>
            <a:ext cx="7924800" cy="10414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</a:rPr>
              <a:t>  </a:t>
            </a: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838200" y="2695575"/>
            <a:ext cx="76930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/>
              <a:t>   </a:t>
            </a:r>
          </a:p>
        </p:txBody>
      </p:sp>
      <p:sp>
        <p:nvSpPr>
          <p:cNvPr id="399366" name="AutoShape 6"/>
          <p:cNvSpPr>
            <a:spLocks noChangeArrowheads="1"/>
          </p:cNvSpPr>
          <p:nvPr/>
        </p:nvSpPr>
        <p:spPr bwMode="auto">
          <a:xfrm>
            <a:off x="762000" y="863600"/>
            <a:ext cx="7924800" cy="10414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PROPRIEDADES DAS TRANSAÇÕES (ACID)</a:t>
            </a:r>
            <a:endParaRPr lang="en-US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838200" y="3141663"/>
            <a:ext cx="7693025" cy="294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400"/>
              <a:t>Assegurar a consistência de uma transação é responsabilidade do </a:t>
            </a:r>
            <a:r>
              <a:rPr lang="en-US" sz="2400" b="1"/>
              <a:t>Programador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PROPRIEDADES DAS TRANSAÇÕES (ACID)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92375"/>
            <a:ext cx="7981950" cy="3594100"/>
          </a:xfrm>
        </p:spPr>
        <p:txBody>
          <a:bodyPr/>
          <a:lstStyle/>
          <a:p>
            <a:pPr algn="just"/>
            <a:r>
              <a:rPr lang="en-US" sz="2000" b="1"/>
              <a:t>Isolamento:</a:t>
            </a:r>
            <a:r>
              <a:rPr lang="en-US" sz="2000"/>
              <a:t> Embora diversas transações possam ser executadas de forma concorrente, o sistema garante que, para todo par de transações Ti e Tj, tem a sensação de que Tj terminou sua execução antes de Ti começar ou vice-versa. Cada transação não toma conhecimento de outras transações concorrentes a ela no sistema.</a:t>
            </a:r>
          </a:p>
          <a:p>
            <a:pPr lvl="1" algn="just"/>
            <a:r>
              <a:rPr lang="en-US" sz="2000"/>
              <a:t>No exemplo dado, se uma transação concorrente ler o valor de A antes dele ser escrito mas depois do processamento A – 50 ter sido feito, ela estará lendo um valor inconsistente.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</a:t>
            </a:r>
          </a:p>
        </p:txBody>
      </p:sp>
      <p:sp>
        <p:nvSpPr>
          <p:cNvPr id="401412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/>
              <a:t>   </a:t>
            </a:r>
          </a:p>
        </p:txBody>
      </p:sp>
      <p:sp>
        <p:nvSpPr>
          <p:cNvPr id="401414" name="AutoShape 6"/>
          <p:cNvSpPr>
            <a:spLocks noChangeArrowheads="1"/>
          </p:cNvSpPr>
          <p:nvPr/>
        </p:nvSpPr>
        <p:spPr bwMode="auto">
          <a:xfrm>
            <a:off x="762000" y="863600"/>
            <a:ext cx="7924800" cy="10414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</a:rPr>
              <a:t>  </a:t>
            </a:r>
          </a:p>
        </p:txBody>
      </p:sp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838200" y="2695575"/>
            <a:ext cx="76930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/>
              <a:t>   </a:t>
            </a:r>
          </a:p>
        </p:txBody>
      </p:sp>
      <p:sp>
        <p:nvSpPr>
          <p:cNvPr id="401416" name="AutoShape 8"/>
          <p:cNvSpPr>
            <a:spLocks noChangeArrowheads="1"/>
          </p:cNvSpPr>
          <p:nvPr/>
        </p:nvSpPr>
        <p:spPr bwMode="auto">
          <a:xfrm>
            <a:off x="762000" y="863600"/>
            <a:ext cx="7924800" cy="10414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PROPRIEDADES DAS TRANSAÇÕES (ACID)</a:t>
            </a:r>
            <a:endParaRPr lang="en-US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1417" name="Rectangle 9"/>
          <p:cNvSpPr>
            <a:spLocks noChangeArrowheads="1"/>
          </p:cNvSpPr>
          <p:nvPr/>
        </p:nvSpPr>
        <p:spPr bwMode="auto">
          <a:xfrm>
            <a:off x="838200" y="3141663"/>
            <a:ext cx="7693025" cy="294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400"/>
              <a:t>Assegurar a consistência de uma transação é responsabilidade do </a:t>
            </a:r>
            <a:r>
              <a:rPr lang="en-US" sz="2400" b="1"/>
              <a:t>Controlador de Concorrência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PROPRIEDADES DAS TRANSAÇÕES (ACID)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65400"/>
            <a:ext cx="7693025" cy="3521075"/>
          </a:xfrm>
        </p:spPr>
        <p:txBody>
          <a:bodyPr/>
          <a:lstStyle/>
          <a:p>
            <a:pPr algn="just"/>
            <a:r>
              <a:rPr lang="en-US" sz="2200" b="1"/>
              <a:t>Durabilidade: </a:t>
            </a:r>
            <a:r>
              <a:rPr lang="en-US" sz="2200"/>
              <a:t>Depois da transação completar-se com sucesso, as mudanças que ela faz no banco de dados persistem, até mesmo se houver falhas no sistema.</a:t>
            </a:r>
          </a:p>
          <a:p>
            <a:pPr lvl="1" algn="just"/>
            <a:r>
              <a:rPr lang="en-US" sz="2000"/>
              <a:t>No exemplo dado	, se a transação se completar com sucesso e o usuário que a disparou for notificado da transferência de fundos, isso significa que não houve nenhuma falha de sistema que tenha resultado em perda de dados relativa a essa transferência.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   </a:t>
            </a:r>
          </a:p>
        </p:txBody>
      </p:sp>
      <p:sp>
        <p:nvSpPr>
          <p:cNvPr id="403460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/>
              <a:t>   </a:t>
            </a:r>
          </a:p>
        </p:txBody>
      </p:sp>
      <p:sp>
        <p:nvSpPr>
          <p:cNvPr id="403462" name="AutoShape 6"/>
          <p:cNvSpPr>
            <a:spLocks noChangeArrowheads="1"/>
          </p:cNvSpPr>
          <p:nvPr/>
        </p:nvSpPr>
        <p:spPr bwMode="auto">
          <a:xfrm>
            <a:off x="762000" y="863600"/>
            <a:ext cx="7924800" cy="10414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</a:rPr>
              <a:t>  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838200" y="2695575"/>
            <a:ext cx="76930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/>
              <a:t>   </a:t>
            </a:r>
          </a:p>
        </p:txBody>
      </p:sp>
      <p:sp>
        <p:nvSpPr>
          <p:cNvPr id="403464" name="AutoShape 8"/>
          <p:cNvSpPr>
            <a:spLocks noChangeArrowheads="1"/>
          </p:cNvSpPr>
          <p:nvPr/>
        </p:nvSpPr>
        <p:spPr bwMode="auto">
          <a:xfrm>
            <a:off x="762000" y="863600"/>
            <a:ext cx="7924800" cy="10414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PROPRIEDADES DAS TRANSAÇÕES (ACID)</a:t>
            </a:r>
            <a:endParaRPr lang="en-US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3465" name="Rectangle 9"/>
          <p:cNvSpPr>
            <a:spLocks noChangeArrowheads="1"/>
          </p:cNvSpPr>
          <p:nvPr/>
        </p:nvSpPr>
        <p:spPr bwMode="auto">
          <a:xfrm>
            <a:off x="838200" y="3141663"/>
            <a:ext cx="7693025" cy="294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400"/>
              <a:t>Assegurar a durabilidade de uma transação é responsabilidade do </a:t>
            </a:r>
            <a:r>
              <a:rPr lang="en-US" sz="2400" b="1"/>
              <a:t>Recuperador de Falhas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  </a:t>
            </a:r>
          </a:p>
        </p:txBody>
      </p:sp>
      <p:sp>
        <p:nvSpPr>
          <p:cNvPr id="309252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TRANSAÇÕES</a:t>
            </a: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838200" y="2708275"/>
            <a:ext cx="70469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400">
                <a:latin typeface="Arial Unicode MS" pitchFamily="34" charset="-128"/>
              </a:rPr>
              <a:t>Um conjunto de várias operações em um banco de dados pode ser visto pelo usuário como uma única unidade.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pt-BR" sz="2200">
                <a:latin typeface="Arial Unicode MS" pitchFamily="34" charset="-128"/>
              </a:rPr>
              <a:t>Exemplo: A transferência de fundos de uma conta corrente para uma conta poupança é uma operação única do ponto de vista do cliente, porém, dentro do sistema de banco de dados envolve várias operações.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OPERAÇÕES ADICIONAIS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54975" cy="4235450"/>
          </a:xfrm>
        </p:spPr>
        <p:txBody>
          <a:bodyPr/>
          <a:lstStyle/>
          <a:p>
            <a:pPr algn="just"/>
            <a:r>
              <a:rPr lang="en-US" sz="2000" b="1" i="1" dirty="0"/>
              <a:t>Begin-Transaction</a:t>
            </a:r>
            <a:r>
              <a:rPr lang="en-US" sz="2000" i="1" dirty="0"/>
              <a:t>: </a:t>
            </a:r>
            <a:r>
              <a:rPr lang="en-US" sz="2000" dirty="0" err="1"/>
              <a:t>Denota</a:t>
            </a:r>
            <a:r>
              <a:rPr lang="en-US" sz="2000" dirty="0"/>
              <a:t> o </a:t>
            </a:r>
            <a:r>
              <a:rPr lang="en-US" sz="2000" dirty="0" err="1"/>
              <a:t>início</a:t>
            </a:r>
            <a:r>
              <a:rPr lang="en-US" sz="2000" dirty="0"/>
              <a:t> </a:t>
            </a:r>
            <a:r>
              <a:rPr lang="en-US" sz="2000" dirty="0" err="1"/>
              <a:t>da</a:t>
            </a:r>
            <a:r>
              <a:rPr lang="en-US" sz="2000" dirty="0"/>
              <a:t> </a:t>
            </a:r>
            <a:r>
              <a:rPr lang="en-US" sz="2000" dirty="0" err="1"/>
              <a:t>execução</a:t>
            </a:r>
            <a:r>
              <a:rPr lang="en-US" sz="2000" dirty="0"/>
              <a:t> </a:t>
            </a:r>
            <a:r>
              <a:rPr lang="en-US" sz="2000" dirty="0" err="1"/>
              <a:t>da</a:t>
            </a:r>
            <a:r>
              <a:rPr lang="en-US" sz="2000" dirty="0"/>
              <a:t> </a:t>
            </a:r>
            <a:r>
              <a:rPr lang="en-US" sz="2000" dirty="0" err="1"/>
              <a:t>transação</a:t>
            </a:r>
            <a:r>
              <a:rPr lang="en-US" sz="2000" dirty="0"/>
              <a:t>;</a:t>
            </a:r>
          </a:p>
          <a:p>
            <a:pPr algn="just"/>
            <a:r>
              <a:rPr lang="en-US" sz="2000" b="1" i="1" dirty="0" smtClean="0"/>
              <a:t>End-Transaction</a:t>
            </a:r>
            <a:r>
              <a:rPr lang="en-US" sz="2000" i="1" dirty="0"/>
              <a:t>: </a:t>
            </a:r>
            <a:r>
              <a:rPr lang="en-US" sz="2000" dirty="0" err="1"/>
              <a:t>Especifica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as </a:t>
            </a:r>
            <a:r>
              <a:rPr lang="en-US" sz="2000" dirty="0" err="1"/>
              <a:t>operações</a:t>
            </a:r>
            <a:r>
              <a:rPr lang="en-US" sz="2000" dirty="0"/>
              <a:t> </a:t>
            </a:r>
            <a:r>
              <a:rPr lang="en-US" sz="2000" dirty="0" err="1"/>
              <a:t>da</a:t>
            </a:r>
            <a:r>
              <a:rPr lang="en-US" sz="2000" dirty="0"/>
              <a:t> </a:t>
            </a:r>
            <a:r>
              <a:rPr lang="en-US" sz="2000" dirty="0" err="1"/>
              <a:t>transação</a:t>
            </a:r>
            <a:r>
              <a:rPr lang="en-US" sz="2000" dirty="0"/>
              <a:t> </a:t>
            </a:r>
            <a:r>
              <a:rPr lang="en-US" sz="2000" dirty="0" err="1"/>
              <a:t>terminaram</a:t>
            </a:r>
            <a:r>
              <a:rPr lang="en-US" sz="2000" dirty="0"/>
              <a:t> e </a:t>
            </a:r>
            <a:r>
              <a:rPr lang="en-US" sz="2000" dirty="0" err="1"/>
              <a:t>marca</a:t>
            </a:r>
            <a:r>
              <a:rPr lang="en-US" sz="2000" dirty="0"/>
              <a:t> o </a:t>
            </a:r>
            <a:r>
              <a:rPr lang="en-US" sz="2000" dirty="0" err="1"/>
              <a:t>limite</a:t>
            </a:r>
            <a:r>
              <a:rPr lang="en-US" sz="2000" dirty="0"/>
              <a:t> final </a:t>
            </a:r>
            <a:r>
              <a:rPr lang="en-US" sz="2000" dirty="0" err="1"/>
              <a:t>da</a:t>
            </a:r>
            <a:r>
              <a:rPr lang="en-US" sz="2000" dirty="0"/>
              <a:t> </a:t>
            </a:r>
            <a:r>
              <a:rPr lang="en-US" sz="2000" dirty="0" err="1"/>
              <a:t>execução</a:t>
            </a:r>
            <a:r>
              <a:rPr lang="en-US" sz="2000" dirty="0"/>
              <a:t> </a:t>
            </a:r>
            <a:r>
              <a:rPr lang="en-US" sz="2000" dirty="0" err="1"/>
              <a:t>da</a:t>
            </a:r>
            <a:r>
              <a:rPr lang="en-US" sz="2000" dirty="0"/>
              <a:t> </a:t>
            </a:r>
            <a:r>
              <a:rPr lang="en-US" sz="2000" dirty="0" err="1"/>
              <a:t>transação</a:t>
            </a:r>
            <a:r>
              <a:rPr lang="en-US" sz="2000" dirty="0"/>
              <a:t>. </a:t>
            </a:r>
            <a:r>
              <a:rPr lang="en-US" sz="2000" dirty="0" err="1"/>
              <a:t>Neste</a:t>
            </a:r>
            <a:r>
              <a:rPr lang="en-US" sz="2000" dirty="0"/>
              <a:t> </a:t>
            </a:r>
            <a:r>
              <a:rPr lang="en-US" sz="2000" dirty="0" err="1"/>
              <a:t>ponto</a:t>
            </a:r>
            <a:r>
              <a:rPr lang="en-US" sz="2000" dirty="0"/>
              <a:t> é </a:t>
            </a:r>
            <a:r>
              <a:rPr lang="en-US" sz="2000" dirty="0" err="1"/>
              <a:t>necessário</a:t>
            </a:r>
            <a:r>
              <a:rPr lang="en-US" sz="2000" dirty="0"/>
              <a:t> </a:t>
            </a:r>
            <a:r>
              <a:rPr lang="en-US" sz="2000" dirty="0" err="1"/>
              <a:t>verificar</a:t>
            </a:r>
            <a:r>
              <a:rPr lang="en-US" sz="2000" dirty="0"/>
              <a:t> se o </a:t>
            </a:r>
            <a:r>
              <a:rPr lang="en-US" sz="2000" i="1" dirty="0"/>
              <a:t>COMMIT </a:t>
            </a:r>
            <a:r>
              <a:rPr lang="en-US" sz="2000" dirty="0" err="1"/>
              <a:t>ou</a:t>
            </a:r>
            <a:r>
              <a:rPr lang="en-US" sz="2000" dirty="0"/>
              <a:t> o </a:t>
            </a:r>
            <a:r>
              <a:rPr lang="en-US" sz="2000" i="1" dirty="0"/>
              <a:t>ABORT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necessários</a:t>
            </a:r>
            <a:r>
              <a:rPr lang="en-US" sz="2000" dirty="0"/>
              <a:t>,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tenham</a:t>
            </a:r>
            <a:r>
              <a:rPr lang="en-US" sz="2000" dirty="0"/>
              <a:t> </a:t>
            </a:r>
            <a:r>
              <a:rPr lang="en-US" sz="2000" dirty="0" err="1"/>
              <a:t>sido</a:t>
            </a:r>
            <a:r>
              <a:rPr lang="en-US" sz="2000" dirty="0"/>
              <a:t> </a:t>
            </a:r>
            <a:r>
              <a:rPr lang="en-US" sz="2000" dirty="0" err="1"/>
              <a:t>explicitados</a:t>
            </a:r>
            <a:r>
              <a:rPr lang="en-US" sz="2000" dirty="0"/>
              <a:t>;</a:t>
            </a:r>
          </a:p>
          <a:p>
            <a:pPr algn="just"/>
            <a:r>
              <a:rPr lang="en-US" sz="2000" b="1" i="1" dirty="0"/>
              <a:t>Commit-Transaction</a:t>
            </a:r>
            <a:r>
              <a:rPr lang="en-US" sz="2000" i="1" dirty="0"/>
              <a:t>: </a:t>
            </a:r>
            <a:r>
              <a:rPr lang="en-US" sz="2000" dirty="0" err="1"/>
              <a:t>Sinal</a:t>
            </a:r>
            <a:r>
              <a:rPr lang="en-US" sz="2000" dirty="0"/>
              <a:t> de </a:t>
            </a:r>
            <a:r>
              <a:rPr lang="en-US" sz="2000" dirty="0" err="1"/>
              <a:t>término</a:t>
            </a:r>
            <a:r>
              <a:rPr lang="en-US" sz="2000" dirty="0"/>
              <a:t> com </a:t>
            </a:r>
            <a:r>
              <a:rPr lang="en-US" sz="2000" dirty="0" err="1"/>
              <a:t>sucesso</a:t>
            </a:r>
            <a:r>
              <a:rPr lang="en-US" sz="2000" dirty="0"/>
              <a:t> e </a:t>
            </a:r>
            <a:r>
              <a:rPr lang="en-US" sz="2000" dirty="0" err="1"/>
              <a:t>que</a:t>
            </a:r>
            <a:r>
              <a:rPr lang="en-US" sz="2000" dirty="0"/>
              <a:t> as </a:t>
            </a:r>
            <a:r>
              <a:rPr lang="en-US" sz="2000" dirty="0" err="1"/>
              <a:t>alterações</a:t>
            </a:r>
            <a:r>
              <a:rPr lang="en-US" sz="2000" dirty="0"/>
              <a:t> </a:t>
            </a:r>
            <a:r>
              <a:rPr lang="en-US" sz="2000" dirty="0" err="1"/>
              <a:t>podem</a:t>
            </a:r>
            <a:r>
              <a:rPr lang="en-US" sz="2000" dirty="0"/>
              <a:t> ser “</a:t>
            </a:r>
            <a:r>
              <a:rPr lang="en-US" sz="2000" dirty="0" err="1"/>
              <a:t>permanentemente</a:t>
            </a:r>
            <a:r>
              <a:rPr lang="en-US" sz="2000" dirty="0"/>
              <a:t>” </a:t>
            </a:r>
            <a:r>
              <a:rPr lang="en-US" sz="2000" dirty="0" err="1"/>
              <a:t>gravadas</a:t>
            </a:r>
            <a:r>
              <a:rPr lang="en-US" sz="2000" dirty="0"/>
              <a:t> no </a:t>
            </a:r>
            <a:r>
              <a:rPr lang="en-US" sz="2000" dirty="0" err="1"/>
              <a:t>Banco</a:t>
            </a:r>
            <a:r>
              <a:rPr lang="en-US" sz="2000" dirty="0"/>
              <a:t> de Dados;</a:t>
            </a:r>
          </a:p>
          <a:p>
            <a:pPr algn="just"/>
            <a:r>
              <a:rPr lang="en-US" sz="2000" b="1" i="1" dirty="0"/>
              <a:t>Rollback: </a:t>
            </a:r>
            <a:r>
              <a:rPr lang="en-US" sz="2000" dirty="0" err="1"/>
              <a:t>Assinala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a </a:t>
            </a:r>
            <a:r>
              <a:rPr lang="en-US" sz="2000" dirty="0" err="1"/>
              <a:t>transação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terminou</a:t>
            </a:r>
            <a:r>
              <a:rPr lang="en-US" sz="2000" dirty="0"/>
              <a:t> com </a:t>
            </a:r>
            <a:r>
              <a:rPr lang="en-US" sz="2000" dirty="0" err="1"/>
              <a:t>sucesso</a:t>
            </a:r>
            <a:r>
              <a:rPr lang="en-US" sz="2000" dirty="0"/>
              <a:t> e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seus</a:t>
            </a:r>
            <a:r>
              <a:rPr lang="en-US" sz="2000" dirty="0"/>
              <a:t> </a:t>
            </a:r>
            <a:r>
              <a:rPr lang="en-US" sz="2000" dirty="0" err="1"/>
              <a:t>efeitos</a:t>
            </a:r>
            <a:r>
              <a:rPr lang="en-US" sz="2000" dirty="0"/>
              <a:t> </a:t>
            </a:r>
            <a:r>
              <a:rPr lang="en-US" sz="2000" dirty="0" err="1"/>
              <a:t>devem</a:t>
            </a:r>
            <a:r>
              <a:rPr lang="en-US" sz="2000" dirty="0"/>
              <a:t> ser </a:t>
            </a:r>
            <a:r>
              <a:rPr lang="en-US" sz="2000" dirty="0" err="1"/>
              <a:t>desfeitos</a:t>
            </a:r>
            <a:r>
              <a:rPr lang="en-US" sz="2000" dirty="0"/>
              <a:t>;</a:t>
            </a:r>
          </a:p>
          <a:p>
            <a:pPr algn="just"/>
            <a:r>
              <a:rPr lang="en-US" sz="2000" b="1" i="1" dirty="0"/>
              <a:t>Undo: </a:t>
            </a:r>
            <a:r>
              <a:rPr lang="en-US" sz="2000" dirty="0" err="1"/>
              <a:t>Desfaz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operação</a:t>
            </a:r>
            <a:endParaRPr lang="en-US" sz="2000" dirty="0"/>
          </a:p>
          <a:p>
            <a:pPr algn="just"/>
            <a:r>
              <a:rPr lang="en-US" sz="2000" b="1" i="1" dirty="0"/>
              <a:t>Redo: </a:t>
            </a:r>
            <a:r>
              <a:rPr lang="en-US" sz="2000" dirty="0" err="1"/>
              <a:t>Refaz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operação</a:t>
            </a: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EXEMPLOS PROPRIEDADES ACID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781300"/>
            <a:ext cx="7693025" cy="3305175"/>
          </a:xfrm>
        </p:spPr>
        <p:txBody>
          <a:bodyPr/>
          <a:lstStyle/>
          <a:p>
            <a:pPr algn="just"/>
            <a:r>
              <a:rPr lang="en-US" sz="2400" dirty="0" err="1"/>
              <a:t>Considere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registros</a:t>
            </a:r>
            <a:r>
              <a:rPr lang="en-US" sz="2400" dirty="0"/>
              <a:t> A e B </a:t>
            </a:r>
            <a:r>
              <a:rPr lang="en-US" sz="2400" dirty="0" err="1"/>
              <a:t>em</a:t>
            </a:r>
            <a:r>
              <a:rPr lang="en-US" sz="2400" dirty="0"/>
              <a:t> um </a:t>
            </a:r>
            <a:r>
              <a:rPr lang="en-US" sz="2400" dirty="0" err="1"/>
              <a:t>banco</a:t>
            </a:r>
            <a:r>
              <a:rPr lang="en-US" sz="2400" dirty="0"/>
              <a:t> de dados. Uma </a:t>
            </a:r>
            <a:r>
              <a:rPr lang="en-US" sz="2400" dirty="0" err="1"/>
              <a:t>restrição</a:t>
            </a:r>
            <a:r>
              <a:rPr lang="en-US" sz="2400" dirty="0"/>
              <a:t> de </a:t>
            </a:r>
            <a:r>
              <a:rPr lang="en-US" sz="2400" dirty="0" err="1"/>
              <a:t>integridade</a:t>
            </a:r>
            <a:r>
              <a:rPr lang="en-US" sz="2400" dirty="0"/>
              <a:t> </a:t>
            </a:r>
            <a:r>
              <a:rPr lang="en-US" sz="2400" dirty="0" err="1"/>
              <a:t>requer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o valor </a:t>
            </a:r>
            <a:r>
              <a:rPr lang="en-US" sz="2400" dirty="0" err="1"/>
              <a:t>em</a:t>
            </a:r>
            <a:r>
              <a:rPr lang="en-US" sz="2400" dirty="0"/>
              <a:t> A e B </a:t>
            </a:r>
            <a:r>
              <a:rPr lang="en-US" sz="2400" dirty="0" err="1"/>
              <a:t>deve</a:t>
            </a:r>
            <a:r>
              <a:rPr lang="en-US" sz="2400" dirty="0"/>
              <a:t> </a:t>
            </a:r>
            <a:r>
              <a:rPr lang="en-US" sz="2400" dirty="0" err="1"/>
              <a:t>somar</a:t>
            </a:r>
            <a:r>
              <a:rPr lang="en-US" sz="2400" dirty="0"/>
              <a:t> 100. O </a:t>
            </a:r>
            <a:r>
              <a:rPr lang="en-US" sz="2400" dirty="0" err="1"/>
              <a:t>código</a:t>
            </a:r>
            <a:r>
              <a:rPr lang="en-US" sz="2400" dirty="0"/>
              <a:t> SQL a </a:t>
            </a:r>
            <a:r>
              <a:rPr lang="en-US" sz="2400" dirty="0" err="1"/>
              <a:t>seguir</a:t>
            </a:r>
            <a:r>
              <a:rPr lang="en-US" sz="2400" dirty="0"/>
              <a:t> </a:t>
            </a:r>
            <a:r>
              <a:rPr lang="en-US" sz="2400" dirty="0" err="1"/>
              <a:t>cria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:</a:t>
            </a:r>
          </a:p>
          <a:p>
            <a:pPr algn="just">
              <a:buFont typeface="Wingdings" pitchFamily="2" charset="2"/>
              <a:buNone/>
            </a:pPr>
            <a:endParaRPr lang="en-US" sz="2400" dirty="0"/>
          </a:p>
          <a:p>
            <a:pPr algn="just">
              <a:buFont typeface="Wingdings" pitchFamily="2" charset="2"/>
              <a:buNone/>
            </a:pPr>
            <a:r>
              <a:rPr lang="en-US" sz="1800" i="1" dirty="0"/>
              <a:t>	CREATE TABLE </a:t>
            </a:r>
            <a:r>
              <a:rPr lang="en-US" sz="1800" i="1" dirty="0" err="1"/>
              <a:t>acidtest</a:t>
            </a:r>
            <a:r>
              <a:rPr lang="en-US" sz="1800" i="1" dirty="0"/>
              <a:t> (integer A, integer B CHECK (A + B = 100));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EXEMPLOS PROPRIEDADES ACID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Falha Atomicidade</a:t>
            </a:r>
          </a:p>
          <a:p>
            <a:pPr lvl="1" algn="just">
              <a:lnSpc>
                <a:spcPct val="90000"/>
              </a:lnSpc>
            </a:pPr>
            <a:r>
              <a:rPr lang="en-US"/>
              <a:t>A transação subtrai 10 da A e acrescenta 10 a B. Se der certo, seria válido, porque os dados continua a satisfazer a restrição. No entanto, assumir que após a remoção de 10 de A, a operação é incapaz de modificar B. Se o banco de dados retém um valor é novo, atomicidade e a restrição ambos seriam violados. Atomicidade exige que ambas as partes deste transação completa ou nenhum.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EXEMPLOS PROPRIEDADES ACID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20938"/>
            <a:ext cx="7693025" cy="3665537"/>
          </a:xfrm>
        </p:spPr>
        <p:txBody>
          <a:bodyPr/>
          <a:lstStyle/>
          <a:p>
            <a:r>
              <a:rPr lang="en-US" sz="2000" b="1"/>
              <a:t>Falha de Consistência</a:t>
            </a:r>
          </a:p>
          <a:p>
            <a:pPr lvl="1" algn="just"/>
            <a:r>
              <a:rPr lang="en-US" sz="2000"/>
              <a:t>Suponha que uma transação tenta subtrair 10 de A sem alterar B. Como a consistência é verificada após cada transação, sabe-se que A + B = 100 antes da transação começar. Se a transação remove 10 de um sucesso, atomicidade será alcançado. No entanto, uma verificação de validação irá mostrar que A + B = 90. Que não é coerente de acordo com as regras do banco de dados. Toda a transação deve ser anulado e as linhas afetadas revertida ao seu estado pré-transação.</a:t>
            </a:r>
            <a:endParaRPr lang="en-US" sz="2000" b="1"/>
          </a:p>
          <a:p>
            <a:pPr lvl="1">
              <a:buFontTx/>
              <a:buNone/>
            </a:pP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EXEMPLOS PROPRIEDADES ACID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92375"/>
            <a:ext cx="7693025" cy="3594100"/>
          </a:xfrm>
        </p:spPr>
        <p:txBody>
          <a:bodyPr/>
          <a:lstStyle/>
          <a:p>
            <a:r>
              <a:rPr lang="en-US" sz="2400" b="1"/>
              <a:t>Falha de Isolamento</a:t>
            </a:r>
          </a:p>
          <a:p>
            <a:pPr lvl="1" algn="just"/>
            <a:r>
              <a:rPr lang="en-US" sz="2000"/>
              <a:t>Considere duas transações. T 1 transfere 10 de A para B. T 2 transfere 10 de B para A. Combinado, há quatro ações:</a:t>
            </a:r>
          </a:p>
          <a:p>
            <a:pPr lvl="1" algn="just"/>
            <a:r>
              <a:rPr lang="en-US" sz="2000"/>
              <a:t>subtrair 10 de A</a:t>
            </a:r>
          </a:p>
          <a:p>
            <a:pPr lvl="1" algn="just"/>
            <a:r>
              <a:rPr lang="en-US" sz="2000"/>
              <a:t>adicionar 10 a B.</a:t>
            </a:r>
          </a:p>
          <a:p>
            <a:pPr lvl="1" algn="just"/>
            <a:r>
              <a:rPr lang="en-US" sz="2000"/>
              <a:t>subtrair 10 de B</a:t>
            </a:r>
          </a:p>
          <a:p>
            <a:pPr lvl="1" algn="just"/>
            <a:r>
              <a:rPr lang="en-US" sz="2000"/>
              <a:t>adicionar 10 a A.</a:t>
            </a:r>
          </a:p>
          <a:p>
            <a:pPr lvl="1"/>
            <a:endParaRPr lang="en-US" sz="2000" b="1"/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EXEMPLOS PROPRIEDADES ACID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20938"/>
            <a:ext cx="7693025" cy="3665537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Intercalando</a:t>
            </a:r>
            <a:r>
              <a:rPr lang="en-US" sz="2000" dirty="0"/>
              <a:t> as </a:t>
            </a:r>
            <a:r>
              <a:rPr lang="en-US" sz="2000" dirty="0" err="1"/>
              <a:t>transações</a:t>
            </a:r>
            <a:r>
              <a:rPr lang="en-US" sz="2000" dirty="0"/>
              <a:t>, a </a:t>
            </a:r>
            <a:r>
              <a:rPr lang="en-US" sz="2000" dirty="0" err="1"/>
              <a:t>ordem</a:t>
            </a:r>
            <a:r>
              <a:rPr lang="en-US" sz="2000" dirty="0"/>
              <a:t> real de </a:t>
            </a:r>
            <a:r>
              <a:rPr lang="en-US" sz="2000" dirty="0" err="1"/>
              <a:t>ações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ser: </a:t>
            </a:r>
            <a:r>
              <a:rPr lang="en-US" sz="2000" b="1" i="1" dirty="0"/>
              <a:t>A</a:t>
            </a:r>
            <a:r>
              <a:rPr lang="en-US" sz="2000" b="1" dirty="0"/>
              <a:t> - 10, </a:t>
            </a:r>
            <a:r>
              <a:rPr lang="en-US" sz="2000" b="1" i="1" dirty="0"/>
              <a:t>B</a:t>
            </a:r>
            <a:r>
              <a:rPr lang="en-US" sz="2000" b="1" dirty="0"/>
              <a:t> - 10, </a:t>
            </a:r>
            <a:r>
              <a:rPr lang="en-US" sz="2000" b="1" i="1" dirty="0"/>
              <a:t>B</a:t>
            </a:r>
            <a:r>
              <a:rPr lang="en-US" sz="2000" b="1" dirty="0"/>
              <a:t> + 10, </a:t>
            </a:r>
            <a:r>
              <a:rPr lang="en-US" sz="2000" b="1" i="1" dirty="0"/>
              <a:t>A</a:t>
            </a:r>
            <a:r>
              <a:rPr lang="en-US" sz="2000" b="1" dirty="0"/>
              <a:t> 10 +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Novamente</a:t>
            </a:r>
            <a:r>
              <a:rPr lang="en-US" sz="2000" dirty="0"/>
              <a:t> </a:t>
            </a:r>
            <a:r>
              <a:rPr lang="en-US" sz="2000" dirty="0" err="1"/>
              <a:t>considerar</a:t>
            </a:r>
            <a:r>
              <a:rPr lang="en-US" sz="2000" dirty="0"/>
              <a:t> o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acontece</a:t>
            </a:r>
            <a:r>
              <a:rPr lang="en-US" sz="2000" dirty="0"/>
              <a:t>, se </a:t>
            </a:r>
            <a:r>
              <a:rPr lang="en-US" sz="2000" b="1" dirty="0"/>
              <a:t>T 1</a:t>
            </a:r>
            <a:r>
              <a:rPr lang="en-US" sz="2000" dirty="0"/>
              <a:t> </a:t>
            </a:r>
            <a:r>
              <a:rPr lang="en-US" sz="2000" dirty="0" err="1"/>
              <a:t>falhar</a:t>
            </a:r>
            <a:r>
              <a:rPr lang="en-US" sz="2000" dirty="0"/>
              <a:t>. </a:t>
            </a:r>
            <a:r>
              <a:rPr lang="en-US" sz="2000" b="1" dirty="0"/>
              <a:t>T 1</a:t>
            </a:r>
            <a:r>
              <a:rPr lang="en-US" sz="2000" dirty="0"/>
              <a:t> </a:t>
            </a:r>
            <a:r>
              <a:rPr lang="en-US" sz="2000" dirty="0" err="1" smtClean="0"/>
              <a:t>subtrai</a:t>
            </a:r>
            <a:r>
              <a:rPr lang="en-US" sz="2000" dirty="0" smtClean="0"/>
              <a:t> </a:t>
            </a:r>
            <a:r>
              <a:rPr lang="en-US" sz="2000" b="1" dirty="0"/>
              <a:t>10 de A</a:t>
            </a:r>
            <a:r>
              <a:rPr lang="en-US" sz="2000" dirty="0"/>
              <a:t>. Agora, </a:t>
            </a:r>
            <a:r>
              <a:rPr lang="en-US" sz="2000" b="1" dirty="0"/>
              <a:t>T 2</a:t>
            </a:r>
            <a:r>
              <a:rPr lang="en-US" sz="2000" dirty="0"/>
              <a:t> </a:t>
            </a:r>
            <a:r>
              <a:rPr lang="en-US" sz="2000" dirty="0" err="1"/>
              <a:t>acrescenta</a:t>
            </a:r>
            <a:r>
              <a:rPr lang="en-US" sz="2000" dirty="0"/>
              <a:t> </a:t>
            </a:r>
            <a:r>
              <a:rPr lang="en-US" sz="2000" b="1" dirty="0"/>
              <a:t>10 a </a:t>
            </a:r>
            <a:r>
              <a:rPr lang="en-US" sz="2000" b="1" dirty="0" err="1"/>
              <a:t>A</a:t>
            </a:r>
            <a:r>
              <a:rPr lang="en-US" sz="2000" dirty="0"/>
              <a:t> </a:t>
            </a:r>
            <a:r>
              <a:rPr lang="en-US" sz="2000" dirty="0" smtClean="0"/>
              <a:t>e </a:t>
            </a:r>
            <a:r>
              <a:rPr lang="en-US" sz="2000" dirty="0" err="1" smtClean="0"/>
              <a:t>restaura</a:t>
            </a:r>
            <a:r>
              <a:rPr lang="en-US" sz="2000" dirty="0" smtClean="0"/>
              <a:t> o </a:t>
            </a:r>
            <a:r>
              <a:rPr lang="en-US" sz="2000" dirty="0" err="1"/>
              <a:t>seu</a:t>
            </a:r>
            <a:r>
              <a:rPr lang="en-US" sz="2000" dirty="0"/>
              <a:t> valor </a:t>
            </a:r>
            <a:r>
              <a:rPr lang="en-US" sz="2000" dirty="0" err="1"/>
              <a:t>inicial</a:t>
            </a:r>
            <a:r>
              <a:rPr lang="en-US" sz="2000" dirty="0"/>
              <a:t>. Agora </a:t>
            </a:r>
            <a:r>
              <a:rPr lang="en-US" sz="2000" dirty="0" smtClean="0"/>
              <a:t>se </a:t>
            </a:r>
            <a:r>
              <a:rPr lang="en-US" sz="2000" b="1" dirty="0" smtClean="0"/>
              <a:t>T</a:t>
            </a:r>
            <a:r>
              <a:rPr lang="en-US" sz="2000" b="1" dirty="0"/>
              <a:t> 1 </a:t>
            </a:r>
            <a:r>
              <a:rPr lang="en-US" sz="2000" b="1" dirty="0" err="1"/>
              <a:t>falhar</a:t>
            </a:r>
            <a:r>
              <a:rPr lang="en-US" sz="2000" dirty="0"/>
              <a:t>. O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deveria</a:t>
            </a:r>
            <a:r>
              <a:rPr lang="en-US" sz="2000" dirty="0"/>
              <a:t> ser </a:t>
            </a:r>
            <a:r>
              <a:rPr lang="en-US" sz="2000" dirty="0" smtClean="0"/>
              <a:t>o  </a:t>
            </a:r>
            <a:r>
              <a:rPr lang="en-US" sz="2000" dirty="0"/>
              <a:t>valor? </a:t>
            </a:r>
            <a:r>
              <a:rPr lang="en-US" sz="2000" b="1" dirty="0"/>
              <a:t>T2 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 smtClean="0"/>
              <a:t>mudou</a:t>
            </a:r>
            <a:r>
              <a:rPr lang="en-US" sz="2000" dirty="0" smtClean="0"/>
              <a:t>, </a:t>
            </a:r>
            <a:r>
              <a:rPr lang="en-US" sz="2000" dirty="0" err="1" smtClean="0"/>
              <a:t>mas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/>
              <a:t>mudou</a:t>
            </a:r>
            <a:r>
              <a:rPr lang="en-US" sz="2000" dirty="0"/>
              <a:t> B. </a:t>
            </a:r>
            <a:r>
              <a:rPr lang="en-US" sz="2000" b="1" dirty="0"/>
              <a:t>T 1 T 2</a:t>
            </a:r>
            <a:r>
              <a:rPr lang="en-US" sz="2000" dirty="0"/>
              <a:t> </a:t>
            </a:r>
            <a:r>
              <a:rPr lang="en-US" sz="2000" dirty="0" err="1"/>
              <a:t>subtrai</a:t>
            </a:r>
            <a:r>
              <a:rPr lang="en-US" sz="2000" dirty="0"/>
              <a:t> 10 a </a:t>
            </a:r>
            <a:r>
              <a:rPr lang="en-US" sz="2000" dirty="0" err="1"/>
              <a:t>partir</a:t>
            </a:r>
            <a:r>
              <a:rPr lang="en-US" sz="2000" dirty="0"/>
              <a:t> dele. Se </a:t>
            </a:r>
            <a:r>
              <a:rPr lang="en-US" sz="2000" b="1" dirty="0"/>
              <a:t>T 2</a:t>
            </a:r>
            <a:r>
              <a:rPr lang="en-US" sz="2000" dirty="0"/>
              <a:t> é </a:t>
            </a:r>
            <a:r>
              <a:rPr lang="en-US" sz="2000" dirty="0" err="1"/>
              <a:t>permitido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completar</a:t>
            </a:r>
            <a:r>
              <a:rPr lang="en-US" sz="2000" dirty="0"/>
              <a:t>, o valor de </a:t>
            </a:r>
            <a:r>
              <a:rPr lang="en-US" sz="2000" b="1" dirty="0"/>
              <a:t>B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de </a:t>
            </a:r>
            <a:r>
              <a:rPr lang="en-US" sz="2000" b="1" dirty="0"/>
              <a:t>10</a:t>
            </a:r>
            <a:r>
              <a:rPr lang="en-US" sz="2000" dirty="0"/>
              <a:t> </a:t>
            </a: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/>
              <a:t>baixo</a:t>
            </a:r>
            <a:r>
              <a:rPr lang="en-US" sz="2000" dirty="0"/>
              <a:t>, </a:t>
            </a:r>
            <a:r>
              <a:rPr lang="en-US" sz="2000" dirty="0" smtClean="0"/>
              <a:t>e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alterados</a:t>
            </a:r>
            <a:r>
              <a:rPr lang="en-US" sz="2000" dirty="0"/>
              <a:t>, </a:t>
            </a:r>
            <a:r>
              <a:rPr lang="en-US" sz="2000" dirty="0" err="1"/>
              <a:t>deixando</a:t>
            </a:r>
            <a:r>
              <a:rPr lang="en-US" sz="2000" dirty="0"/>
              <a:t> um </a:t>
            </a:r>
            <a:r>
              <a:rPr lang="en-US" sz="2000" dirty="0" err="1"/>
              <a:t>banco</a:t>
            </a:r>
            <a:r>
              <a:rPr lang="en-US" sz="2000" dirty="0"/>
              <a:t> de dados </a:t>
            </a:r>
            <a:r>
              <a:rPr lang="en-US" sz="2000" dirty="0" err="1"/>
              <a:t>inválido</a:t>
            </a:r>
            <a:r>
              <a:rPr lang="en-US" sz="2000" dirty="0"/>
              <a:t>. </a:t>
            </a:r>
            <a:r>
              <a:rPr lang="en-US" sz="2000" dirty="0" err="1"/>
              <a:t>Isto</a:t>
            </a:r>
            <a:r>
              <a:rPr lang="en-US" sz="2000" dirty="0"/>
              <a:t> é </a:t>
            </a:r>
            <a:r>
              <a:rPr lang="en-US" sz="2000" dirty="0" err="1"/>
              <a:t>conhecido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 smtClean="0"/>
              <a:t>falha</a:t>
            </a:r>
            <a:r>
              <a:rPr lang="en-US" sz="2000" dirty="0" smtClean="0"/>
              <a:t>, </a:t>
            </a:r>
            <a:r>
              <a:rPr lang="en-US" sz="2000" dirty="0" err="1"/>
              <a:t>porque</a:t>
            </a:r>
            <a:r>
              <a:rPr lang="en-US" sz="2000" dirty="0"/>
              <a:t> </a:t>
            </a:r>
            <a:r>
              <a:rPr lang="en-US" sz="2000" dirty="0" err="1"/>
              <a:t>duas</a:t>
            </a:r>
            <a:r>
              <a:rPr lang="en-US" sz="2000" dirty="0"/>
              <a:t> </a:t>
            </a:r>
            <a:r>
              <a:rPr lang="en-US" sz="2000" dirty="0" err="1"/>
              <a:t>transações</a:t>
            </a:r>
            <a:r>
              <a:rPr lang="en-US" sz="2000" dirty="0"/>
              <a:t> </a:t>
            </a:r>
            <a:r>
              <a:rPr lang="en-US" sz="2000" dirty="0" err="1" smtClean="0"/>
              <a:t>tentaram</a:t>
            </a:r>
            <a:r>
              <a:rPr lang="en-US" sz="2000" dirty="0" smtClean="0"/>
              <a:t> </a:t>
            </a:r>
            <a:r>
              <a:rPr lang="en-US" sz="2000" dirty="0" err="1"/>
              <a:t>escrever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o </a:t>
            </a:r>
            <a:r>
              <a:rPr lang="en-US" sz="2000" dirty="0" err="1"/>
              <a:t>mesmo</a:t>
            </a:r>
            <a:r>
              <a:rPr lang="en-US" sz="2000" dirty="0"/>
              <a:t> campo de dados.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EXEMPLOS PROPRIEDADES ACID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err="1"/>
              <a:t>Falha</a:t>
            </a:r>
            <a:r>
              <a:rPr lang="en-US" sz="2400" b="1" dirty="0"/>
              <a:t> de </a:t>
            </a:r>
            <a:r>
              <a:rPr lang="en-US" sz="2400" b="1" dirty="0" err="1"/>
              <a:t>Durabilidade</a:t>
            </a:r>
            <a:endParaRPr lang="en-US" sz="2400" b="1" dirty="0"/>
          </a:p>
          <a:p>
            <a:pPr lvl="1" algn="just">
              <a:lnSpc>
                <a:spcPct val="90000"/>
              </a:lnSpc>
            </a:pPr>
            <a:r>
              <a:rPr lang="en-US" dirty="0" err="1"/>
              <a:t>Suponha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transfere</a:t>
            </a:r>
            <a:r>
              <a:rPr lang="en-US" dirty="0"/>
              <a:t> 10 de A </a:t>
            </a:r>
            <a:r>
              <a:rPr lang="en-US" dirty="0" err="1"/>
              <a:t>para</a:t>
            </a:r>
            <a:r>
              <a:rPr lang="en-US" dirty="0"/>
              <a:t> B. </a:t>
            </a:r>
            <a:r>
              <a:rPr lang="en-US" dirty="0" err="1"/>
              <a:t>Ele</a:t>
            </a:r>
            <a:r>
              <a:rPr lang="en-US" dirty="0"/>
              <a:t> remove 10 de A.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adiciona</a:t>
            </a:r>
            <a:r>
              <a:rPr lang="en-US" dirty="0"/>
              <a:t> 10 a B.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ponto</a:t>
            </a:r>
            <a:r>
              <a:rPr lang="en-US" dirty="0"/>
              <a:t>, um "</a:t>
            </a:r>
            <a:r>
              <a:rPr lang="en-US" dirty="0" err="1"/>
              <a:t>sucesso</a:t>
            </a:r>
            <a:r>
              <a:rPr lang="en-US" dirty="0"/>
              <a:t>" </a:t>
            </a:r>
            <a:r>
              <a:rPr lang="en-US" dirty="0" err="1"/>
              <a:t>mensagem</a:t>
            </a:r>
            <a:r>
              <a:rPr lang="en-US" dirty="0"/>
              <a:t> é </a:t>
            </a:r>
            <a:r>
              <a:rPr lang="en-US" dirty="0" err="1"/>
              <a:t>enviada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. No </a:t>
            </a:r>
            <a:r>
              <a:rPr lang="en-US" dirty="0" err="1"/>
              <a:t>entanto</a:t>
            </a:r>
            <a:r>
              <a:rPr lang="en-US" dirty="0"/>
              <a:t>, as </a:t>
            </a:r>
            <a:r>
              <a:rPr lang="en-US" dirty="0" err="1"/>
              <a:t>mudanças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/>
              <a:t>fila</a:t>
            </a:r>
            <a:r>
              <a:rPr lang="en-US" dirty="0"/>
              <a:t> no </a:t>
            </a:r>
            <a:r>
              <a:rPr lang="en-US" dirty="0">
                <a:hlinkClick r:id="rId3" tooltip="Buffer de disco"/>
              </a:rPr>
              <a:t>buffer de disco</a:t>
            </a:r>
            <a:r>
              <a:rPr lang="en-US" dirty="0"/>
              <a:t> à </a:t>
            </a:r>
            <a:r>
              <a:rPr lang="en-US" dirty="0" err="1"/>
              <a:t>espera</a:t>
            </a:r>
            <a:r>
              <a:rPr lang="en-US" dirty="0"/>
              <a:t> de ser </a:t>
            </a:r>
            <a:r>
              <a:rPr lang="en-US" dirty="0" err="1" smtClean="0"/>
              <a:t>gravado</a:t>
            </a:r>
            <a:r>
              <a:rPr lang="en-US" dirty="0" smtClean="0"/>
              <a:t> no </a:t>
            </a:r>
            <a:r>
              <a:rPr lang="en-US" dirty="0"/>
              <a:t>disco. </a:t>
            </a:r>
            <a:r>
              <a:rPr lang="en-US" dirty="0" err="1"/>
              <a:t>Falha</a:t>
            </a:r>
            <a:r>
              <a:rPr lang="en-US" dirty="0"/>
              <a:t> de </a:t>
            </a:r>
            <a:r>
              <a:rPr lang="en-US" dirty="0" err="1"/>
              <a:t>energia</a:t>
            </a:r>
            <a:r>
              <a:rPr lang="en-US" dirty="0"/>
              <a:t> e as </a:t>
            </a:r>
            <a:r>
              <a:rPr lang="en-US" dirty="0" err="1"/>
              <a:t>alterações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perdidas</a:t>
            </a:r>
            <a:r>
              <a:rPr lang="en-US" dirty="0"/>
              <a:t>. O </a:t>
            </a:r>
            <a:r>
              <a:rPr lang="en-US" dirty="0" err="1"/>
              <a:t>usuário</a:t>
            </a:r>
            <a:r>
              <a:rPr lang="en-US" dirty="0"/>
              <a:t> assume </a:t>
            </a:r>
            <a:r>
              <a:rPr lang="en-US" dirty="0" err="1"/>
              <a:t>que</a:t>
            </a:r>
            <a:r>
              <a:rPr lang="en-US" dirty="0"/>
              <a:t> as </a:t>
            </a:r>
            <a:r>
              <a:rPr lang="en-US" dirty="0" err="1"/>
              <a:t>mudanças</a:t>
            </a:r>
            <a:r>
              <a:rPr lang="en-US" dirty="0"/>
              <a:t> </a:t>
            </a:r>
            <a:r>
              <a:rPr lang="en-US" dirty="0" err="1"/>
              <a:t>tenham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COMANDOS</a:t>
            </a:r>
            <a:endParaRPr lang="en-US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r>
              <a:rPr lang="pt-BR" b="1" dirty="0" smtClean="0"/>
              <a:t>Atomicidade</a:t>
            </a:r>
          </a:p>
          <a:p>
            <a:pPr lvl="1">
              <a:buFontTx/>
              <a:buChar char="-"/>
            </a:pPr>
            <a:r>
              <a:rPr lang="pt-BR" b="1" dirty="0" err="1" smtClean="0"/>
              <a:t>commit</a:t>
            </a:r>
            <a:endParaRPr lang="pt-BR" b="1" dirty="0" smtClean="0"/>
          </a:p>
          <a:p>
            <a:pPr lvl="1">
              <a:buFontTx/>
              <a:buChar char="-"/>
            </a:pPr>
            <a:r>
              <a:rPr lang="pt-BR" b="1" dirty="0" err="1"/>
              <a:t>r</a:t>
            </a:r>
            <a:r>
              <a:rPr lang="pt-BR" b="1" dirty="0" err="1" smtClean="0"/>
              <a:t>ollback</a:t>
            </a:r>
            <a:endParaRPr lang="pt-BR" b="1" dirty="0" smtClean="0"/>
          </a:p>
          <a:p>
            <a:pPr lvl="2">
              <a:buFontTx/>
              <a:buChar char="-"/>
            </a:pPr>
            <a:r>
              <a:rPr lang="pt-BR" i="1" dirty="0" err="1" smtClean="0"/>
              <a:t>insert</a:t>
            </a:r>
            <a:r>
              <a:rPr lang="pt-BR" i="1" dirty="0" smtClean="0"/>
              <a:t> </a:t>
            </a:r>
            <a:r>
              <a:rPr lang="pt-BR" i="1" dirty="0" err="1"/>
              <a:t>into</a:t>
            </a:r>
            <a:r>
              <a:rPr lang="pt-BR" i="1" dirty="0"/>
              <a:t> aluno5 (</a:t>
            </a:r>
            <a:r>
              <a:rPr lang="pt-BR" i="1" dirty="0" err="1"/>
              <a:t>cdaluno</a:t>
            </a:r>
            <a:r>
              <a:rPr lang="pt-BR" i="1" dirty="0"/>
              <a:t>) </a:t>
            </a:r>
            <a:r>
              <a:rPr lang="pt-BR" i="1" dirty="0" err="1"/>
              <a:t>values</a:t>
            </a:r>
            <a:r>
              <a:rPr lang="pt-BR" i="1" dirty="0"/>
              <a:t>(20);</a:t>
            </a:r>
          </a:p>
          <a:p>
            <a:pPr lvl="2">
              <a:buFontTx/>
              <a:buChar char="-"/>
            </a:pPr>
            <a:r>
              <a:rPr lang="pt-BR" i="1" dirty="0" err="1"/>
              <a:t>select</a:t>
            </a:r>
            <a:r>
              <a:rPr lang="pt-BR" i="1" dirty="0"/>
              <a:t> * </a:t>
            </a:r>
            <a:r>
              <a:rPr lang="pt-BR" i="1" dirty="0" err="1"/>
              <a:t>fron</a:t>
            </a:r>
            <a:r>
              <a:rPr lang="pt-BR" i="1" dirty="0"/>
              <a:t> aluno5;</a:t>
            </a:r>
          </a:p>
          <a:p>
            <a:pPr lvl="2">
              <a:buFontTx/>
              <a:buChar char="-"/>
            </a:pPr>
            <a:r>
              <a:rPr lang="pt-BR" i="1" dirty="0" err="1"/>
              <a:t>commit</a:t>
            </a:r>
            <a:r>
              <a:rPr lang="pt-BR" i="1" dirty="0"/>
              <a:t>;</a:t>
            </a:r>
          </a:p>
          <a:p>
            <a:pPr lvl="1">
              <a:buFontTx/>
              <a:buChar char="-"/>
            </a:pPr>
            <a:endParaRPr lang="pt-BR" dirty="0" smtClean="0"/>
          </a:p>
          <a:p>
            <a:pPr lvl="1"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 </a:t>
            </a:r>
          </a:p>
        </p:txBody>
      </p:sp>
      <p:pic>
        <p:nvPicPr>
          <p:cNvPr id="385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80513" cy="690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   </a:t>
            </a:r>
          </a:p>
        </p:txBody>
      </p:sp>
      <p:pic>
        <p:nvPicPr>
          <p:cNvPr id="391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 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  </a:t>
            </a:r>
          </a:p>
        </p:txBody>
      </p:sp>
      <p:sp>
        <p:nvSpPr>
          <p:cNvPr id="310276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TRANSAÇÕES</a:t>
            </a: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1066800" y="2852738"/>
            <a:ext cx="6781800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400">
                <a:latin typeface="Arial Unicode MS" pitchFamily="34" charset="-128"/>
                <a:cs typeface="Times New Roman" pitchFamily="18" charset="0"/>
              </a:rPr>
              <a:t>É essencial que todo o conjunto de operações seja concluído, ou que, no caso de uma falha, nenhuma delas ocorra.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400">
                <a:latin typeface="Arial Unicode MS" pitchFamily="34" charset="-128"/>
                <a:cs typeface="Times New Roman" pitchFamily="18" charset="0"/>
              </a:rPr>
              <a:t>Essas operações que formam uma única unidade lógica de trabalho são chamadas de transações.</a:t>
            </a:r>
            <a:endParaRPr lang="pt-BR" sz="2400" i="1">
              <a:latin typeface="Arial Unicode MS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 </a:t>
            </a:r>
          </a:p>
        </p:txBody>
      </p:sp>
      <p:pic>
        <p:nvPicPr>
          <p:cNvPr id="393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7625" y="-26988"/>
            <a:ext cx="9299575" cy="687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 </a:t>
            </a:r>
          </a:p>
        </p:txBody>
      </p:sp>
      <p:pic>
        <p:nvPicPr>
          <p:cNvPr id="387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7950" y="0"/>
            <a:ext cx="9409113" cy="687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914400" y="9144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800" kern="0" smtClean="0"/>
              <a:t>COMANDOS</a:t>
            </a:r>
            <a:endParaRPr lang="en-US" sz="2800" kern="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990600" y="25146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Char char="-"/>
            </a:pPr>
            <a:endParaRPr lang="pt-BR" kern="0" dirty="0" smtClean="0"/>
          </a:p>
          <a:p>
            <a:pPr>
              <a:buFontTx/>
              <a:buChar char="-"/>
            </a:pPr>
            <a:r>
              <a:rPr lang="pt-BR" b="1" kern="0" dirty="0" smtClean="0"/>
              <a:t>Consistência</a:t>
            </a:r>
          </a:p>
          <a:p>
            <a:pPr lvl="1">
              <a:buFontTx/>
              <a:buChar char="-"/>
            </a:pPr>
            <a:r>
              <a:rPr lang="pt-BR" b="1" kern="0" dirty="0" err="1" smtClean="0"/>
              <a:t>from</a:t>
            </a:r>
            <a:r>
              <a:rPr lang="pt-BR" b="1" kern="0" dirty="0" smtClean="0"/>
              <a:t>  </a:t>
            </a:r>
            <a:r>
              <a:rPr lang="pt-BR" b="1" kern="0" dirty="0" err="1" smtClean="0"/>
              <a:t>update</a:t>
            </a:r>
            <a:r>
              <a:rPr lang="pt-BR" b="1" kern="0" dirty="0" smtClean="0"/>
              <a:t> </a:t>
            </a:r>
          </a:p>
          <a:p>
            <a:pPr lvl="1">
              <a:buFontTx/>
              <a:buChar char="-"/>
            </a:pPr>
            <a:r>
              <a:rPr lang="en-US" sz="2200" i="1" kern="0" dirty="0"/>
              <a:t>CREATE TABLE </a:t>
            </a:r>
            <a:r>
              <a:rPr lang="en-US" sz="2200" i="1" kern="0" dirty="0" err="1"/>
              <a:t>acidtest</a:t>
            </a:r>
            <a:r>
              <a:rPr lang="en-US" sz="2200" i="1" kern="0" dirty="0"/>
              <a:t> (a integer, b integer CHECK (a + b = 100));</a:t>
            </a:r>
          </a:p>
          <a:p>
            <a:pPr lvl="1">
              <a:buFontTx/>
              <a:buChar char="-"/>
            </a:pPr>
            <a:r>
              <a:rPr lang="en-US" sz="2200" i="1" kern="0" dirty="0" smtClean="0"/>
              <a:t>select </a:t>
            </a:r>
            <a:r>
              <a:rPr lang="en-US" sz="2200" i="1" kern="0" dirty="0"/>
              <a:t>* from </a:t>
            </a:r>
            <a:r>
              <a:rPr lang="en-US" sz="2200" i="1" kern="0" dirty="0" err="1"/>
              <a:t>acidtest</a:t>
            </a:r>
            <a:endParaRPr lang="en-US" sz="2200" i="1" kern="0" dirty="0"/>
          </a:p>
          <a:p>
            <a:pPr lvl="1">
              <a:buFontTx/>
              <a:buChar char="-"/>
            </a:pPr>
            <a:r>
              <a:rPr lang="en-US" sz="2200" i="1" kern="0" dirty="0" smtClean="0"/>
              <a:t>insert </a:t>
            </a:r>
            <a:r>
              <a:rPr lang="en-US" sz="2200" i="1" kern="0" dirty="0"/>
              <a:t>into </a:t>
            </a:r>
            <a:r>
              <a:rPr lang="en-US" sz="2200" i="1" kern="0" dirty="0" err="1"/>
              <a:t>acidtest</a:t>
            </a:r>
            <a:r>
              <a:rPr lang="en-US" sz="2200" i="1" kern="0" dirty="0"/>
              <a:t> (</a:t>
            </a:r>
            <a:r>
              <a:rPr lang="en-US" sz="2200" i="1" kern="0" dirty="0" err="1"/>
              <a:t>a,b</a:t>
            </a:r>
            <a:r>
              <a:rPr lang="en-US" sz="2200" i="1" kern="0" dirty="0"/>
              <a:t>) values (2,5)</a:t>
            </a:r>
            <a:endParaRPr lang="pt-BR" sz="2200" i="1" kern="0" dirty="0" smtClean="0"/>
          </a:p>
          <a:p>
            <a:pPr lvl="1">
              <a:buFontTx/>
              <a:buNone/>
            </a:pPr>
            <a:endParaRPr lang="pt-BR" kern="0" dirty="0" smtClean="0"/>
          </a:p>
          <a:p>
            <a:pPr lvl="1">
              <a:buFontTx/>
              <a:buNone/>
            </a:pPr>
            <a:endParaRPr lang="pt-BR" kern="0" dirty="0" smtClean="0"/>
          </a:p>
          <a:p>
            <a:pPr lvl="1">
              <a:buFontTx/>
              <a:buChar char="-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953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48"/>
            <a:ext cx="9036496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COMANDOS</a:t>
            </a:r>
            <a:endParaRPr lang="en-US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b="1" dirty="0" smtClean="0">
                <a:solidFill>
                  <a:srgbClr val="FF0000"/>
                </a:solidFill>
              </a:rPr>
              <a:t>Isolamento</a:t>
            </a:r>
          </a:p>
          <a:p>
            <a:pPr lvl="1"/>
            <a:r>
              <a:rPr lang="pt-BR" b="1" dirty="0" err="1" smtClean="0"/>
              <a:t>Read</a:t>
            </a:r>
            <a:r>
              <a:rPr lang="pt-BR" b="1" dirty="0" smtClean="0"/>
              <a:t> </a:t>
            </a:r>
            <a:r>
              <a:rPr lang="pt-BR" b="1" dirty="0" err="1" smtClean="0"/>
              <a:t>committed</a:t>
            </a:r>
            <a:endParaRPr lang="pt-BR" b="1" dirty="0" smtClean="0"/>
          </a:p>
          <a:p>
            <a:pPr lvl="1"/>
            <a:r>
              <a:rPr lang="en-US" i="1" dirty="0"/>
              <a:t>BEGIN;</a:t>
            </a:r>
          </a:p>
          <a:p>
            <a:pPr lvl="1"/>
            <a:r>
              <a:rPr lang="en-US" i="1" dirty="0"/>
              <a:t>SET transaction isolation level read committed;</a:t>
            </a:r>
          </a:p>
          <a:p>
            <a:pPr lvl="1"/>
            <a:r>
              <a:rPr lang="en-US" i="1" dirty="0"/>
              <a:t>insert into aluno5 (</a:t>
            </a:r>
            <a:r>
              <a:rPr lang="en-US" i="1" dirty="0" err="1"/>
              <a:t>cdaluno</a:t>
            </a:r>
            <a:r>
              <a:rPr lang="en-US" i="1" dirty="0"/>
              <a:t>) values(1000);</a:t>
            </a:r>
          </a:p>
          <a:p>
            <a:pPr lvl="1"/>
            <a:r>
              <a:rPr lang="en-US" i="1" dirty="0"/>
              <a:t>select * from aluno5;</a:t>
            </a:r>
          </a:p>
          <a:p>
            <a:pPr lvl="1"/>
            <a:r>
              <a:rPr lang="en-US" i="1" dirty="0"/>
              <a:t>commit;</a:t>
            </a:r>
          </a:p>
          <a:p>
            <a:pPr lvl="1"/>
            <a:endParaRPr lang="pt-BR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" y="404664"/>
            <a:ext cx="8936896" cy="62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914400" y="9144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800" kern="0" smtClean="0"/>
              <a:t>COMANDOS</a:t>
            </a:r>
            <a:endParaRPr lang="en-US" sz="2800" kern="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990600" y="25146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endParaRPr lang="pt-BR" kern="0" dirty="0" smtClean="0"/>
          </a:p>
          <a:p>
            <a:r>
              <a:rPr lang="pt-BR" b="1" kern="0" dirty="0" smtClean="0"/>
              <a:t>Durabilidade</a:t>
            </a:r>
          </a:p>
          <a:p>
            <a:pPr lvl="1"/>
            <a:r>
              <a:rPr lang="pt-BR" b="1" kern="0" dirty="0" err="1" smtClean="0"/>
              <a:t>Commit</a:t>
            </a:r>
            <a:endParaRPr lang="pt-BR" b="1" kern="0" dirty="0" smtClean="0"/>
          </a:p>
          <a:p>
            <a:pPr lvl="1"/>
            <a:r>
              <a:rPr lang="en-US" i="1" kern="0" dirty="0"/>
              <a:t>insert into aluno5 (</a:t>
            </a:r>
            <a:r>
              <a:rPr lang="en-US" i="1" kern="0" dirty="0" err="1"/>
              <a:t>cdaluno</a:t>
            </a:r>
            <a:r>
              <a:rPr lang="en-US" i="1" kern="0" dirty="0"/>
              <a:t>) values(20);</a:t>
            </a:r>
          </a:p>
          <a:p>
            <a:pPr lvl="1"/>
            <a:r>
              <a:rPr lang="en-US" i="1" kern="0" dirty="0"/>
              <a:t>commit;</a:t>
            </a:r>
            <a:endParaRPr lang="pt-BR" i="1" kern="0" dirty="0" smtClean="0"/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149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smtClean="0"/>
              <a:t>   </a:t>
            </a:r>
            <a:endParaRPr lang="en-US" ker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kern="0" smtClean="0"/>
              <a:t>   </a:t>
            </a:r>
            <a:endParaRPr lang="en-US" ker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80513" cy="690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103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TÉCNICAS CONTROLE CONCORRÊNCIA</a:t>
            </a:r>
            <a:endParaRPr lang="pt-BR" sz="28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148" y="2416959"/>
            <a:ext cx="4708140" cy="4311662"/>
          </a:xfrm>
          <a:prstGeom prst="rect">
            <a:avLst/>
          </a:prstGeom>
        </p:spPr>
      </p:pic>
      <p:sp>
        <p:nvSpPr>
          <p:cNvPr id="6" name="Retângulo 1"/>
          <p:cNvSpPr>
            <a:spLocks noChangeArrowheads="1"/>
          </p:cNvSpPr>
          <p:nvPr/>
        </p:nvSpPr>
        <p:spPr bwMode="auto">
          <a:xfrm>
            <a:off x="3491880" y="6488668"/>
            <a:ext cx="3031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800" dirty="0"/>
              <a:t> Fonte: </a:t>
            </a:r>
            <a:r>
              <a:rPr lang="pt-BR" sz="1800" dirty="0" smtClean="0"/>
              <a:t>(DEVMEDIA, 2021</a:t>
            </a:r>
            <a:r>
              <a:rPr lang="pt-BR" sz="1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744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kern="0" smtClean="0"/>
              <a:t>TÉCNICAS CONTROLE CONCORRÊNCIA</a:t>
            </a:r>
            <a:endParaRPr lang="en-US" sz="28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2492896"/>
            <a:ext cx="769302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2400" b="1" kern="0" dirty="0" err="1" smtClean="0"/>
              <a:t>Pessimistas</a:t>
            </a:r>
            <a:endParaRPr lang="en-US" sz="2400" b="1" kern="0" dirty="0" smtClean="0"/>
          </a:p>
          <a:p>
            <a:pPr lvl="1" algn="just"/>
            <a:r>
              <a:rPr lang="en-US" sz="2000" kern="0" dirty="0" err="1" smtClean="0"/>
              <a:t>Supõe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que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sempre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ocorre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interferência</a:t>
            </a:r>
            <a:r>
              <a:rPr lang="en-US" sz="2000" kern="0" dirty="0" smtClean="0"/>
              <a:t> entre </a:t>
            </a:r>
            <a:r>
              <a:rPr lang="en-US" sz="2000" kern="0" dirty="0" err="1" smtClean="0"/>
              <a:t>transações</a:t>
            </a:r>
            <a:r>
              <a:rPr lang="en-US" sz="2000" kern="0" dirty="0" smtClean="0"/>
              <a:t> e </a:t>
            </a:r>
            <a:r>
              <a:rPr lang="en-US" sz="2000" kern="0" dirty="0" err="1" smtClean="0"/>
              <a:t>garantem</a:t>
            </a:r>
            <a:r>
              <a:rPr lang="en-US" sz="2000" kern="0" dirty="0" smtClean="0"/>
              <a:t> a </a:t>
            </a:r>
            <a:r>
              <a:rPr lang="en-US" sz="2000" kern="0" dirty="0" err="1" smtClean="0"/>
              <a:t>serialidade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enquanto</a:t>
            </a:r>
            <a:r>
              <a:rPr lang="en-US" sz="2000" kern="0" dirty="0" smtClean="0"/>
              <a:t> a </a:t>
            </a:r>
            <a:r>
              <a:rPr lang="en-US" sz="2000" kern="0" dirty="0" err="1" smtClean="0"/>
              <a:t>transação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está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ativa</a:t>
            </a:r>
            <a:endParaRPr lang="en-US" sz="2000" kern="0" dirty="0" smtClean="0"/>
          </a:p>
          <a:p>
            <a:pPr lvl="1" algn="just"/>
            <a:endParaRPr lang="en-US" sz="2000" kern="0" dirty="0" smtClean="0"/>
          </a:p>
          <a:p>
            <a:pPr lvl="1" algn="just"/>
            <a:r>
              <a:rPr lang="en-US" sz="2000" kern="0" dirty="0" err="1" smtClean="0"/>
              <a:t>Bloqueio</a:t>
            </a:r>
            <a:endParaRPr lang="en-US" sz="2000" kern="0" dirty="0" smtClean="0"/>
          </a:p>
          <a:p>
            <a:pPr lvl="1" algn="just"/>
            <a:r>
              <a:rPr lang="en-US" sz="2000" i="1" kern="0" dirty="0" smtClean="0"/>
              <a:t>Timestamp</a:t>
            </a:r>
          </a:p>
          <a:p>
            <a:pPr lvl="1" algn="just"/>
            <a:endParaRPr lang="en-US" sz="2000" i="1" kern="0" dirty="0"/>
          </a:p>
          <a:p>
            <a:pPr lvl="1" algn="just"/>
            <a:r>
              <a:rPr lang="en-US" sz="2000" i="1" kern="0" dirty="0" err="1" smtClean="0"/>
              <a:t>Serializable</a:t>
            </a:r>
            <a:endParaRPr lang="en-US" sz="1200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42148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  </a:t>
            </a: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TRANSAÇÕES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1143000" y="2590800"/>
            <a:ext cx="64008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400">
                <a:latin typeface="Arial Unicode MS" pitchFamily="34" charset="-128"/>
              </a:rPr>
              <a:t>Um </a:t>
            </a:r>
            <a:r>
              <a:rPr lang="pt-BR" sz="2400" i="1">
                <a:latin typeface="Arial Unicode MS" pitchFamily="34" charset="-128"/>
              </a:rPr>
              <a:t>SGBD</a:t>
            </a:r>
            <a:r>
              <a:rPr lang="pt-BR" sz="2400">
                <a:latin typeface="Arial Unicode MS" pitchFamily="34" charset="-128"/>
              </a:rPr>
              <a:t> precisa: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pt-BR" sz="2000">
                <a:latin typeface="Arial Unicode MS" pitchFamily="34" charset="-128"/>
              </a:rPr>
              <a:t>Garantir que a execução da transação seja completa;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pt-BR" sz="2000">
                <a:latin typeface="Arial Unicode MS" pitchFamily="34" charset="-128"/>
              </a:rPr>
              <a:t>Administrar a execução simultânea de várias transações evitando inconsistências;</a:t>
            </a:r>
          </a:p>
          <a:p>
            <a:pPr marL="1143000" lvl="2" indent="-2286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>
                <a:latin typeface="Arial Unicode MS" pitchFamily="34" charset="-128"/>
              </a:rPr>
              <a:t>Uma transação que calcula o total de dinheiro do cliente poderia trabalhar com o saldo da conta corrente antes do débito feito pela transação de transferência e, também, verificar o saldo da poupança depois do crédito. Com isso obteria um resultado incorreto.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kern="0" smtClean="0"/>
              <a:t>TÉCNICAS CONTROLE CONCORRÊNCIA</a:t>
            </a:r>
            <a:endParaRPr lang="en-US" sz="28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2492896"/>
            <a:ext cx="769302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endParaRPr lang="en-US" sz="2400" b="1" kern="0" dirty="0" smtClean="0"/>
          </a:p>
          <a:p>
            <a:pPr algn="just"/>
            <a:r>
              <a:rPr lang="en-US" sz="2400" b="1" kern="0" dirty="0" err="1" smtClean="0"/>
              <a:t>Bloqueio</a:t>
            </a:r>
            <a:r>
              <a:rPr lang="en-US" sz="2400" kern="0" dirty="0" smtClean="0"/>
              <a:t> – </a:t>
            </a:r>
            <a:r>
              <a:rPr lang="en-US" sz="2400" i="1" kern="0" dirty="0" smtClean="0"/>
              <a:t>Lock</a:t>
            </a:r>
            <a:r>
              <a:rPr lang="en-US" sz="2400" kern="0" dirty="0" smtClean="0"/>
              <a:t> – É </a:t>
            </a:r>
            <a:r>
              <a:rPr lang="en-US" sz="2400" kern="0" dirty="0" err="1" smtClean="0"/>
              <a:t>uma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variável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associada</a:t>
            </a:r>
            <a:r>
              <a:rPr lang="en-US" sz="2400" kern="0" dirty="0" smtClean="0"/>
              <a:t> a um item de dados. </a:t>
            </a:r>
          </a:p>
          <a:p>
            <a:pPr lvl="1" algn="just"/>
            <a:r>
              <a:rPr lang="en-US" sz="2000" kern="0" dirty="0" err="1" smtClean="0"/>
              <a:t>Descreve</a:t>
            </a:r>
            <a:r>
              <a:rPr lang="en-US" sz="2000" kern="0" dirty="0" smtClean="0"/>
              <a:t> a </a:t>
            </a:r>
            <a:r>
              <a:rPr lang="en-US" sz="2000" kern="0" dirty="0" err="1" smtClean="0"/>
              <a:t>condição</a:t>
            </a:r>
            <a:r>
              <a:rPr lang="en-US" sz="2000" kern="0" dirty="0" smtClean="0"/>
              <a:t> do item </a:t>
            </a:r>
            <a:r>
              <a:rPr lang="en-US" sz="2000" kern="0" dirty="0" err="1" smtClean="0"/>
              <a:t>em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relação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às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possíveis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operações</a:t>
            </a:r>
            <a:r>
              <a:rPr lang="en-US" sz="2000" kern="0" dirty="0"/>
              <a:t> </a:t>
            </a:r>
            <a:r>
              <a:rPr lang="en-US" sz="2000" kern="0" dirty="0" err="1" smtClean="0"/>
              <a:t>que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podem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ser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aplicadas</a:t>
            </a:r>
            <a:r>
              <a:rPr lang="en-US" sz="2000" kern="0" dirty="0" smtClean="0"/>
              <a:t> a </a:t>
            </a:r>
            <a:r>
              <a:rPr lang="en-US" sz="2000" kern="0" dirty="0" err="1" smtClean="0"/>
              <a:t>ele</a:t>
            </a:r>
            <a:r>
              <a:rPr lang="en-US" sz="2000" kern="0" dirty="0" smtClean="0"/>
              <a:t>.</a:t>
            </a:r>
            <a:endParaRPr lang="en-US" sz="1200" kern="0" dirty="0" smtClean="0"/>
          </a:p>
        </p:txBody>
      </p:sp>
    </p:spTree>
    <p:extLst>
      <p:ext uri="{BB962C8B-B14F-4D97-AF65-F5344CB8AC3E}">
        <p14:creationId xmlns:p14="http://schemas.microsoft.com/office/powerpoint/2010/main" val="2270007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TÉCNICAS CONTROLE CONCORRÊNCIA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92896"/>
            <a:ext cx="7693025" cy="4104456"/>
          </a:xfrm>
        </p:spPr>
        <p:txBody>
          <a:bodyPr/>
          <a:lstStyle/>
          <a:p>
            <a:pPr algn="just"/>
            <a:r>
              <a:rPr lang="en-US" sz="2400" b="1" dirty="0" err="1"/>
              <a:t>Bloqueio</a:t>
            </a:r>
            <a:r>
              <a:rPr lang="en-US" sz="2400" dirty="0"/>
              <a:t> – </a:t>
            </a:r>
            <a:r>
              <a:rPr lang="en-US" sz="2400" i="1" dirty="0"/>
              <a:t>Lock</a:t>
            </a:r>
            <a:r>
              <a:rPr lang="en-US" sz="2400" dirty="0"/>
              <a:t> – </a:t>
            </a:r>
            <a:r>
              <a:rPr lang="en-US" sz="2400" dirty="0" err="1"/>
              <a:t>Sincronizar</a:t>
            </a:r>
            <a:r>
              <a:rPr lang="en-US" sz="2400" dirty="0"/>
              <a:t> o </a:t>
            </a:r>
            <a:r>
              <a:rPr lang="en-US" sz="2400" dirty="0" err="1"/>
              <a:t>acesso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transações</a:t>
            </a:r>
            <a:r>
              <a:rPr lang="en-US" sz="2400" dirty="0"/>
              <a:t> </a:t>
            </a:r>
            <a:r>
              <a:rPr lang="en-US" sz="2400" dirty="0" err="1"/>
              <a:t>concorrentes</a:t>
            </a:r>
            <a:r>
              <a:rPr lang="en-US" sz="2400" dirty="0"/>
              <a:t> </a:t>
            </a:r>
            <a:r>
              <a:rPr lang="en-US" sz="2400" dirty="0" err="1"/>
              <a:t>aos</a:t>
            </a:r>
            <a:r>
              <a:rPr lang="en-US" sz="2400" dirty="0"/>
              <a:t> </a:t>
            </a:r>
            <a:r>
              <a:rPr lang="en-US" sz="2400" dirty="0" err="1"/>
              <a:t>itens</a:t>
            </a:r>
            <a:r>
              <a:rPr lang="en-US" sz="2400" dirty="0"/>
              <a:t> do </a:t>
            </a:r>
            <a:r>
              <a:rPr lang="en-US" sz="2400" dirty="0" err="1"/>
              <a:t>Banco</a:t>
            </a:r>
            <a:r>
              <a:rPr lang="en-US" sz="2400" dirty="0"/>
              <a:t> de </a:t>
            </a:r>
            <a:r>
              <a:rPr lang="en-US" sz="2400" dirty="0" smtClean="0"/>
              <a:t>Dados</a:t>
            </a:r>
          </a:p>
          <a:p>
            <a:pPr lvl="1" algn="just"/>
            <a:r>
              <a:rPr lang="en-US" sz="2000" dirty="0" err="1" smtClean="0"/>
              <a:t>Bloqueio</a:t>
            </a:r>
            <a:r>
              <a:rPr lang="en-US" sz="2000" dirty="0" smtClean="0"/>
              <a:t> </a:t>
            </a:r>
            <a:r>
              <a:rPr lang="en-US" sz="2000" dirty="0" err="1" smtClean="0"/>
              <a:t>Binário</a:t>
            </a:r>
            <a:r>
              <a:rPr lang="en-US" sz="2000" dirty="0" smtClean="0"/>
              <a:t> (</a:t>
            </a:r>
            <a:r>
              <a:rPr lang="en-US" sz="2000" i="1" dirty="0" smtClean="0"/>
              <a:t>locked/unlocked</a:t>
            </a:r>
            <a:r>
              <a:rPr lang="en-US" sz="2000" dirty="0" smtClean="0"/>
              <a:t>)</a:t>
            </a:r>
          </a:p>
          <a:p>
            <a:pPr lvl="2" algn="just"/>
            <a:r>
              <a:rPr lang="en-US" sz="1200" dirty="0" err="1" smtClean="0"/>
              <a:t>Duas</a:t>
            </a:r>
            <a:r>
              <a:rPr lang="en-US" sz="1200" dirty="0" smtClean="0"/>
              <a:t> </a:t>
            </a:r>
            <a:r>
              <a:rPr lang="en-US" sz="1200" dirty="0" err="1" smtClean="0"/>
              <a:t>operações</a:t>
            </a:r>
            <a:r>
              <a:rPr lang="en-US" sz="1200" dirty="0" smtClean="0"/>
              <a:t> – </a:t>
            </a:r>
            <a:r>
              <a:rPr lang="en-US" sz="1200" dirty="0" err="1" smtClean="0"/>
              <a:t>Apenas</a:t>
            </a:r>
            <a:r>
              <a:rPr lang="en-US" sz="1200" dirty="0" smtClean="0"/>
              <a:t> </a:t>
            </a:r>
            <a:r>
              <a:rPr lang="en-US" sz="1200" dirty="0" err="1" smtClean="0"/>
              <a:t>leitura</a:t>
            </a:r>
            <a:r>
              <a:rPr lang="en-US" sz="1200" dirty="0" smtClean="0"/>
              <a:t> (?)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3" y="2492896"/>
            <a:ext cx="6627591" cy="419747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 bwMode="auto">
          <a:xfrm>
            <a:off x="914400" y="9144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/>
            <a:r>
              <a:rPr lang="en-US" sz="2800" kern="0" smtClean="0">
                <a:latin typeface="Arial(Títulos)"/>
              </a:rPr>
              <a:t>TÉCNICAS CONTROLE CONCORRÊNCIA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643479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Arial(Títulos)"/>
              </a:rPr>
              <a:t>TÉCNICAS CONTROLE </a:t>
            </a:r>
            <a:r>
              <a:rPr lang="en-US" sz="2800" dirty="0" smtClean="0">
                <a:latin typeface="Arial(Títulos)"/>
              </a:rPr>
              <a:t>CONCORRÊNCIA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69" y="3068960"/>
            <a:ext cx="6082766" cy="25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12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kern="0" smtClean="0"/>
              <a:t>TÉCNICAS CONTROLE CONCORRÊNCIA</a:t>
            </a:r>
            <a:endParaRPr lang="en-US" sz="28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2492896"/>
            <a:ext cx="769302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2400" b="1" kern="0" dirty="0" err="1" smtClean="0"/>
              <a:t>Bloqueio</a:t>
            </a:r>
            <a:r>
              <a:rPr lang="en-US" sz="2400" kern="0" dirty="0" smtClean="0"/>
              <a:t> – </a:t>
            </a:r>
            <a:r>
              <a:rPr lang="en-US" sz="2400" i="1" kern="0" dirty="0" smtClean="0"/>
              <a:t>Lock</a:t>
            </a:r>
            <a:r>
              <a:rPr lang="en-US" sz="2400" kern="0" dirty="0" smtClean="0"/>
              <a:t> – </a:t>
            </a:r>
            <a:r>
              <a:rPr lang="en-US" sz="2400" kern="0" dirty="0" err="1" smtClean="0"/>
              <a:t>Sincronizar</a:t>
            </a:r>
            <a:r>
              <a:rPr lang="en-US" sz="2400" kern="0" dirty="0" smtClean="0"/>
              <a:t> o </a:t>
            </a:r>
            <a:r>
              <a:rPr lang="en-US" sz="2400" kern="0" dirty="0" err="1" smtClean="0"/>
              <a:t>acesso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por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transações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concorrentes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aos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itens</a:t>
            </a:r>
            <a:r>
              <a:rPr lang="en-US" sz="2400" kern="0" dirty="0" smtClean="0"/>
              <a:t> do </a:t>
            </a:r>
            <a:r>
              <a:rPr lang="en-US" sz="2400" kern="0" dirty="0" err="1" smtClean="0"/>
              <a:t>Banco</a:t>
            </a:r>
            <a:r>
              <a:rPr lang="en-US" sz="2400" kern="0" dirty="0" smtClean="0"/>
              <a:t> de Dados</a:t>
            </a:r>
          </a:p>
          <a:p>
            <a:pPr lvl="1" algn="just"/>
            <a:r>
              <a:rPr lang="en-US" sz="2000" kern="0" dirty="0" err="1" smtClean="0"/>
              <a:t>Bloqueio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Compartilhado</a:t>
            </a:r>
            <a:r>
              <a:rPr lang="en-US" sz="2000" kern="0" dirty="0" smtClean="0"/>
              <a:t>/</a:t>
            </a:r>
            <a:r>
              <a:rPr lang="en-US" sz="2000" kern="0" dirty="0" err="1" smtClean="0"/>
              <a:t>Exclusivo</a:t>
            </a:r>
            <a:endParaRPr lang="en-US" sz="2000" kern="0" dirty="0" smtClean="0"/>
          </a:p>
          <a:p>
            <a:pPr lvl="2" algn="just"/>
            <a:r>
              <a:rPr lang="en-US" sz="1600" i="1" kern="0" dirty="0" smtClean="0"/>
              <a:t>Shared lock – </a:t>
            </a:r>
            <a:r>
              <a:rPr lang="en-US" sz="1600" kern="0" dirty="0" err="1" smtClean="0"/>
              <a:t>Leitura</a:t>
            </a:r>
            <a:r>
              <a:rPr lang="en-US" sz="1600" kern="0" dirty="0" smtClean="0"/>
              <a:t> – </a:t>
            </a:r>
            <a:r>
              <a:rPr lang="en-US" sz="1600" kern="0" dirty="0" err="1" smtClean="0"/>
              <a:t>Várias</a:t>
            </a:r>
            <a:r>
              <a:rPr lang="en-US" sz="1600" kern="0" dirty="0" smtClean="0"/>
              <a:t> </a:t>
            </a:r>
            <a:r>
              <a:rPr lang="en-US" sz="1600" kern="0" dirty="0" err="1" smtClean="0"/>
              <a:t>transações</a:t>
            </a:r>
            <a:endParaRPr lang="en-US" sz="1600" kern="0" dirty="0" smtClean="0"/>
          </a:p>
          <a:p>
            <a:pPr lvl="2" algn="just"/>
            <a:r>
              <a:rPr lang="en-US" sz="1600" i="1" kern="0" dirty="0" smtClean="0"/>
              <a:t>Exclusive lock – </a:t>
            </a:r>
            <a:r>
              <a:rPr lang="en-US" sz="1600" kern="0" dirty="0" err="1" smtClean="0"/>
              <a:t>Gravação</a:t>
            </a:r>
            <a:r>
              <a:rPr lang="en-US" sz="1600" kern="0" dirty="0" smtClean="0"/>
              <a:t> – </a:t>
            </a:r>
            <a:r>
              <a:rPr lang="en-US" sz="1600" kern="0" dirty="0" err="1" smtClean="0"/>
              <a:t>Apenas</a:t>
            </a:r>
            <a:r>
              <a:rPr lang="en-US" sz="1600" kern="0" dirty="0" smtClean="0"/>
              <a:t> </a:t>
            </a:r>
            <a:r>
              <a:rPr lang="en-US" sz="1600" kern="0" dirty="0" err="1" smtClean="0"/>
              <a:t>uma</a:t>
            </a:r>
            <a:r>
              <a:rPr lang="en-US" sz="1600" kern="0" dirty="0" smtClean="0"/>
              <a:t> </a:t>
            </a:r>
            <a:r>
              <a:rPr lang="en-US" sz="1600" kern="0" dirty="0" err="1" smtClean="0"/>
              <a:t>transação</a:t>
            </a:r>
            <a:endParaRPr lang="en-US" sz="1600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4481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smtClean="0"/>
              <a:t> </a:t>
            </a:r>
            <a:endParaRPr lang="pt-BR" kern="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kern="0" smtClean="0"/>
              <a:t> </a:t>
            </a:r>
            <a:endParaRPr lang="pt-BR" kern="0" dirty="0"/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TÉCNICAS CONTROLE CONCORRÊNCIA</a:t>
            </a:r>
            <a:endParaRPr lang="en-US" sz="2800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693025" cy="423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2400" b="1" kern="0" dirty="0" err="1" smtClean="0"/>
              <a:t>Bloqueio</a:t>
            </a:r>
            <a:r>
              <a:rPr lang="en-US" sz="2400" kern="0" dirty="0" smtClean="0"/>
              <a:t> – </a:t>
            </a:r>
            <a:r>
              <a:rPr lang="en-US" sz="2400" i="1" kern="0" dirty="0" smtClean="0"/>
              <a:t>Lock</a:t>
            </a:r>
            <a:r>
              <a:rPr lang="en-US" sz="2400" kern="0" dirty="0" smtClean="0"/>
              <a:t> – </a:t>
            </a:r>
            <a:r>
              <a:rPr lang="en-US" sz="2400" kern="0" dirty="0" err="1" smtClean="0"/>
              <a:t>Sincronizar</a:t>
            </a:r>
            <a:r>
              <a:rPr lang="en-US" sz="2400" kern="0" dirty="0" smtClean="0"/>
              <a:t> o </a:t>
            </a:r>
            <a:r>
              <a:rPr lang="en-US" sz="2400" kern="0" dirty="0" err="1" smtClean="0"/>
              <a:t>acesso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por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transações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concorrentes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aos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itens</a:t>
            </a:r>
            <a:r>
              <a:rPr lang="en-US" sz="2400" kern="0" dirty="0" smtClean="0"/>
              <a:t> do </a:t>
            </a:r>
            <a:r>
              <a:rPr lang="en-US" sz="2400" kern="0" dirty="0" err="1" smtClean="0"/>
              <a:t>Banco</a:t>
            </a:r>
            <a:r>
              <a:rPr lang="en-US" sz="2400" kern="0" dirty="0" smtClean="0"/>
              <a:t> de Dados</a:t>
            </a:r>
          </a:p>
          <a:p>
            <a:pPr lvl="1" algn="just"/>
            <a:r>
              <a:rPr lang="en-US" sz="2000" kern="0" dirty="0" err="1" smtClean="0"/>
              <a:t>Bloqueio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Compartilhado</a:t>
            </a:r>
            <a:r>
              <a:rPr lang="en-US" sz="2000" kern="0" dirty="0" smtClean="0"/>
              <a:t>/</a:t>
            </a:r>
            <a:r>
              <a:rPr lang="en-US" sz="2000" kern="0" dirty="0" err="1" smtClean="0"/>
              <a:t>Exclusivo</a:t>
            </a:r>
            <a:endParaRPr lang="en-US" sz="2000" kern="0" dirty="0" smtClean="0"/>
          </a:p>
          <a:p>
            <a:pPr lvl="2" algn="just"/>
            <a:r>
              <a:rPr lang="en-US" sz="1600" kern="0" dirty="0" err="1" smtClean="0"/>
              <a:t>Matriz</a:t>
            </a:r>
            <a:r>
              <a:rPr lang="en-US" sz="1600" kern="0" dirty="0" smtClean="0"/>
              <a:t> de </a:t>
            </a:r>
            <a:r>
              <a:rPr lang="en-US" sz="1600" kern="0" dirty="0" err="1" smtClean="0"/>
              <a:t>compatibilidade</a:t>
            </a:r>
            <a:r>
              <a:rPr lang="en-US" sz="1600" kern="0" dirty="0" smtClean="0"/>
              <a:t> –</a:t>
            </a:r>
          </a:p>
          <a:p>
            <a:pPr lvl="3" algn="just"/>
            <a:r>
              <a:rPr lang="en-US" sz="1400" kern="0" dirty="0" smtClean="0"/>
              <a:t> </a:t>
            </a:r>
            <a:r>
              <a:rPr lang="en-US" sz="1400" i="1" kern="0" dirty="0" smtClean="0"/>
              <a:t>Shared lock – Shared lock (Exclusive lock)</a:t>
            </a:r>
          </a:p>
          <a:p>
            <a:pPr lvl="3" algn="just"/>
            <a:r>
              <a:rPr lang="en-US" sz="1400" i="1" kern="0" dirty="0" smtClean="0"/>
              <a:t>Exclusive lock – (Shared lock) (Exclusive lock)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744638"/>
            <a:ext cx="3707543" cy="159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TÉCNICAS </a:t>
            </a:r>
            <a:r>
              <a:rPr lang="en-US" sz="2800" dirty="0"/>
              <a:t>CONTROLE </a:t>
            </a:r>
            <a:r>
              <a:rPr lang="en-US" sz="2800" dirty="0" smtClean="0"/>
              <a:t>CONCORRÊNCIA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b="1" dirty="0" smtClean="0"/>
              <a:t>Gerenciador de Bloqueio</a:t>
            </a:r>
          </a:p>
          <a:p>
            <a:pPr lvl="1"/>
            <a:r>
              <a:rPr lang="pt-BR" dirty="0" smtClean="0"/>
              <a:t>Tabela de Controle de Bloqueio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991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TÉCNICAS CONTROLE CONCORRÊNCIA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b="1" dirty="0" err="1" smtClean="0"/>
              <a:t>Ordenação</a:t>
            </a:r>
            <a:r>
              <a:rPr lang="en-US" sz="2200" b="1" dirty="0" smtClean="0"/>
              <a:t> </a:t>
            </a:r>
            <a:r>
              <a:rPr lang="en-US" sz="2200" b="1" dirty="0" err="1"/>
              <a:t>por</a:t>
            </a:r>
            <a:r>
              <a:rPr lang="en-US" sz="2200" b="1" dirty="0"/>
              <a:t> </a:t>
            </a:r>
            <a:r>
              <a:rPr lang="en-US" sz="2200" b="1" i="1" dirty="0"/>
              <a:t>Timestamp</a:t>
            </a:r>
            <a:r>
              <a:rPr lang="en-US" sz="2200" i="1" dirty="0"/>
              <a:t> </a:t>
            </a:r>
            <a:r>
              <a:rPr lang="en-US" sz="2200" dirty="0"/>
              <a:t>– </a:t>
            </a:r>
            <a:r>
              <a:rPr lang="en-US" sz="2200" dirty="0" err="1"/>
              <a:t>Identificador</a:t>
            </a:r>
            <a:r>
              <a:rPr lang="en-US" sz="2200" dirty="0"/>
              <a:t> </a:t>
            </a:r>
            <a:r>
              <a:rPr lang="en-US" sz="2200" dirty="0" err="1"/>
              <a:t>único</a:t>
            </a:r>
            <a:r>
              <a:rPr lang="en-US" sz="2200" dirty="0"/>
              <a:t> </a:t>
            </a:r>
            <a:r>
              <a:rPr lang="en-US" sz="2200" dirty="0" err="1"/>
              <a:t>criado</a:t>
            </a:r>
            <a:r>
              <a:rPr lang="en-US" sz="2200" dirty="0"/>
              <a:t> </a:t>
            </a:r>
            <a:r>
              <a:rPr lang="en-US" sz="2200" dirty="0" err="1"/>
              <a:t>pelo</a:t>
            </a:r>
            <a:r>
              <a:rPr lang="en-US" sz="2200" dirty="0"/>
              <a:t> SGBD para </a:t>
            </a:r>
            <a:r>
              <a:rPr lang="en-US" sz="2200" dirty="0" err="1"/>
              <a:t>identificar</a:t>
            </a:r>
            <a:r>
              <a:rPr lang="en-US" sz="2200" dirty="0"/>
              <a:t>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 smtClean="0"/>
              <a:t>transação</a:t>
            </a:r>
            <a:r>
              <a:rPr lang="en-US" sz="2200" dirty="0" smtClean="0"/>
              <a:t>. São </a:t>
            </a:r>
            <a:r>
              <a:rPr lang="en-US" sz="2200" dirty="0" err="1" smtClean="0"/>
              <a:t>associados</a:t>
            </a:r>
            <a:r>
              <a:rPr lang="en-US" sz="2200" dirty="0" smtClean="0"/>
              <a:t> </a:t>
            </a:r>
            <a:r>
              <a:rPr lang="en-US" sz="2200" dirty="0" err="1" smtClean="0"/>
              <a:t>na</a:t>
            </a:r>
            <a:r>
              <a:rPr lang="en-US" sz="2200" dirty="0" smtClean="0"/>
              <a:t> </a:t>
            </a:r>
            <a:r>
              <a:rPr lang="en-US" sz="2200" dirty="0" err="1" smtClean="0"/>
              <a:t>ordem</a:t>
            </a:r>
            <a:r>
              <a:rPr lang="en-US" sz="2200" dirty="0" smtClean="0"/>
              <a:t> </a:t>
            </a:r>
            <a:r>
              <a:rPr lang="en-US" sz="2200" dirty="0" err="1" smtClean="0"/>
              <a:t>em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as </a:t>
            </a:r>
            <a:r>
              <a:rPr lang="en-US" sz="2200" dirty="0" err="1" smtClean="0"/>
              <a:t>transações</a:t>
            </a:r>
            <a:r>
              <a:rPr lang="en-US" sz="2200" dirty="0" smtClean="0"/>
              <a:t> </a:t>
            </a:r>
            <a:r>
              <a:rPr lang="en-US" sz="2200" dirty="0" err="1" smtClean="0"/>
              <a:t>são</a:t>
            </a:r>
            <a:r>
              <a:rPr lang="en-US" sz="2200" dirty="0" smtClean="0"/>
              <a:t> </a:t>
            </a:r>
            <a:r>
              <a:rPr lang="en-US" sz="2200" dirty="0" err="1" smtClean="0"/>
              <a:t>submetidas</a:t>
            </a:r>
            <a:r>
              <a:rPr lang="en-US" sz="2200" dirty="0" smtClean="0"/>
              <a:t> </a:t>
            </a:r>
            <a:r>
              <a:rPr lang="en-US" sz="2200" dirty="0" err="1" smtClean="0"/>
              <a:t>ao</a:t>
            </a:r>
            <a:r>
              <a:rPr lang="en-US" sz="2200" dirty="0" smtClean="0"/>
              <a:t> Sistema.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852458"/>
            <a:ext cx="5256584" cy="2573209"/>
          </a:xfrm>
          <a:prstGeom prst="rect">
            <a:avLst/>
          </a:prstGeom>
        </p:spPr>
      </p:pic>
      <p:sp>
        <p:nvSpPr>
          <p:cNvPr id="7" name="Retângulo 1"/>
          <p:cNvSpPr>
            <a:spLocks noChangeArrowheads="1"/>
          </p:cNvSpPr>
          <p:nvPr/>
        </p:nvSpPr>
        <p:spPr bwMode="auto">
          <a:xfrm>
            <a:off x="4211960" y="6449141"/>
            <a:ext cx="29888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800" dirty="0"/>
              <a:t> Fonte: </a:t>
            </a:r>
            <a:r>
              <a:rPr lang="pt-BR" sz="1800" dirty="0" smtClean="0"/>
              <a:t>(TEIXEIRA, 2021)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95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TÉCNICAS CONTROLE CONCORRÊNCIA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sz="2200" dirty="0" smtClean="0"/>
          </a:p>
          <a:p>
            <a:pPr algn="just"/>
            <a:r>
              <a:rPr lang="pt-BR" sz="2200" dirty="0" smtClean="0"/>
              <a:t>Ações do algoritmo de ordenamento por </a:t>
            </a:r>
            <a:r>
              <a:rPr lang="pt-BR" sz="2200" i="1" dirty="0" err="1" smtClean="0"/>
              <a:t>timestamp</a:t>
            </a:r>
            <a:endParaRPr lang="pt-BR" sz="2200" i="1" dirty="0" smtClean="0"/>
          </a:p>
          <a:p>
            <a:pPr lvl="1" algn="just"/>
            <a:r>
              <a:rPr lang="pt-BR" sz="1800" dirty="0" smtClean="0"/>
              <a:t>Checa </a:t>
            </a:r>
            <a:r>
              <a:rPr lang="pt-BR" sz="1800" dirty="0"/>
              <a:t>se duas operações conflitantes ocorrem na ordem </a:t>
            </a:r>
            <a:r>
              <a:rPr lang="pt-BR" sz="1800" dirty="0" smtClean="0"/>
              <a:t>incorreta. Se </a:t>
            </a:r>
            <a:r>
              <a:rPr lang="pt-BR" sz="1800" dirty="0"/>
              <a:t>ocorrerem, rejeita a última das duas operações abortando a transação que </a:t>
            </a:r>
            <a:r>
              <a:rPr lang="pt-BR" sz="1800" dirty="0" smtClean="0"/>
              <a:t>errou;</a:t>
            </a:r>
            <a:r>
              <a:rPr lang="pt-BR" sz="1800" dirty="0"/>
              <a:t> </a:t>
            </a:r>
            <a:endParaRPr lang="pt-BR" sz="1800" dirty="0" smtClean="0"/>
          </a:p>
          <a:p>
            <a:pPr lvl="1" algn="just"/>
            <a:r>
              <a:rPr lang="pt-BR" sz="1800" dirty="0" smtClean="0"/>
              <a:t>garantia </a:t>
            </a:r>
            <a:r>
              <a:rPr lang="pt-BR" sz="1800" dirty="0"/>
              <a:t>da seriação por </a:t>
            </a:r>
            <a:r>
              <a:rPr lang="pt-BR" sz="1800" dirty="0" smtClean="0"/>
              <a:t>conflito;</a:t>
            </a:r>
            <a:endParaRPr lang="pt-BR" sz="1800" dirty="0"/>
          </a:p>
          <a:p>
            <a:pPr lvl="1" algn="just"/>
            <a:r>
              <a:rPr lang="pt-BR" sz="1800" dirty="0" smtClean="0"/>
              <a:t>sempre </a:t>
            </a:r>
            <a:r>
              <a:rPr lang="pt-BR" sz="1800" dirty="0"/>
              <a:t>que uma transação tenta ler ou escrever um item </a:t>
            </a:r>
            <a:r>
              <a:rPr lang="pt-BR" sz="1800" dirty="0" smtClean="0"/>
              <a:t>de </a:t>
            </a:r>
            <a:r>
              <a:rPr lang="pt-BR" sz="1800" dirty="0"/>
              <a:t>um item </a:t>
            </a:r>
            <a:r>
              <a:rPr lang="pt-BR" sz="1800" dirty="0" smtClean="0"/>
              <a:t>de dado </a:t>
            </a:r>
            <a:r>
              <a:rPr lang="pt-BR" sz="1800" dirty="0"/>
              <a:t>Q, o algoritmo compara o </a:t>
            </a:r>
            <a:r>
              <a:rPr lang="pt-BR" sz="1800" i="1" dirty="0" err="1" smtClean="0"/>
              <a:t>timestamp</a:t>
            </a:r>
            <a:r>
              <a:rPr lang="pt-BR" sz="1800" dirty="0" smtClean="0"/>
              <a:t> dela </a:t>
            </a:r>
            <a:r>
              <a:rPr lang="pt-BR" sz="1800" dirty="0"/>
              <a:t>com o </a:t>
            </a:r>
            <a:r>
              <a:rPr lang="pt-BR" sz="1800" i="1" dirty="0" err="1" smtClean="0"/>
              <a:t>timestamp</a:t>
            </a:r>
            <a:r>
              <a:rPr lang="pt-BR" sz="1800" dirty="0" smtClean="0"/>
              <a:t> de </a:t>
            </a:r>
            <a:r>
              <a:rPr lang="pt-BR" sz="1800" dirty="0"/>
              <a:t>leitura ou escrita de Q; </a:t>
            </a:r>
            <a:endParaRPr lang="pt-BR" sz="1800" dirty="0" smtClean="0"/>
          </a:p>
          <a:p>
            <a:pPr lvl="1" algn="just"/>
            <a:r>
              <a:rPr lang="pt-BR" sz="1800" dirty="0" smtClean="0"/>
              <a:t>intenção</a:t>
            </a:r>
            <a:r>
              <a:rPr lang="pt-BR" sz="1800" dirty="0"/>
              <a:t>: assegurar que a ordenação </a:t>
            </a:r>
            <a:r>
              <a:rPr lang="pt-BR" sz="1800" i="1" dirty="0" err="1" smtClean="0"/>
              <a:t>timestamp</a:t>
            </a:r>
            <a:r>
              <a:rPr lang="pt-BR" sz="1800" dirty="0" smtClean="0"/>
              <a:t> não </a:t>
            </a:r>
            <a:r>
              <a:rPr lang="pt-BR" sz="1800" dirty="0"/>
              <a:t>seja violada</a:t>
            </a:r>
            <a:r>
              <a:rPr lang="pt-BR" sz="1800" dirty="0" smtClean="0"/>
              <a:t>;</a:t>
            </a:r>
            <a:endParaRPr lang="pt-BR" sz="1800" dirty="0"/>
          </a:p>
          <a:p>
            <a:pPr lvl="1" algn="just"/>
            <a:r>
              <a:rPr lang="pt-BR" sz="1800" dirty="0" smtClean="0"/>
              <a:t>se </a:t>
            </a:r>
            <a:r>
              <a:rPr lang="pt-BR" sz="1800" dirty="0"/>
              <a:t>a ordenação </a:t>
            </a:r>
            <a:r>
              <a:rPr lang="pt-BR" sz="1800" i="1" dirty="0" err="1" smtClean="0"/>
              <a:t>timestamp</a:t>
            </a:r>
            <a:r>
              <a:rPr lang="pt-BR" sz="1800" dirty="0" smtClean="0"/>
              <a:t> for </a:t>
            </a:r>
            <a:r>
              <a:rPr lang="pt-BR" sz="1800" dirty="0"/>
              <a:t>violada, a transação será abortada.</a:t>
            </a:r>
          </a:p>
        </p:txBody>
      </p:sp>
    </p:spTree>
    <p:extLst>
      <p:ext uri="{BB962C8B-B14F-4D97-AF65-F5344CB8AC3E}">
        <p14:creationId xmlns:p14="http://schemas.microsoft.com/office/powerpoint/2010/main" val="20748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TÉCNICAS CONTROLE CONCORRÊNCIA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3" y="2362200"/>
            <a:ext cx="6840761" cy="372427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</a:p>
          <a:p>
            <a:pPr marL="0" indent="0" algn="just">
              <a:buNone/>
            </a:pPr>
            <a:r>
              <a:rPr lang="pt-BR" sz="2200" dirty="0" smtClean="0"/>
              <a:t>Associa </a:t>
            </a:r>
            <a:r>
              <a:rPr lang="pt-BR" sz="2200" dirty="0"/>
              <a:t>dois valores a cada item de dados X do </a:t>
            </a:r>
            <a:r>
              <a:rPr lang="pt-BR" sz="2200" dirty="0" smtClean="0"/>
              <a:t>Banco </a:t>
            </a:r>
            <a:r>
              <a:rPr lang="pt-BR" sz="2200" smtClean="0"/>
              <a:t>de Dados</a:t>
            </a:r>
          </a:p>
          <a:p>
            <a:pPr marL="0" indent="0" algn="just">
              <a:buNone/>
            </a:pPr>
            <a:r>
              <a:rPr lang="pt-BR" sz="2200" b="1" dirty="0" smtClean="0"/>
              <a:t>	- </a:t>
            </a:r>
            <a:r>
              <a:rPr lang="pt-BR" sz="2200" b="1" dirty="0" err="1" smtClean="0"/>
              <a:t>Read_TS</a:t>
            </a:r>
            <a:r>
              <a:rPr lang="pt-BR" sz="2200" b="1" dirty="0" smtClean="0"/>
              <a:t>(X</a:t>
            </a:r>
            <a:r>
              <a:rPr lang="pt-BR" sz="2200" b="1" dirty="0"/>
              <a:t>)</a:t>
            </a:r>
            <a:r>
              <a:rPr lang="pt-BR" sz="2200" dirty="0"/>
              <a:t>  </a:t>
            </a:r>
            <a:r>
              <a:rPr lang="pt-BR" sz="2200" dirty="0" smtClean="0"/>
              <a:t>- maior </a:t>
            </a:r>
            <a:r>
              <a:rPr lang="pt-BR" sz="2200" dirty="0"/>
              <a:t>de todos os TS </a:t>
            </a:r>
            <a:r>
              <a:rPr lang="pt-BR" sz="2200" dirty="0" smtClean="0"/>
              <a:t>das transações </a:t>
            </a:r>
            <a:r>
              <a:rPr lang="pt-BR" sz="2200" dirty="0"/>
              <a:t>que tenham lido X com sucesso</a:t>
            </a:r>
            <a:br>
              <a:rPr lang="pt-BR" sz="2200" dirty="0"/>
            </a:br>
            <a:r>
              <a:rPr lang="pt-BR" sz="2200" b="1" dirty="0" smtClean="0"/>
              <a:t>	- </a:t>
            </a:r>
            <a:r>
              <a:rPr lang="pt-BR" sz="2200" b="1" dirty="0" err="1" smtClean="0"/>
              <a:t>Write_TS</a:t>
            </a:r>
            <a:r>
              <a:rPr lang="pt-BR" sz="2200" b="1" dirty="0" smtClean="0"/>
              <a:t>(X</a:t>
            </a:r>
            <a:r>
              <a:rPr lang="pt-BR" sz="2200" b="1" dirty="0"/>
              <a:t>)</a:t>
            </a:r>
            <a:r>
              <a:rPr lang="pt-BR" sz="2200" dirty="0"/>
              <a:t> </a:t>
            </a:r>
            <a:r>
              <a:rPr lang="pt-BR" sz="2200" dirty="0" smtClean="0"/>
              <a:t>- maior </a:t>
            </a:r>
            <a:r>
              <a:rPr lang="pt-BR" sz="2200" dirty="0"/>
              <a:t>de todos os TS das</a:t>
            </a:r>
            <a:br>
              <a:rPr lang="pt-BR" sz="2200" dirty="0"/>
            </a:br>
            <a:r>
              <a:rPr lang="pt-BR" sz="2200" dirty="0"/>
              <a:t>transações que tenham escrito X com sucesso</a:t>
            </a:r>
          </a:p>
        </p:txBody>
      </p:sp>
    </p:spTree>
    <p:extLst>
      <p:ext uri="{BB962C8B-B14F-4D97-AF65-F5344CB8AC3E}">
        <p14:creationId xmlns:p14="http://schemas.microsoft.com/office/powerpoint/2010/main" val="395573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  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     </a:t>
            </a:r>
          </a:p>
        </p:txBody>
      </p:sp>
      <p:sp>
        <p:nvSpPr>
          <p:cNvPr id="312324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OPERAÇÕES DE LEITURA/ESCRITA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838200" y="3068638"/>
            <a:ext cx="7262813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400" b="1">
                <a:latin typeface="Arial Unicode MS" pitchFamily="34" charset="-128"/>
              </a:rPr>
              <a:t>read (x)</a:t>
            </a:r>
            <a:r>
              <a:rPr lang="pt-BR" sz="2400">
                <a:latin typeface="Arial Unicode MS" pitchFamily="34" charset="-128"/>
              </a:rPr>
              <a:t>: transfere o item de dados x do Banco de Dados para um </a:t>
            </a:r>
            <a:r>
              <a:rPr lang="pt-BR" sz="2400" i="1">
                <a:latin typeface="Arial Unicode MS" pitchFamily="34" charset="-128"/>
              </a:rPr>
              <a:t>buffer </a:t>
            </a:r>
            <a:r>
              <a:rPr lang="pt-BR" sz="2400">
                <a:latin typeface="Arial Unicode MS" pitchFamily="34" charset="-128"/>
              </a:rPr>
              <a:t>local alocado à transação que executou a transação de read. O valor de x é colocado dentro de uma variável de programa.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TÉCNICAS CONTROLE CONCORRÊNCIA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Ordenação </a:t>
            </a:r>
            <a:r>
              <a:rPr lang="pt-BR" b="1" dirty="0" err="1" smtClean="0"/>
              <a:t>Timestamp</a:t>
            </a:r>
            <a:r>
              <a:rPr lang="pt-BR" b="1" dirty="0" smtClean="0"/>
              <a:t> X </a:t>
            </a:r>
            <a:r>
              <a:rPr lang="pt-BR" b="1" dirty="0" err="1" smtClean="0"/>
              <a:t>Seriabilidade</a:t>
            </a:r>
            <a:r>
              <a:rPr lang="pt-BR" dirty="0" smtClean="0"/>
              <a:t> </a:t>
            </a:r>
          </a:p>
          <a:p>
            <a:pPr lvl="1" algn="just"/>
            <a:r>
              <a:rPr lang="pt-BR" dirty="0" smtClean="0"/>
              <a:t>Se uma transação T tenta um r(x) ou um w(x) o algoritmo compara TS(T) com </a:t>
            </a:r>
            <a:r>
              <a:rPr lang="pt-BR" dirty="0" err="1" smtClean="0"/>
              <a:t>read_TS</a:t>
            </a:r>
            <a:r>
              <a:rPr lang="pt-BR" dirty="0" smtClean="0"/>
              <a:t>(X) e </a:t>
            </a:r>
            <a:r>
              <a:rPr lang="pt-BR" dirty="0" err="1" smtClean="0"/>
              <a:t>write_TS</a:t>
            </a:r>
            <a:r>
              <a:rPr lang="pt-BR" dirty="0" smtClean="0"/>
              <a:t>(X) para assegurar que a ordem TS não foi violada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973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914400" y="9144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kern="0" smtClean="0"/>
              <a:t>TÉCNICAS CONTROLE CONCORRÊNCIA</a:t>
            </a:r>
            <a:endParaRPr lang="pt-BR" sz="2800" kern="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990600" y="25146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2400" b="1" kern="0" dirty="0" err="1"/>
              <a:t>O</a:t>
            </a:r>
            <a:r>
              <a:rPr lang="en-US" sz="2400" b="1" kern="0" dirty="0" err="1" smtClean="0"/>
              <a:t>timistas</a:t>
            </a:r>
            <a:endParaRPr lang="en-US" sz="2400" b="1" kern="0" dirty="0" smtClean="0"/>
          </a:p>
          <a:p>
            <a:pPr lvl="1" algn="just"/>
            <a:r>
              <a:rPr lang="en-US" sz="2000" kern="0" dirty="0" err="1" smtClean="0"/>
              <a:t>Supõe</a:t>
            </a:r>
            <a:r>
              <a:rPr lang="en-US" sz="2000" kern="0" dirty="0" smtClean="0"/>
              <a:t> </a:t>
            </a:r>
            <a:r>
              <a:rPr lang="en-US" sz="2000" kern="0" dirty="0" err="1"/>
              <a:t>que</a:t>
            </a:r>
            <a:r>
              <a:rPr lang="en-US" sz="2000" kern="0" dirty="0"/>
              <a:t> </a:t>
            </a:r>
            <a:r>
              <a:rPr lang="en-US" sz="2000" kern="0" dirty="0" err="1" smtClean="0"/>
              <a:t>quase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nunca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ocorre</a:t>
            </a:r>
            <a:r>
              <a:rPr lang="en-US" sz="2000" kern="0" dirty="0" smtClean="0"/>
              <a:t> </a:t>
            </a:r>
            <a:r>
              <a:rPr lang="en-US" sz="2000" kern="0" dirty="0" err="1"/>
              <a:t>interferência</a:t>
            </a:r>
            <a:r>
              <a:rPr lang="en-US" sz="2000" kern="0" dirty="0"/>
              <a:t> entre </a:t>
            </a:r>
            <a:r>
              <a:rPr lang="en-US" sz="2000" kern="0" dirty="0" err="1"/>
              <a:t>transações</a:t>
            </a:r>
            <a:r>
              <a:rPr lang="en-US" sz="2000" kern="0" dirty="0"/>
              <a:t> e </a:t>
            </a:r>
            <a:r>
              <a:rPr lang="en-US" sz="2000" kern="0" dirty="0" err="1" smtClean="0"/>
              <a:t>verificam</a:t>
            </a:r>
            <a:r>
              <a:rPr lang="en-US" sz="2000" kern="0" dirty="0" smtClean="0"/>
              <a:t> a </a:t>
            </a:r>
            <a:r>
              <a:rPr lang="en-US" sz="2000" kern="0" dirty="0" err="1" smtClean="0"/>
              <a:t>serializabilidade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somente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ao</a:t>
            </a:r>
            <a:r>
              <a:rPr lang="en-US" sz="2000" kern="0" dirty="0" smtClean="0"/>
              <a:t> final de </a:t>
            </a:r>
            <a:r>
              <a:rPr lang="en-US" sz="2000" kern="0" dirty="0" err="1" smtClean="0"/>
              <a:t>uma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transação</a:t>
            </a:r>
            <a:r>
              <a:rPr lang="en-US" sz="2000" kern="0" dirty="0" smtClean="0"/>
              <a:t> </a:t>
            </a:r>
          </a:p>
          <a:p>
            <a:pPr lvl="1" algn="just"/>
            <a:endParaRPr lang="en-US" sz="2000" kern="0" dirty="0" smtClean="0"/>
          </a:p>
          <a:p>
            <a:pPr lvl="1" algn="just"/>
            <a:r>
              <a:rPr lang="en-US" sz="2000" kern="0" dirty="0" err="1" smtClean="0"/>
              <a:t>Validação</a:t>
            </a:r>
            <a:r>
              <a:rPr lang="en-US" sz="2000" kern="0" dirty="0" smtClean="0"/>
              <a:t> </a:t>
            </a:r>
          </a:p>
          <a:p>
            <a:pPr lvl="1" algn="just"/>
            <a:r>
              <a:rPr lang="en-US" sz="2000" kern="0" dirty="0" smtClean="0"/>
              <a:t> </a:t>
            </a:r>
            <a:endParaRPr lang="en-US" sz="2000" kern="0" dirty="0"/>
          </a:p>
          <a:p>
            <a:pPr lvl="1" algn="just"/>
            <a:r>
              <a:rPr lang="en-US" sz="2000" kern="0" dirty="0" smtClean="0"/>
              <a:t>Read </a:t>
            </a:r>
            <a:r>
              <a:rPr lang="en-US" sz="2000" kern="0" dirty="0" err="1" smtClean="0"/>
              <a:t>uncommited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5057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smtClean="0"/>
              <a:t> </a:t>
            </a:r>
            <a:endParaRPr lang="pt-BR" kern="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kern="0" smtClean="0"/>
              <a:t> </a:t>
            </a:r>
            <a:endParaRPr lang="pt-BR" kern="0" dirty="0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914400" y="9144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kern="0" smtClean="0"/>
              <a:t>TÉCNICAS CONTROLE CONCORRÊNCIA</a:t>
            </a:r>
            <a:endParaRPr lang="pt-BR" sz="2800" kern="0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990600" y="2362200"/>
            <a:ext cx="76930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2400" b="1" kern="0" dirty="0" err="1" smtClean="0"/>
              <a:t>Validação</a:t>
            </a:r>
            <a:endParaRPr lang="en-US" sz="2400" kern="0" dirty="0" smtClean="0"/>
          </a:p>
          <a:p>
            <a:pPr lvl="1" algn="just"/>
            <a:r>
              <a:rPr lang="pt-BR" sz="2000" dirty="0"/>
              <a:t>não realizam nenhuma verificação durante o processamento da transação </a:t>
            </a:r>
            <a:endParaRPr lang="pt-BR" sz="2000" dirty="0" smtClean="0"/>
          </a:p>
          <a:p>
            <a:pPr lvl="1" algn="just"/>
            <a:r>
              <a:rPr lang="pt-BR" sz="2000" dirty="0" smtClean="0"/>
              <a:t>pressupõem </a:t>
            </a:r>
            <a:r>
              <a:rPr lang="pt-BR" sz="2000" dirty="0"/>
              <a:t>nenhuma ou pouca interferência </a:t>
            </a:r>
            <a:endParaRPr lang="pt-BR" sz="2000" dirty="0" smtClean="0"/>
          </a:p>
          <a:p>
            <a:pPr lvl="1" algn="just"/>
            <a:r>
              <a:rPr lang="pt-BR" sz="2000" dirty="0" smtClean="0"/>
              <a:t>verificações </a:t>
            </a:r>
            <a:r>
              <a:rPr lang="pt-BR" sz="2000" dirty="0"/>
              <a:t>de violação de </a:t>
            </a:r>
            <a:r>
              <a:rPr lang="pt-BR" sz="2000" dirty="0" err="1"/>
              <a:t>serializabilidade</a:t>
            </a:r>
            <a:r>
              <a:rPr lang="pt-BR" sz="2000" dirty="0"/>
              <a:t> feitos somente ao final de cada transação </a:t>
            </a:r>
            <a:endParaRPr lang="pt-BR" sz="2000" dirty="0" smtClean="0"/>
          </a:p>
          <a:p>
            <a:pPr marL="0" indent="0">
              <a:buFont typeface="Wingdings" pitchFamily="2" charset="2"/>
              <a:buNone/>
            </a:pPr>
            <a:endParaRPr lang="pt-BR" kern="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4562475"/>
            <a:ext cx="7229475" cy="1828800"/>
          </a:xfrm>
          <a:prstGeom prst="rect">
            <a:avLst/>
          </a:prstGeom>
        </p:spPr>
      </p:pic>
      <p:sp>
        <p:nvSpPr>
          <p:cNvPr id="11" name="Retângulo 1"/>
          <p:cNvSpPr>
            <a:spLocks noChangeArrowheads="1"/>
          </p:cNvSpPr>
          <p:nvPr/>
        </p:nvSpPr>
        <p:spPr bwMode="auto">
          <a:xfrm>
            <a:off x="3476887" y="6425667"/>
            <a:ext cx="29888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800" dirty="0"/>
              <a:t> Fonte: </a:t>
            </a:r>
            <a:r>
              <a:rPr lang="pt-BR" sz="1800" dirty="0" smtClean="0"/>
              <a:t>(TEIXEIRA, 2021)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231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TRABALHO I</a:t>
            </a:r>
            <a:endParaRPr lang="en-US" sz="28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2636838"/>
            <a:ext cx="7693025" cy="344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2400" kern="0" dirty="0"/>
              <a:t>TÉCNICAS CONTROLE </a:t>
            </a:r>
            <a:r>
              <a:rPr lang="en-US" sz="2400" kern="0" dirty="0" smtClean="0"/>
              <a:t>CONCORRÊNCIA</a:t>
            </a:r>
          </a:p>
          <a:p>
            <a:pPr lvl="1" algn="just"/>
            <a:r>
              <a:rPr lang="en-US" sz="2000" b="1" kern="0" dirty="0" err="1" smtClean="0"/>
              <a:t>Vídeo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7095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/>
              <a:t>REFERÊNCIAS BIBLIOGRÁFICAS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6542112" cy="4495800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pt-BR" sz="1800" dirty="0" smtClean="0"/>
              <a:t>ELMASRI,NAVATHE </a:t>
            </a:r>
            <a:r>
              <a:rPr lang="pt-BR" sz="1800" dirty="0"/>
              <a:t>– </a:t>
            </a:r>
            <a:r>
              <a:rPr lang="pt-BR" sz="1800" u="sng" dirty="0"/>
              <a:t>Sistemas de Banco de Dados</a:t>
            </a:r>
            <a:r>
              <a:rPr lang="pt-BR" sz="1800" dirty="0"/>
              <a:t> – São Paulo - </a:t>
            </a:r>
            <a:r>
              <a:rPr lang="pt-BR" sz="1800" dirty="0" err="1"/>
              <a:t>Addison</a:t>
            </a:r>
            <a:r>
              <a:rPr lang="pt-BR" sz="1800" dirty="0"/>
              <a:t> Wesley, </a:t>
            </a:r>
            <a:r>
              <a:rPr lang="pt-BR" sz="1800" dirty="0" smtClean="0"/>
              <a:t>2005</a:t>
            </a:r>
          </a:p>
          <a:p>
            <a:pPr algn="just">
              <a:buFontTx/>
              <a:buChar char="-"/>
            </a:pPr>
            <a:r>
              <a:rPr lang="pt-BR" sz="1800" dirty="0" smtClean="0">
                <a:hlinkClick r:id="rId3"/>
              </a:rPr>
              <a:t>https://www.youtube.com/watch?v=bBEWX9Gl358</a:t>
            </a:r>
            <a:endParaRPr lang="pt-BR" sz="1800" dirty="0" smtClean="0"/>
          </a:p>
          <a:p>
            <a:pPr algn="just">
              <a:buFontTx/>
              <a:buChar char="-"/>
            </a:pPr>
            <a:r>
              <a:rPr lang="pt-BR" sz="1800" dirty="0" smtClean="0">
                <a:hlinkClick r:id="rId4"/>
              </a:rPr>
              <a:t>DEVMEDIA – Disponível em: https</a:t>
            </a:r>
            <a:r>
              <a:rPr lang="pt-BR" sz="1800" dirty="0">
                <a:hlinkClick r:id="rId4"/>
              </a:rPr>
              <a:t>://</a:t>
            </a:r>
            <a:r>
              <a:rPr lang="pt-BR" sz="1800" dirty="0" smtClean="0">
                <a:hlinkClick r:id="rId4"/>
              </a:rPr>
              <a:t>www.devmedia.com.br/controle-de-concorrencia-entre-transacoes-em-bancos-de-dados/27756</a:t>
            </a:r>
            <a:r>
              <a:rPr lang="pt-BR" sz="1800" dirty="0" smtClean="0"/>
              <a:t>  - Acesso em: 17 de Fevereiro de 2021</a:t>
            </a:r>
          </a:p>
          <a:p>
            <a:pPr algn="just">
              <a:buNone/>
            </a:pPr>
            <a:r>
              <a:rPr lang="pt-BR" sz="1800" dirty="0" smtClean="0"/>
              <a:t>	TEIXEIRA, Fabiano Costa - Controle de Concorrência </a:t>
            </a:r>
            <a:r>
              <a:rPr lang="pt-BR" sz="1800" dirty="0" err="1" smtClean="0"/>
              <a:t>dem</a:t>
            </a:r>
            <a:r>
              <a:rPr lang="pt-BR" sz="1800" dirty="0" smtClean="0"/>
              <a:t> Sistemas Distribuídos – Universidade de São Paulo - USP - Disponível em: </a:t>
            </a:r>
            <a:r>
              <a:rPr lang="pt-BR" sz="1800" dirty="0" smtClean="0">
                <a:hlinkClick r:id="rId5"/>
              </a:rPr>
              <a:t>https</a:t>
            </a:r>
            <a:r>
              <a:rPr lang="pt-BR" sz="1800" dirty="0">
                <a:hlinkClick r:id="rId5"/>
              </a:rPr>
              <a:t>://slideplayer.com.br/slide/358653</a:t>
            </a:r>
            <a:r>
              <a:rPr lang="pt-BR" sz="1800" dirty="0" smtClean="0">
                <a:hlinkClick r:id="rId5"/>
              </a:rPr>
              <a:t>/</a:t>
            </a:r>
            <a:r>
              <a:rPr lang="pt-BR" sz="1800" dirty="0" smtClean="0"/>
              <a:t> - Acesso em: 17 de Fevereiro de 2021</a:t>
            </a:r>
          </a:p>
          <a:p>
            <a:pPr algn="just">
              <a:buNone/>
            </a:pPr>
            <a:r>
              <a:rPr lang="pt-BR" sz="1800" dirty="0" smtClean="0"/>
              <a:t>	</a:t>
            </a:r>
            <a:r>
              <a:rPr lang="pt-BR" sz="1800" dirty="0" smtClean="0">
                <a:hlinkClick r:id="rId6"/>
              </a:rPr>
              <a:t>https</a:t>
            </a:r>
            <a:r>
              <a:rPr lang="pt-BR" sz="1800" dirty="0">
                <a:hlinkClick r:id="rId6"/>
              </a:rPr>
              <a:t>://</a:t>
            </a:r>
            <a:r>
              <a:rPr lang="pt-BR" sz="1800" dirty="0" smtClean="0">
                <a:hlinkClick r:id="rId6"/>
              </a:rPr>
              <a:t>www.youtube.com/watch?v=VxGKvqHhU5c</a:t>
            </a:r>
            <a:endParaRPr lang="pt-BR" sz="1800" dirty="0" smtClean="0"/>
          </a:p>
          <a:p>
            <a:pPr algn="just">
              <a:buNone/>
            </a:pPr>
            <a:r>
              <a:rPr lang="pt-BR" sz="1800" dirty="0" smtClean="0"/>
              <a:t>	https</a:t>
            </a:r>
            <a:r>
              <a:rPr lang="pt-BR" sz="1800" dirty="0"/>
              <a:t>://www.youtube.com/watch?v=CTCAo89fcQw</a:t>
            </a:r>
            <a:endParaRPr lang="pt-BR" sz="1800" dirty="0" smtClean="0"/>
          </a:p>
          <a:p>
            <a:pPr algn="just">
              <a:buNone/>
            </a:pP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  </a:t>
            </a:r>
          </a:p>
        </p:txBody>
      </p:sp>
      <p:sp>
        <p:nvSpPr>
          <p:cNvPr id="395268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3600" b="1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800"/>
              <a:t>     </a:t>
            </a:r>
          </a:p>
        </p:txBody>
      </p:sp>
      <p:sp>
        <p:nvSpPr>
          <p:cNvPr id="395270" name="AutoShape 6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OPERAÇÕES DE LEITURA/ESCRITA</a:t>
            </a:r>
          </a:p>
        </p:txBody>
      </p:sp>
      <p:sp>
        <p:nvSpPr>
          <p:cNvPr id="395271" name="Rectangle 7"/>
          <p:cNvSpPr>
            <a:spLocks noChangeArrowheads="1"/>
          </p:cNvSpPr>
          <p:nvPr/>
        </p:nvSpPr>
        <p:spPr bwMode="auto">
          <a:xfrm>
            <a:off x="838200" y="3213100"/>
            <a:ext cx="7262813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400" b="1">
                <a:latin typeface="Arial Unicode MS" pitchFamily="34" charset="-128"/>
              </a:rPr>
              <a:t>write (x)</a:t>
            </a:r>
            <a:r>
              <a:rPr lang="pt-BR" sz="2400">
                <a:latin typeface="Arial Unicode MS" pitchFamily="34" charset="-128"/>
              </a:rPr>
              <a:t>: transfere o item de dados x do </a:t>
            </a:r>
            <a:r>
              <a:rPr lang="pt-BR" sz="2400" i="1">
                <a:latin typeface="Arial Unicode MS" pitchFamily="34" charset="-128"/>
              </a:rPr>
              <a:t>buffer </a:t>
            </a:r>
            <a:r>
              <a:rPr lang="pt-BR" sz="2400">
                <a:latin typeface="Arial Unicode MS" pitchFamily="34" charset="-128"/>
              </a:rPr>
              <a:t>local da transação que executou o write de volta para o Banco de Dados. O valor da variável de programa é passado para o item de dado do Banco de Dados.</a:t>
            </a:r>
            <a:endParaRPr lang="pt-BR" sz="2400" i="1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 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      </a:t>
            </a:r>
          </a:p>
        </p:txBody>
      </p:sp>
      <p:sp>
        <p:nvSpPr>
          <p:cNvPr id="314372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EXECUÇÃO DAS OPERAÇÕES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755650" y="2781300"/>
            <a:ext cx="8137525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pt-BR" sz="220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200">
                <a:latin typeface="Arial Unicode MS" pitchFamily="34" charset="-128"/>
              </a:rPr>
              <a:t>Executar </a:t>
            </a:r>
            <a:r>
              <a:rPr lang="pt-BR" sz="2200" b="1">
                <a:latin typeface="Arial Unicode MS" pitchFamily="34" charset="-128"/>
              </a:rPr>
              <a:t>read (x)</a:t>
            </a:r>
            <a:r>
              <a:rPr lang="pt-BR" sz="2200">
                <a:latin typeface="Arial Unicode MS" pitchFamily="34" charset="-128"/>
              </a:rPr>
              <a:t>: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pt-BR" sz="2200">
                <a:latin typeface="Arial Unicode MS" pitchFamily="34" charset="-128"/>
              </a:rPr>
              <a:t>Encontrar o endereço do bloco de disco que contém x;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pt-BR" sz="2200">
                <a:latin typeface="Arial Unicode MS" pitchFamily="34" charset="-128"/>
              </a:rPr>
              <a:t>Copiar este bloco de disco para dentro do </a:t>
            </a:r>
            <a:r>
              <a:rPr lang="pt-BR" sz="2200" i="1">
                <a:latin typeface="Arial Unicode MS" pitchFamily="34" charset="-128"/>
              </a:rPr>
              <a:t>buffer/</a:t>
            </a:r>
            <a:r>
              <a:rPr lang="pt-BR" sz="2200">
                <a:latin typeface="Arial Unicode MS" pitchFamily="34" charset="-128"/>
              </a:rPr>
              <a:t>memória principal, se ele já não estiver lá;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pt-BR" sz="2200">
                <a:latin typeface="Arial Unicode MS" pitchFamily="34" charset="-128"/>
              </a:rPr>
              <a:t>Copiar o item x do </a:t>
            </a:r>
            <a:r>
              <a:rPr lang="pt-BR" sz="2200" i="1">
                <a:latin typeface="Arial Unicode MS" pitchFamily="34" charset="-128"/>
              </a:rPr>
              <a:t>buffer </a:t>
            </a:r>
            <a:r>
              <a:rPr lang="pt-BR" sz="2200">
                <a:latin typeface="Arial Unicode MS" pitchFamily="34" charset="-128"/>
              </a:rPr>
              <a:t>para a variável de programa.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  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   </a:t>
            </a:r>
          </a:p>
        </p:txBody>
      </p:sp>
      <p:sp>
        <p:nvSpPr>
          <p:cNvPr id="315396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EXECUÇÃO DAS OPERAÇÕES</a:t>
            </a: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990600" y="2743200"/>
            <a:ext cx="7110413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200">
                <a:latin typeface="Arial Unicode MS" pitchFamily="34" charset="-128"/>
              </a:rPr>
              <a:t>Executar</a:t>
            </a:r>
            <a:r>
              <a:rPr lang="pt-BR" sz="2200" b="1">
                <a:latin typeface="Arial Unicode MS" pitchFamily="34" charset="-128"/>
              </a:rPr>
              <a:t> write (x)</a:t>
            </a:r>
            <a:r>
              <a:rPr lang="pt-BR" sz="2200">
                <a:latin typeface="Arial Unicode MS" pitchFamily="34" charset="-128"/>
              </a:rPr>
              <a:t>: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pt-BR" sz="2200">
                <a:latin typeface="Arial Unicode MS" pitchFamily="34" charset="-128"/>
              </a:rPr>
              <a:t>Encontrar o endereço do bloco de disco que contém x;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pt-BR" sz="2200">
                <a:latin typeface="Arial Unicode MS" pitchFamily="34" charset="-128"/>
              </a:rPr>
              <a:t>Copiar o bloco de disco para a memória principal se ele já não estiver lá;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pt-BR" sz="2200">
                <a:latin typeface="Arial Unicode MS" pitchFamily="34" charset="-128"/>
              </a:rPr>
              <a:t>Copiar o item x da variável de programa x para a localização correta no </a:t>
            </a:r>
            <a:r>
              <a:rPr lang="pt-BR" sz="2200" i="1">
                <a:latin typeface="Arial Unicode MS" pitchFamily="34" charset="-128"/>
              </a:rPr>
              <a:t>buffer;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pt-BR" sz="2200">
                <a:latin typeface="Arial Unicode MS" pitchFamily="34" charset="-128"/>
              </a:rPr>
              <a:t>Copiar o bloco alterado do </a:t>
            </a:r>
            <a:r>
              <a:rPr lang="pt-BR" sz="2200" i="1">
                <a:latin typeface="Arial Unicode MS" pitchFamily="34" charset="-128"/>
              </a:rPr>
              <a:t>buffer </a:t>
            </a:r>
            <a:r>
              <a:rPr lang="pt-BR" sz="2200">
                <a:latin typeface="Arial Unicode MS" pitchFamily="34" charset="-128"/>
              </a:rPr>
              <a:t>de volta para o disco (imediatamente ou mais tarde)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pt-BR" sz="240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EXEMPLO DE TRANSAÇÃO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65400"/>
            <a:ext cx="7693025" cy="352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A) read (x);		B) read (x);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x : = x – N;		     x : = x + M;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write (x);		     write (x);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read (y);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y := y + N;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write (y);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  T1				T2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        Acesso concorrente ao dado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ápsulas">
  <a:themeElements>
    <a:clrScheme name="Cápsula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ápsul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ápsula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1837</Words>
  <Application>Microsoft Office PowerPoint</Application>
  <PresentationFormat>Apresentação na tela (4:3)</PresentationFormat>
  <Paragraphs>320</Paragraphs>
  <Slides>54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0" baseType="lpstr">
      <vt:lpstr>Arial Unicode MS</vt:lpstr>
      <vt:lpstr>Arial</vt:lpstr>
      <vt:lpstr>Arial(Títulos)</vt:lpstr>
      <vt:lpstr>Times New Roman</vt:lpstr>
      <vt:lpstr>Wingdings</vt:lpstr>
      <vt:lpstr>Cápsulas</vt:lpstr>
      <vt:lpstr>  </vt:lpstr>
      <vt:lpstr> </vt:lpstr>
      <vt:lpstr>  </vt:lpstr>
      <vt:lpstr> </vt:lpstr>
      <vt:lpstr>   </vt:lpstr>
      <vt:lpstr>  </vt:lpstr>
      <vt:lpstr>  </vt:lpstr>
      <vt:lpstr>   </vt:lpstr>
      <vt:lpstr>EXEMPLO DE TRANSAÇÃO</vt:lpstr>
      <vt:lpstr>EXEMPLO DE TRANSAÇÃO</vt:lpstr>
      <vt:lpstr>PROPRIEDADES DAS TRANSAÇÕES (ACID)</vt:lpstr>
      <vt:lpstr>PROPRIEDADES DAS TRANSAÇÕES (ACID)</vt:lpstr>
      <vt:lpstr>  </vt:lpstr>
      <vt:lpstr>PROPRIEDADES DAS TRANSAÇÕES (ACID)</vt:lpstr>
      <vt:lpstr>    </vt:lpstr>
      <vt:lpstr>PROPRIEDADES DAS TRANSAÇÕES (ACID)</vt:lpstr>
      <vt:lpstr>  </vt:lpstr>
      <vt:lpstr>PROPRIEDADES DAS TRANSAÇÕES (ACID)</vt:lpstr>
      <vt:lpstr>     </vt:lpstr>
      <vt:lpstr>OPERAÇÕES ADICIONAIS</vt:lpstr>
      <vt:lpstr>EXEMPLOS PROPRIEDADES ACID</vt:lpstr>
      <vt:lpstr>EXEMPLOS PROPRIEDADES ACID</vt:lpstr>
      <vt:lpstr>EXEMPLOS PROPRIEDADES ACID</vt:lpstr>
      <vt:lpstr>EXEMPLOS PROPRIEDADES ACID</vt:lpstr>
      <vt:lpstr>EXEMPLOS PROPRIEDADES ACID</vt:lpstr>
      <vt:lpstr>EXEMPLOS PROPRIEDADES ACID</vt:lpstr>
      <vt:lpstr>COMANDOS</vt:lpstr>
      <vt:lpstr>   </vt:lpstr>
      <vt:lpstr>    </vt:lpstr>
      <vt:lpstr>   </vt:lpstr>
      <vt:lpstr>   </vt:lpstr>
      <vt:lpstr> </vt:lpstr>
      <vt:lpstr> </vt:lpstr>
      <vt:lpstr>COMANDOS</vt:lpstr>
      <vt:lpstr> </vt:lpstr>
      <vt:lpstr> </vt:lpstr>
      <vt:lpstr> </vt:lpstr>
      <vt:lpstr>TÉCNICAS CONTROLE CONCORRÊNCIA</vt:lpstr>
      <vt:lpstr> </vt:lpstr>
      <vt:lpstr> </vt:lpstr>
      <vt:lpstr>TÉCNICAS CONTROLE CONCORRÊNCIA</vt:lpstr>
      <vt:lpstr> </vt:lpstr>
      <vt:lpstr>TÉCNICAS CONTROLE CONCORRÊNCIA</vt:lpstr>
      <vt:lpstr> </vt:lpstr>
      <vt:lpstr> </vt:lpstr>
      <vt:lpstr>  TÉCNICAS CONTROLE CONCORRÊNCIA</vt:lpstr>
      <vt:lpstr>TÉCNICAS CONTROLE CONCORRÊNCIA</vt:lpstr>
      <vt:lpstr>TÉCNICAS CONTROLE CONCORRÊNCIA</vt:lpstr>
      <vt:lpstr>TÉCNICAS CONTROLE CONCORRÊNCIA</vt:lpstr>
      <vt:lpstr>TÉCNICAS CONTROLE CONCORRÊNCIA</vt:lpstr>
      <vt:lpstr> </vt:lpstr>
      <vt:lpstr> </vt:lpstr>
      <vt:lpstr> </vt:lpstr>
      <vt:lpstr>REFERÊNCIAS BIBLIOGRÁFICAS</vt:lpstr>
    </vt:vector>
  </TitlesOfParts>
  <Company>Computador Pessoal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SERVIÇOS DE SUPORTE AO ALUNO DA SEMANA DE RECUPERAÇÃO: PRIMEIROS PASSOS PARA A DEFINIÇÃO DE UM MODELO PRÓPRIO DE ENSINO À DISTÂNCIA</dc:title>
  <dc:creator>Leila Lisiani Rossi</dc:creator>
  <cp:lastModifiedBy>Usuário do Windows</cp:lastModifiedBy>
  <cp:revision>516</cp:revision>
  <dcterms:created xsi:type="dcterms:W3CDTF">2002-06-17T14:12:56Z</dcterms:created>
  <dcterms:modified xsi:type="dcterms:W3CDTF">2022-04-21T00:59:53Z</dcterms:modified>
</cp:coreProperties>
</file>