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3"/>
  </p:notesMasterIdLst>
  <p:handoutMasterIdLst>
    <p:handoutMasterId r:id="rId14"/>
  </p:handoutMasterIdLst>
  <p:sldIdLst>
    <p:sldId id="259" r:id="rId2"/>
    <p:sldId id="285" r:id="rId3"/>
    <p:sldId id="302" r:id="rId4"/>
    <p:sldId id="296" r:id="rId5"/>
    <p:sldId id="300" r:id="rId6"/>
    <p:sldId id="298" r:id="rId7"/>
    <p:sldId id="297" r:id="rId8"/>
    <p:sldId id="299" r:id="rId9"/>
    <p:sldId id="303" r:id="rId10"/>
    <p:sldId id="301" r:id="rId11"/>
    <p:sldId id="295" r:id="rId12"/>
  </p:sldIdLst>
  <p:sldSz cx="9144000" cy="6858000" type="screen4x3"/>
  <p:notesSz cx="6858000" cy="89979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710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4710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758809-8DD8-4427-BA31-203F0305F12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1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69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74688"/>
            <a:ext cx="4498975" cy="3375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73550"/>
            <a:ext cx="5486400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710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47100"/>
            <a:ext cx="29718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B50E3C-BA06-4B80-BF55-331012CDE5C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75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DF86D-53D9-4E2E-8BF6-E750CA102E13}" type="slidenum">
              <a:rPr lang="pt-BR"/>
              <a:pPr/>
              <a:t>1</a:t>
            </a:fld>
            <a:endParaRPr lang="pt-BR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149DA-FC29-45BA-992A-90361910A307}" type="slidenum">
              <a:rPr lang="pt-BR"/>
              <a:pPr/>
              <a:t>2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3AA84-A8B0-4455-B475-66FAA9322C18}" type="slidenum">
              <a:rPr lang="pt-BR"/>
              <a:pPr/>
              <a:t>11</a:t>
            </a:fld>
            <a:endParaRPr lang="pt-BR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378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293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229380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22938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2938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8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93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29385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22938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22938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9BBCFDE-B4C8-4778-BA50-081CE621E4E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2938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06437-5473-462B-9BC7-F94A852851B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B0D62-46E7-4177-A8E7-7B07B42CDB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AFA09-660D-4BCB-9D8E-63E99104270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463C7-53E7-4310-B680-B9689D66221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5B802-A095-4967-B2D1-C05B67CEB2A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165FC-3C30-4E97-BBDF-9B9FF50BDF5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E8A74-1C1E-4F85-BD1B-1A85E515980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08ED3-F331-40F1-BADE-A03C88BBB44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0C5F1-1283-4113-B2AE-7A84F89A84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62903-98C1-40A3-BDF0-CA2606915D8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35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2835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2835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5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8358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2835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6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836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2836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283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pt-BR"/>
          </a:p>
        </p:txBody>
      </p:sp>
      <p:sp>
        <p:nvSpPr>
          <p:cNvPr id="2283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2283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87B7BDA7-A8A8-44F6-B188-473436CE7469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CER\AppData\Local\Temp\BDII_Modulo_3.pdf" TargetMode="External"/><Relationship Id="rId3" Type="http://schemas.openxmlformats.org/officeDocument/2006/relationships/hyperlink" Target="https://www.youtube.com/watch?v=bBEWX9Gl358" TargetMode="External"/><Relationship Id="rId7" Type="http://schemas.openxmlformats.org/officeDocument/2006/relationships/hyperlink" Target="https://www.youtube.com/watch?v=CTCAo89fcQ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xGKvqHhU5c" TargetMode="External"/><Relationship Id="rId5" Type="http://schemas.openxmlformats.org/officeDocument/2006/relationships/hyperlink" Target="https://slideplayer.com.br/slide/358653/" TargetMode="External"/><Relationship Id="rId4" Type="http://schemas.openxmlformats.org/officeDocument/2006/relationships/hyperlink" Target="https://www.devmedia.com.br/controle-de-concorrencia-entre-transacoes-em-bancos-de-dados/2775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7386638" cy="45085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 DE RECUPERAÇÃO </a:t>
            </a:r>
          </a:p>
          <a:p>
            <a:pPr algn="ctr">
              <a:buFont typeface="Wingdings" pitchFamily="2" charset="2"/>
              <a:buNone/>
            </a:pP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dirty="0" smtClean="0">
                <a:solidFill>
                  <a:schemeClr val="tx2"/>
                </a:solidFill>
              </a:rPr>
              <a:t>IFC – </a:t>
            </a:r>
            <a:r>
              <a:rPr lang="pt-BR" sz="2000" b="1" dirty="0" err="1" smtClean="0">
                <a:solidFill>
                  <a:schemeClr val="tx2"/>
                </a:solidFill>
              </a:rPr>
              <a:t>Prof.MSc</a:t>
            </a:r>
            <a:r>
              <a:rPr lang="pt-BR" sz="2000" b="1" dirty="0" smtClean="0">
                <a:solidFill>
                  <a:schemeClr val="tx2"/>
                </a:solidFill>
              </a:rPr>
              <a:t>. – Leila </a:t>
            </a:r>
            <a:r>
              <a:rPr lang="pt-BR" sz="2000" b="1" dirty="0" err="1" smtClean="0">
                <a:solidFill>
                  <a:schemeClr val="tx2"/>
                </a:solidFill>
              </a:rPr>
              <a:t>Lisiane</a:t>
            </a:r>
            <a:r>
              <a:rPr lang="pt-BR" sz="2000" b="1" dirty="0" smtClean="0">
                <a:solidFill>
                  <a:schemeClr val="tx2"/>
                </a:solidFill>
              </a:rPr>
              <a:t> Rossi</a:t>
            </a:r>
          </a:p>
          <a:p>
            <a:pPr algn="ctr">
              <a:buFont typeface="Wingdings" pitchFamily="2" charset="2"/>
              <a:buNone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4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kern="0" smtClean="0"/>
              <a:t> </a:t>
            </a:r>
          </a:p>
        </p:txBody>
      </p:sp>
      <p:sp>
        <p:nvSpPr>
          <p:cNvPr id="6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TRABALHO I</a:t>
            </a:r>
            <a:endParaRPr lang="en-US" sz="280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781300"/>
            <a:ext cx="76930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Sistema de </a:t>
            </a:r>
            <a:r>
              <a:rPr lang="en-US" kern="0" dirty="0" err="1" smtClean="0"/>
              <a:t>Recuperação</a:t>
            </a:r>
            <a:r>
              <a:rPr lang="en-US" kern="0" dirty="0" smtClean="0"/>
              <a:t> </a:t>
            </a:r>
          </a:p>
          <a:p>
            <a:pPr lvl="1" eaLnBrk="1" hangingPunct="1">
              <a:defRPr/>
            </a:pPr>
            <a:r>
              <a:rPr lang="en-US" kern="0" dirty="0" err="1" smtClean="0"/>
              <a:t>Vídeo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32022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/>
              <a:t>REFERÊNCIAS BIBLIOGRÁFICAS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6542112" cy="4495800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pt-BR" sz="1400" dirty="0" smtClean="0"/>
              <a:t>ELMASRI,NAVATHE </a:t>
            </a:r>
            <a:r>
              <a:rPr lang="pt-BR" sz="1400" dirty="0"/>
              <a:t>– </a:t>
            </a:r>
            <a:r>
              <a:rPr lang="pt-BR" sz="1400" u="sng" dirty="0"/>
              <a:t>Sistemas de Banco de Dados</a:t>
            </a:r>
            <a:r>
              <a:rPr lang="pt-BR" sz="1400" dirty="0"/>
              <a:t> – São Paulo - </a:t>
            </a:r>
            <a:r>
              <a:rPr lang="pt-BR" sz="1400" dirty="0" err="1"/>
              <a:t>Addison</a:t>
            </a:r>
            <a:r>
              <a:rPr lang="pt-BR" sz="1400" dirty="0"/>
              <a:t> Wesley, </a:t>
            </a:r>
            <a:r>
              <a:rPr lang="pt-BR" sz="1400" dirty="0" smtClean="0"/>
              <a:t>2005</a:t>
            </a:r>
          </a:p>
          <a:p>
            <a:pPr algn="just">
              <a:buFontTx/>
              <a:buChar char="-"/>
            </a:pPr>
            <a:r>
              <a:rPr lang="pt-BR" sz="1400" dirty="0" smtClean="0">
                <a:hlinkClick r:id="rId3"/>
              </a:rPr>
              <a:t>https://www.youtube.com/watch?v=bBEWX9Gl358</a:t>
            </a:r>
            <a:endParaRPr lang="pt-BR" sz="1400" dirty="0" smtClean="0"/>
          </a:p>
          <a:p>
            <a:pPr algn="just">
              <a:buFontTx/>
              <a:buChar char="-"/>
            </a:pPr>
            <a:r>
              <a:rPr lang="pt-BR" sz="1400" dirty="0" smtClean="0">
                <a:hlinkClick r:id="rId4"/>
              </a:rPr>
              <a:t>DEVMEDIA – Disponível em: https</a:t>
            </a:r>
            <a:r>
              <a:rPr lang="pt-BR" sz="1400" dirty="0">
                <a:hlinkClick r:id="rId4"/>
              </a:rPr>
              <a:t>://</a:t>
            </a:r>
            <a:r>
              <a:rPr lang="pt-BR" sz="1400" dirty="0" smtClean="0">
                <a:hlinkClick r:id="rId4"/>
              </a:rPr>
              <a:t>www.devmedia.com.br/controle-de-concorrencia-entre-transacoes-em-bancos-de-dados/27756</a:t>
            </a:r>
            <a:r>
              <a:rPr lang="pt-BR" sz="1400" dirty="0" smtClean="0"/>
              <a:t>  - Acesso em: 17 de Fevereiro de 2021</a:t>
            </a:r>
          </a:p>
          <a:p>
            <a:pPr algn="just">
              <a:buNone/>
            </a:pPr>
            <a:r>
              <a:rPr lang="pt-BR" sz="1400" dirty="0" smtClean="0"/>
              <a:t>	TEIXEIRA, Fabiano Costa - Controle de Concorrência </a:t>
            </a:r>
            <a:r>
              <a:rPr lang="pt-BR" sz="1400" dirty="0" err="1" smtClean="0"/>
              <a:t>dem</a:t>
            </a:r>
            <a:r>
              <a:rPr lang="pt-BR" sz="1400" dirty="0" smtClean="0"/>
              <a:t> Sistemas Distribuídos – Universidade de São Paulo - USP - Disponível em: </a:t>
            </a:r>
            <a:r>
              <a:rPr lang="pt-BR" sz="1400" dirty="0" smtClean="0">
                <a:hlinkClick r:id="rId5"/>
              </a:rPr>
              <a:t>https</a:t>
            </a:r>
            <a:r>
              <a:rPr lang="pt-BR" sz="1400" dirty="0">
                <a:hlinkClick r:id="rId5"/>
              </a:rPr>
              <a:t>://slideplayer.com.br/slide/358653</a:t>
            </a:r>
            <a:r>
              <a:rPr lang="pt-BR" sz="1400" dirty="0" smtClean="0">
                <a:hlinkClick r:id="rId5"/>
              </a:rPr>
              <a:t>/</a:t>
            </a:r>
            <a:r>
              <a:rPr lang="pt-BR" sz="1400" dirty="0" smtClean="0"/>
              <a:t> - Acesso em: 17 de Fevereiro de 2021</a:t>
            </a:r>
          </a:p>
          <a:p>
            <a:pPr algn="just">
              <a:buNone/>
            </a:pPr>
            <a:r>
              <a:rPr lang="pt-BR" sz="1400" dirty="0" smtClean="0"/>
              <a:t>	</a:t>
            </a:r>
            <a:r>
              <a:rPr lang="pt-BR" sz="1400" dirty="0" smtClean="0">
                <a:hlinkClick r:id="rId6"/>
              </a:rPr>
              <a:t>https</a:t>
            </a:r>
            <a:r>
              <a:rPr lang="pt-BR" sz="1400" dirty="0">
                <a:hlinkClick r:id="rId6"/>
              </a:rPr>
              <a:t>://</a:t>
            </a:r>
            <a:r>
              <a:rPr lang="pt-BR" sz="1400" dirty="0" smtClean="0">
                <a:hlinkClick r:id="rId6"/>
              </a:rPr>
              <a:t>www.youtube.com/watch?v=VxGKvqHhU5c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	</a:t>
            </a:r>
            <a:r>
              <a:rPr lang="pt-BR" sz="1400" dirty="0" smtClean="0">
                <a:hlinkClick r:id="rId7"/>
              </a:rPr>
              <a:t>https</a:t>
            </a:r>
            <a:r>
              <a:rPr lang="pt-BR" sz="1400" dirty="0">
                <a:hlinkClick r:id="rId7"/>
              </a:rPr>
              <a:t>://</a:t>
            </a:r>
            <a:r>
              <a:rPr lang="pt-BR" sz="1400" dirty="0" smtClean="0">
                <a:hlinkClick r:id="rId7"/>
              </a:rPr>
              <a:t>www.youtube.com/watch?v=CTCAo89fcQw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      </a:t>
            </a:r>
            <a:r>
              <a:rPr lang="pt-BR" sz="1400" dirty="0" smtClean="0">
                <a:hlinkClick r:id="rId8" action="ppaction://hlinkfile"/>
              </a:rPr>
              <a:t>file</a:t>
            </a:r>
            <a:r>
              <a:rPr lang="pt-BR" sz="1400" dirty="0">
                <a:hlinkClick r:id="rId8" action="ppaction://hlinkfile"/>
              </a:rPr>
              <a:t>:///C:/</a:t>
            </a:r>
            <a:r>
              <a:rPr lang="pt-BR" sz="1400" dirty="0" smtClean="0">
                <a:hlinkClick r:id="rId8" action="ppaction://hlinkfile"/>
              </a:rPr>
              <a:t>Users/ACER/AppData/Local/Temp/BDII_Modulo_3.pdf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      https</a:t>
            </a:r>
            <a:r>
              <a:rPr lang="pt-BR" sz="1400" dirty="0"/>
              <a:t>://www.youtube.com/watch?v=z1KOpAG970U&amp;t=1240s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      </a:t>
            </a:r>
            <a:r>
              <a:rPr lang="pt-BR" sz="1400" dirty="0"/>
              <a:t>https://www.youtube.com/watch?v=gzk-ASnkpMs&amp;t=1370s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  </a:t>
            </a:r>
          </a:p>
        </p:txBody>
      </p:sp>
      <p:sp>
        <p:nvSpPr>
          <p:cNvPr id="309252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RECUPERAÇÃO</a:t>
            </a:r>
            <a:endParaRPr lang="pt-BR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838200" y="2708275"/>
            <a:ext cx="70469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pt-BR" sz="2000" dirty="0" smtClean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/>
              <a:t>Procedimento </a:t>
            </a:r>
            <a:r>
              <a:rPr lang="pt-BR" sz="2000" dirty="0"/>
              <a:t>de recuperação em caso de falhas, que resultem em perda de informação no armazenamento </a:t>
            </a:r>
            <a:r>
              <a:rPr lang="pt-BR" sz="2000" dirty="0" smtClean="0"/>
              <a:t>volátil.</a:t>
            </a:r>
            <a:endParaRPr lang="pt-BR" sz="20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693025" cy="437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kern="0" smtClean="0"/>
              <a:t>  </a:t>
            </a:r>
            <a:endParaRPr lang="pt-BR" ker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RECUPERAÇÃO</a:t>
            </a:r>
            <a:endParaRPr lang="pt-BR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2362200"/>
            <a:ext cx="8198296" cy="437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/>
              <a:t>O gerenciamento de recuperação garante a Atomicidade e Durabilidade</a:t>
            </a:r>
          </a:p>
          <a:p>
            <a:pPr marL="800100" lvl="1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Atomicidade – transações podem reverter </a:t>
            </a:r>
            <a:r>
              <a:rPr lang="pt-BR" sz="2000" b="1" dirty="0" err="1" smtClean="0">
                <a:latin typeface="Arial Unicode MS" pitchFamily="34" charset="-128"/>
              </a:rPr>
              <a:t>rollback</a:t>
            </a:r>
            <a:endParaRPr lang="pt-BR" sz="2000" b="1" dirty="0" smtClean="0">
              <a:latin typeface="Arial Unicode MS" pitchFamily="34" charset="-128"/>
            </a:endParaRPr>
          </a:p>
          <a:p>
            <a:pPr marL="800100" lvl="1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Durabilidade – Exemplo:</a:t>
            </a:r>
          </a:p>
          <a:p>
            <a:pPr marL="1257300" lvl="2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T1, T2 e T3 tem que permanecer</a:t>
            </a:r>
          </a:p>
          <a:p>
            <a:pPr marL="1257300" lvl="2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T4 e T5 devem ser revertidas</a:t>
            </a:r>
            <a:endParaRPr lang="pt-BR" sz="2000" dirty="0">
              <a:latin typeface="Arial Unicode MS" pitchFamily="34" charset="-128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556546"/>
            <a:ext cx="3600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kern="0" smtClean="0"/>
              <a:t>  </a:t>
            </a:r>
            <a:endParaRPr lang="pt-BR" ker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RECUPERAÇÃO</a:t>
            </a:r>
            <a:endParaRPr lang="pt-BR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2708274"/>
            <a:ext cx="7046913" cy="403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/>
              <a:t>Ações Básicas de</a:t>
            </a:r>
            <a:r>
              <a:rPr lang="pt-BR" sz="2000" b="1" dirty="0" smtClean="0"/>
              <a:t> Recovery</a:t>
            </a:r>
          </a:p>
          <a:p>
            <a:pPr marL="1257300" lvl="2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b="1" dirty="0" err="1" smtClean="0"/>
              <a:t>Transaction</a:t>
            </a:r>
            <a:r>
              <a:rPr lang="pt-BR" sz="2000" b="1" dirty="0" smtClean="0"/>
              <a:t> UNDO 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Uma transação não concluiu suas operações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As modificações realizadas por esta transação no Banco de Dados são desfeitas</a:t>
            </a:r>
          </a:p>
          <a:p>
            <a:pPr marL="1257300" lvl="2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b="1" dirty="0" smtClean="0"/>
              <a:t>Global UNDO </a:t>
            </a:r>
            <a:endParaRPr lang="pt-BR" sz="2000" b="1" dirty="0"/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>
                <a:latin typeface="Arial Unicode MS" pitchFamily="34" charset="-128"/>
              </a:rPr>
              <a:t>Uma </a:t>
            </a:r>
            <a:r>
              <a:rPr lang="pt-BR" sz="2000" dirty="0" smtClean="0">
                <a:latin typeface="Arial Unicode MS" pitchFamily="34" charset="-128"/>
              </a:rPr>
              <a:t>ou mais transações </a:t>
            </a:r>
            <a:r>
              <a:rPr lang="pt-BR" sz="2000" dirty="0">
                <a:latin typeface="Arial Unicode MS" pitchFamily="34" charset="-128"/>
              </a:rPr>
              <a:t>não </a:t>
            </a:r>
            <a:r>
              <a:rPr lang="pt-BR" sz="2000" dirty="0" smtClean="0">
                <a:latin typeface="Arial Unicode MS" pitchFamily="34" charset="-128"/>
              </a:rPr>
              <a:t>concluíram as  </a:t>
            </a:r>
            <a:r>
              <a:rPr lang="pt-BR" sz="2000" dirty="0">
                <a:latin typeface="Arial Unicode MS" pitchFamily="34" charset="-128"/>
              </a:rPr>
              <a:t>suas operações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>
                <a:latin typeface="Arial Unicode MS" pitchFamily="34" charset="-128"/>
              </a:rPr>
              <a:t>As modificações realizadas por </a:t>
            </a:r>
            <a:r>
              <a:rPr lang="pt-BR" sz="2000" dirty="0" smtClean="0">
                <a:latin typeface="Arial Unicode MS" pitchFamily="34" charset="-128"/>
              </a:rPr>
              <a:t>todas estas transações </a:t>
            </a:r>
            <a:r>
              <a:rPr lang="pt-BR" sz="2000" dirty="0">
                <a:latin typeface="Arial Unicode MS" pitchFamily="34" charset="-128"/>
              </a:rPr>
              <a:t>no Banco </a:t>
            </a:r>
            <a:r>
              <a:rPr lang="pt-BR" sz="2000" dirty="0" smtClean="0">
                <a:latin typeface="Arial Unicode MS" pitchFamily="34" charset="-128"/>
              </a:rPr>
              <a:t>de Dados são desfeitas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pt-BR" sz="20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3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UNDO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5868168" cy="26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8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kern="0" smtClean="0"/>
              <a:t>  </a:t>
            </a:r>
            <a:endParaRPr lang="pt-BR" kern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RECUPERAÇÃO</a:t>
            </a:r>
            <a:endParaRPr lang="pt-BR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8200" y="2708274"/>
            <a:ext cx="7046913" cy="403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/>
              <a:t>Ações Básicas de</a:t>
            </a:r>
            <a:r>
              <a:rPr lang="pt-BR" sz="2000" b="1" dirty="0" smtClean="0"/>
              <a:t> Recovery</a:t>
            </a:r>
          </a:p>
          <a:p>
            <a:pPr marL="1257300" lvl="2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b="1" dirty="0" err="1" smtClean="0"/>
              <a:t>Partial</a:t>
            </a:r>
            <a:r>
              <a:rPr lang="pt-BR" sz="2000" b="1" dirty="0" smtClean="0"/>
              <a:t> REDO  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Na ocorrência de uma falha, algumas transações podem ter concluído suas operações (</a:t>
            </a:r>
            <a:r>
              <a:rPr lang="pt-BR" sz="2000" b="1" dirty="0" err="1" smtClean="0">
                <a:latin typeface="Arial Unicode MS" pitchFamily="34" charset="-128"/>
              </a:rPr>
              <a:t>committed</a:t>
            </a:r>
            <a:r>
              <a:rPr lang="pt-BR" sz="2000" dirty="0" smtClean="0">
                <a:latin typeface="Arial Unicode MS" pitchFamily="34" charset="-128"/>
              </a:rPr>
              <a:t>), mas suas ações podem não ter se refletido no Banco de Dados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As modificações realizadas por estas transações são refeitas no Banco de Dados</a:t>
            </a:r>
          </a:p>
          <a:p>
            <a:pPr lvl="3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pt-BR" sz="20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2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kern="0" smtClean="0"/>
              <a:t>  </a:t>
            </a:r>
            <a:endParaRPr lang="pt-BR" kern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RECUPERAÇÃO</a:t>
            </a:r>
            <a:endParaRPr lang="pt-BR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38200" y="2708274"/>
            <a:ext cx="7046913" cy="403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/>
              <a:t>Ações Básicas de</a:t>
            </a:r>
            <a:r>
              <a:rPr lang="pt-BR" sz="2000" b="1" dirty="0" smtClean="0"/>
              <a:t> Recovery</a:t>
            </a:r>
            <a:endParaRPr lang="pt-BR" sz="2000" dirty="0" smtClean="0">
              <a:latin typeface="Arial Unicode MS" pitchFamily="34" charset="-128"/>
            </a:endParaRPr>
          </a:p>
          <a:p>
            <a:pPr marL="1257300" lvl="2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b="1" dirty="0" smtClean="0"/>
              <a:t>Global REDO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No caso de um comprometimento do </a:t>
            </a:r>
            <a:r>
              <a:rPr lang="pt-BR" sz="2000" dirty="0">
                <a:latin typeface="Arial Unicode MS" pitchFamily="34" charset="-128"/>
              </a:rPr>
              <a:t>Banco </a:t>
            </a:r>
            <a:r>
              <a:rPr lang="pt-BR" sz="2000" dirty="0" smtClean="0">
                <a:latin typeface="Arial Unicode MS" pitchFamily="34" charset="-128"/>
              </a:rPr>
              <a:t>de Dados, todas as transações </a:t>
            </a:r>
            <a:r>
              <a:rPr lang="pt-BR" sz="2000" b="1" dirty="0" err="1" smtClean="0">
                <a:latin typeface="Arial Unicode MS" pitchFamily="34" charset="-128"/>
              </a:rPr>
              <a:t>committed</a:t>
            </a:r>
            <a:r>
              <a:rPr lang="pt-BR" sz="2000" b="1" dirty="0" smtClean="0">
                <a:latin typeface="Arial Unicode MS" pitchFamily="34" charset="-128"/>
              </a:rPr>
              <a:t> </a:t>
            </a:r>
            <a:r>
              <a:rPr lang="pt-BR" sz="2000" dirty="0" smtClean="0">
                <a:latin typeface="Arial Unicode MS" pitchFamily="34" charset="-128"/>
              </a:rPr>
              <a:t>no Banco de Dados são perdidas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000" dirty="0" smtClean="0">
                <a:latin typeface="Arial Unicode MS" pitchFamily="34" charset="-128"/>
              </a:rPr>
              <a:t>As modificações realizadas por todas estas transações no Banco de Dados são refeitas	</a:t>
            </a:r>
          </a:p>
          <a:p>
            <a:pPr marL="1714500" lvl="3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pt-BR" sz="2000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2607560"/>
            <a:ext cx="6242975" cy="362293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auto">
          <a:xfrm>
            <a:off x="914400" y="9144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smtClean="0"/>
              <a:t> </a:t>
            </a:r>
            <a:endParaRPr lang="pt-BR" kern="0" dirty="0"/>
          </a:p>
        </p:txBody>
      </p:sp>
      <p:sp>
        <p:nvSpPr>
          <p:cNvPr id="7" name="Retângulo 6"/>
          <p:cNvSpPr/>
          <p:nvPr/>
        </p:nvSpPr>
        <p:spPr>
          <a:xfrm>
            <a:off x="914400" y="1464560"/>
            <a:ext cx="61778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REDO</a:t>
            </a:r>
            <a:endParaRPr lang="pt-BR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5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REDO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60875"/>
            <a:ext cx="5604148" cy="37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26895"/>
      </p:ext>
    </p:extLst>
  </p:cSld>
  <p:clrMapOvr>
    <a:masterClrMapping/>
  </p:clrMapOvr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283</Words>
  <Application>Microsoft Office PowerPoint</Application>
  <PresentationFormat>Apresentação na tela (4:3)</PresentationFormat>
  <Paragraphs>86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Times New Roman</vt:lpstr>
      <vt:lpstr>Wingdings</vt:lpstr>
      <vt:lpstr>Cápsulas</vt:lpstr>
      <vt:lpstr>  </vt:lpstr>
      <vt:lpstr> </vt:lpstr>
      <vt:lpstr> </vt:lpstr>
      <vt:lpstr> </vt:lpstr>
      <vt:lpstr>UNDO</vt:lpstr>
      <vt:lpstr> </vt:lpstr>
      <vt:lpstr> </vt:lpstr>
      <vt:lpstr> </vt:lpstr>
      <vt:lpstr>REDO</vt:lpstr>
      <vt:lpstr> </vt:lpstr>
      <vt:lpstr>REFERÊNCIAS BIBLIOGRÁFICAS</vt:lpstr>
    </vt:vector>
  </TitlesOfParts>
  <Company>Computador Pessoal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SERVIÇOS DE SUPORTE AO ALUNO DA SEMANA DE RECUPERAÇÃO: PRIMEIROS PASSOS PARA A DEFINIÇÃO DE UM MODELO PRÓPRIO DE ENSINO À DISTÂNCIA</dc:title>
  <dc:creator>Leila Lisiani Rossi</dc:creator>
  <cp:lastModifiedBy>Usuário do Windows</cp:lastModifiedBy>
  <cp:revision>558</cp:revision>
  <dcterms:created xsi:type="dcterms:W3CDTF">2002-06-17T14:12:56Z</dcterms:created>
  <dcterms:modified xsi:type="dcterms:W3CDTF">2022-06-06T17:33:06Z</dcterms:modified>
</cp:coreProperties>
</file>