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2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3E6B1-318B-D05F-088A-8B4F76FF0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14E17-812D-EDAF-8511-73CD8464C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F8B136-9035-9D85-CA8E-8F6BE272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A021B2-00D6-ADF4-E412-22BEDF72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06D80-74A9-AA94-CAB5-8068DD5A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93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05121-442E-F9D5-0AF6-8DDEF8EC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A40AC0-C2DD-1FB0-10B3-F572000DD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2D8B7F-A987-6BF3-D2BC-74B3169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C0F3E-760A-4776-F3E3-E6F566A7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E4E870-D521-B738-065C-000758FA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843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2C4ADE-2FAC-F11E-4375-A4C560720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98B484-B3EC-C0DE-113B-2103AA895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168789-AB38-6171-1A88-BFB83504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D983B7-D747-DB90-2D67-806D150F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E49D2-4808-9A07-D8AA-5A06673D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72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D01D8-7ABC-CD30-95D1-F21CE120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3DB68B-3CDF-8D28-93A8-287EA218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0E842-6C5A-33C3-92AF-1759C419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D8250-CF07-0105-42C3-A5073196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BD21B-6982-7D54-B404-F6942DF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63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5CC40-2143-0622-AF3C-19E8D6A0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D1A24A-401B-AC05-38FC-F786585E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A1D618-59F9-355E-B025-FFC602B36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BF347B-BD0E-D84C-E23B-7C2CB863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81D6A5-9594-AEF0-FA30-E51AAAC74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21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D03FC-43E1-FE19-0D42-DA92CA1A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AA7F8B-8164-0843-1FD6-140E2F04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FCBBE7-67BE-D7F9-AD48-A0F2AC758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5FA3B8-EE15-0F90-1C88-3C10B25D5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C168AC-1BF7-C3F9-7BAC-C162EDBA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0D87DF-CEEA-9DE6-85FC-6B56AB10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2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2C1CC-BA37-E7ED-BB0C-9ACF6B64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2C5E97-089B-78BF-3482-1715E849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12EAC73-55EF-C050-0B2C-4C5C6D04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E7B4AE-19ED-69D0-99FF-2251CC0AA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773D79-B01A-308F-4554-A3B6F310A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185CAB-A965-ED9B-A8A5-E926462A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7D1198-7A62-C23C-85E8-5B047149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0A9450-B320-B90B-93D2-9F67E1D0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8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FCA20-8C6E-6C9F-B41A-88AE00C5F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70F330-47CD-80F4-8E83-94C85B72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0468D6-6C26-148E-7928-EC8AF48E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E682FA-475B-E969-AC02-61A33C27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8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784371D-9705-1227-081C-E403DF5A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E9BEF4-FA49-0314-E267-54B6DB13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2682A0-BCEF-9D1A-93F0-59BB05D1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21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6C2A3-8B31-BC96-992B-3EEE58A9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98CB5-84AB-49A1-5446-5B085290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7808BC-5C84-BAAC-FAF4-065018D29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7D7B75-CA72-B789-1B5B-C5835DC4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94C15A-39BA-3081-4751-BFE6E180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C749B2-BA6E-DB13-E8B4-54C0E244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0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46F43-3BD1-89E1-D03C-3045244D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4787707-5740-B422-7260-D85B5212C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2F4F726-BEAF-C6C5-B588-99A0E9DB7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692DB-D465-D21C-00FB-85079050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9ABCC6-5B56-0160-D198-B72CA2FE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1F3CD9-B9AF-5E7A-877F-A83AB7D2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046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6899A5-27AC-E82B-B427-A2C622F7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5AA535-FDA3-657E-F409-252A0EEEF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32FE90-5DD7-8F56-C199-338D8ED53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D3735-E169-4801-AEE0-AA433F6DB0B8}" type="datetimeFigureOut">
              <a:rPr lang="pt-BR" smtClean="0"/>
              <a:t>17/05/2025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619285-49B8-86B9-05EA-DF4B83615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4304C5-C5AA-1B5A-DAA6-84CD16F3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0295E-B30E-4AF9-B7F1-5FA003AAE1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637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3681D-BF5A-E6E1-12E8-27223BFDD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0EB61620-9E9C-7497-5988-EC62AD64DC8C}"/>
              </a:ext>
            </a:extLst>
          </p:cNvPr>
          <p:cNvSpPr txBox="1"/>
          <p:nvPr/>
        </p:nvSpPr>
        <p:spPr>
          <a:xfrm>
            <a:off x="849916" y="391976"/>
            <a:ext cx="10279516" cy="541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– ESCOPO DO PROJETO DE MELHORIA CONTINUA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Titulo do Projeto: O caso da fábrica de sapatos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Problema: Colagem, quanto mais produz maior é o numero de registros 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KPI de Processos: Colagem do sapato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KPI Financeiro: Devolução de sapato, volume de estorno financeiro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Situação atual: 4500 registros, 57%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Situação desejada (meta): 10%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Equipe: Guilherme de Castro Berti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537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57193-3636-EE43-158C-FE24C0233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924561-3512-792D-F053-5D53B435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989909"/>
              </p:ext>
            </p:extLst>
          </p:nvPr>
        </p:nvGraphicFramePr>
        <p:xfrm>
          <a:off x="925285" y="944880"/>
          <a:ext cx="10816442" cy="438391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207071">
                  <a:extLst>
                    <a:ext uri="{9D8B030D-6E8A-4147-A177-3AD203B41FA5}">
                      <a16:colId xmlns:a16="http://schemas.microsoft.com/office/drawing/2014/main" val="2313633007"/>
                    </a:ext>
                  </a:extLst>
                </a:gridCol>
                <a:gridCol w="1902942">
                  <a:extLst>
                    <a:ext uri="{9D8B030D-6E8A-4147-A177-3AD203B41FA5}">
                      <a16:colId xmlns:a16="http://schemas.microsoft.com/office/drawing/2014/main" val="121300463"/>
                    </a:ext>
                  </a:extLst>
                </a:gridCol>
                <a:gridCol w="1143737">
                  <a:extLst>
                    <a:ext uri="{9D8B030D-6E8A-4147-A177-3AD203B41FA5}">
                      <a16:colId xmlns:a16="http://schemas.microsoft.com/office/drawing/2014/main" val="139490895"/>
                    </a:ext>
                  </a:extLst>
                </a:gridCol>
                <a:gridCol w="1133643">
                  <a:extLst>
                    <a:ext uri="{9D8B030D-6E8A-4147-A177-3AD203B41FA5}">
                      <a16:colId xmlns:a16="http://schemas.microsoft.com/office/drawing/2014/main" val="2943344355"/>
                    </a:ext>
                  </a:extLst>
                </a:gridCol>
                <a:gridCol w="1420048">
                  <a:extLst>
                    <a:ext uri="{9D8B030D-6E8A-4147-A177-3AD203B41FA5}">
                      <a16:colId xmlns:a16="http://schemas.microsoft.com/office/drawing/2014/main" val="2547573536"/>
                    </a:ext>
                  </a:extLst>
                </a:gridCol>
                <a:gridCol w="1463795">
                  <a:extLst>
                    <a:ext uri="{9D8B030D-6E8A-4147-A177-3AD203B41FA5}">
                      <a16:colId xmlns:a16="http://schemas.microsoft.com/office/drawing/2014/main" val="2892528277"/>
                    </a:ext>
                  </a:extLst>
                </a:gridCol>
                <a:gridCol w="1545206">
                  <a:extLst>
                    <a:ext uri="{9D8B030D-6E8A-4147-A177-3AD203B41FA5}">
                      <a16:colId xmlns:a16="http://schemas.microsoft.com/office/drawing/2014/main" val="4030485277"/>
                    </a:ext>
                  </a:extLst>
                </a:gridCol>
              </a:tblGrid>
              <a:tr h="498083">
                <a:tc>
                  <a:txBody>
                    <a:bodyPr/>
                    <a:lstStyle/>
                    <a:p>
                      <a:r>
                        <a:rPr lang="pt-BR" sz="1600" b="0" dirty="0" err="1">
                          <a:latin typeface="Montserrat" panose="00000500000000000000" pitchFamily="2" charset="0"/>
                        </a:rPr>
                        <a:t>What</a:t>
                      </a:r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 (o que?)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err="1">
                          <a:latin typeface="Montserrat" panose="00000500000000000000" pitchFamily="2" charset="0"/>
                        </a:rPr>
                        <a:t>Why</a:t>
                      </a:r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 (Por que?)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Where (onde?)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Who (quem?)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When (quando?)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How (como?)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How </a:t>
                      </a:r>
                      <a:r>
                        <a:rPr lang="pt-BR" sz="1600" b="0" dirty="0" err="1">
                          <a:latin typeface="Montserrat" panose="00000500000000000000" pitchFamily="2" charset="0"/>
                        </a:rPr>
                        <a:t>much</a:t>
                      </a:r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 (quanto?)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74678"/>
                  </a:ext>
                </a:extLst>
              </a:tr>
              <a:tr h="6688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Comprar uma tinta com melhor qualidade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O produto está descolorindo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Linha de pintura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Financeiro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Mês 5: cotação e compra de nova tinta</a:t>
                      </a:r>
                    </a:p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Mês 6:</a:t>
                      </a:r>
                    </a:p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Acompanhamento de qualidade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Trocando a tinta velha + Adicionando a tinta nova + </a:t>
                      </a:r>
                      <a:r>
                        <a:rPr lang="pt-BR" sz="1400" dirty="0" err="1">
                          <a:latin typeface="Montserrat" panose="00000500000000000000" pitchFamily="2" charset="0"/>
                        </a:rPr>
                        <a:t>acompanhemento</a:t>
                      </a:r>
                      <a:r>
                        <a:rPr lang="pt-BR" sz="1400" dirty="0">
                          <a:latin typeface="Montserrat" panose="00000500000000000000" pitchFamily="2" charset="0"/>
                        </a:rPr>
                        <a:t> de melhoria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Custo de nova tinta + Custo de limpeza de máquina + custo de tempo de máquina parada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90221"/>
                  </a:ext>
                </a:extLst>
              </a:tr>
              <a:tr h="668825"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95853"/>
                  </a:ext>
                </a:extLst>
              </a:tr>
              <a:tr h="668825"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60689"/>
                  </a:ext>
                </a:extLst>
              </a:tr>
              <a:tr h="668825"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47246"/>
                  </a:ext>
                </a:extLst>
              </a:tr>
            </a:tbl>
          </a:graphicData>
        </a:graphic>
      </p:graphicFrame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1360A42C-7A44-2A5B-C38C-8553CCE1EC0B}"/>
              </a:ext>
            </a:extLst>
          </p:cNvPr>
          <p:cNvSpPr txBox="1"/>
          <p:nvPr/>
        </p:nvSpPr>
        <p:spPr>
          <a:xfrm>
            <a:off x="849916" y="391976"/>
            <a:ext cx="10279516" cy="49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– 5W2H</a:t>
            </a:r>
          </a:p>
        </p:txBody>
      </p:sp>
    </p:spTree>
    <p:extLst>
      <p:ext uri="{BB962C8B-B14F-4D97-AF65-F5344CB8AC3E}">
        <p14:creationId xmlns:p14="http://schemas.microsoft.com/office/powerpoint/2010/main" val="254498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E37F9-977F-6468-9D96-04AB85AAE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7876347E-2AD7-C58D-905A-97E00BA55000}"/>
              </a:ext>
            </a:extLst>
          </p:cNvPr>
          <p:cNvSpPr txBox="1"/>
          <p:nvPr/>
        </p:nvSpPr>
        <p:spPr>
          <a:xfrm>
            <a:off x="849916" y="391976"/>
            <a:ext cx="10279516" cy="49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- PARETO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B76EC77-AEB9-A15F-6DC8-277153AB2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99" y="998674"/>
            <a:ext cx="9048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3E67BE48-86F0-D5A6-9200-7133DB81A88F}"/>
              </a:ext>
            </a:extLst>
          </p:cNvPr>
          <p:cNvSpPr txBox="1"/>
          <p:nvPr/>
        </p:nvSpPr>
        <p:spPr>
          <a:xfrm>
            <a:off x="849916" y="391976"/>
            <a:ext cx="10279516" cy="49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- DIAGRAMA DE ISHIKAWA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523D6F-9B96-1AD2-FC89-6F3ADA75F6BE}"/>
              </a:ext>
            </a:extLst>
          </p:cNvPr>
          <p:cNvSpPr/>
          <p:nvPr/>
        </p:nvSpPr>
        <p:spPr>
          <a:xfrm>
            <a:off x="10143460" y="3013570"/>
            <a:ext cx="1569115" cy="83085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Problema</a:t>
            </a:r>
          </a:p>
          <a:p>
            <a:endParaRPr lang="pt-BR" sz="14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1400" b="1" dirty="0">
                <a:solidFill>
                  <a:srgbClr val="FF0000"/>
                </a:solidFill>
                <a:latin typeface="Montserrat" panose="00000500000000000000" pitchFamily="2" charset="0"/>
              </a:rPr>
              <a:t>Colagem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CAFC80A-616F-81BA-7EB8-66D50E91856A}"/>
              </a:ext>
            </a:extLst>
          </p:cNvPr>
          <p:cNvSpPr/>
          <p:nvPr/>
        </p:nvSpPr>
        <p:spPr>
          <a:xfrm>
            <a:off x="1317748" y="5076465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Meio Ambiente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101F6AE-ED95-FA67-1DFF-13367710F814}"/>
              </a:ext>
            </a:extLst>
          </p:cNvPr>
          <p:cNvCxnSpPr/>
          <p:nvPr/>
        </p:nvCxnSpPr>
        <p:spPr>
          <a:xfrm>
            <a:off x="9611833" y="1328542"/>
            <a:ext cx="0" cy="4732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DB179D-7225-419E-F392-98A38FEA3C7F}"/>
              </a:ext>
            </a:extLst>
          </p:cNvPr>
          <p:cNvSpPr txBox="1"/>
          <p:nvPr/>
        </p:nvSpPr>
        <p:spPr>
          <a:xfrm>
            <a:off x="8453083" y="1357279"/>
            <a:ext cx="1257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Causas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D11465-3D46-527E-6EA3-F93C21A0AE50}"/>
              </a:ext>
            </a:extLst>
          </p:cNvPr>
          <p:cNvSpPr txBox="1"/>
          <p:nvPr/>
        </p:nvSpPr>
        <p:spPr>
          <a:xfrm>
            <a:off x="10030246" y="1357279"/>
            <a:ext cx="1257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Efeito</a:t>
            </a:r>
            <a:endParaRPr lang="pt-BR" sz="14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68B0E00-76EB-14F6-4B65-4D9352BB2514}"/>
              </a:ext>
            </a:extLst>
          </p:cNvPr>
          <p:cNvCxnSpPr>
            <a:cxnSpLocks/>
          </p:cNvCxnSpPr>
          <p:nvPr/>
        </p:nvCxnSpPr>
        <p:spPr>
          <a:xfrm>
            <a:off x="1077433" y="3694550"/>
            <a:ext cx="853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70C1A42F-91CA-C619-ABB9-8F14F488A7A6}"/>
              </a:ext>
            </a:extLst>
          </p:cNvPr>
          <p:cNvSpPr/>
          <p:nvPr/>
        </p:nvSpPr>
        <p:spPr>
          <a:xfrm>
            <a:off x="3974118" y="5111067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Mão de Obra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7D8F2D0-0253-C80B-D4C5-5318A280EB94}"/>
              </a:ext>
            </a:extLst>
          </p:cNvPr>
          <p:cNvSpPr/>
          <p:nvPr/>
        </p:nvSpPr>
        <p:spPr>
          <a:xfrm>
            <a:off x="6630488" y="5121700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Método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4A0C0F-DB97-E6E7-EC0A-411F2DCDCEC3}"/>
              </a:ext>
            </a:extLst>
          </p:cNvPr>
          <p:cNvSpPr/>
          <p:nvPr/>
        </p:nvSpPr>
        <p:spPr>
          <a:xfrm>
            <a:off x="1317748" y="1976972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Maquinas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84FF32F-4A56-5030-397F-73C53A9728EE}"/>
              </a:ext>
            </a:extLst>
          </p:cNvPr>
          <p:cNvSpPr/>
          <p:nvPr/>
        </p:nvSpPr>
        <p:spPr>
          <a:xfrm>
            <a:off x="3974118" y="1959962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Materiais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CF73EF4-92A5-C636-6E75-85C4554F71A8}"/>
              </a:ext>
            </a:extLst>
          </p:cNvPr>
          <p:cNvSpPr/>
          <p:nvPr/>
        </p:nvSpPr>
        <p:spPr>
          <a:xfrm>
            <a:off x="6630488" y="1970595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Medidas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F9019E3-DA3F-1BC0-439E-B38720A0308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171897" y="3694550"/>
            <a:ext cx="854148" cy="1381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1AC001A-E0DE-02B6-7A9B-037356C69CE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828267" y="3683917"/>
            <a:ext cx="854148" cy="1427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51DB214E-BBDD-A41E-E190-EEE4E645648F}"/>
              </a:ext>
            </a:extLst>
          </p:cNvPr>
          <p:cNvCxnSpPr>
            <a:cxnSpLocks/>
          </p:cNvCxnSpPr>
          <p:nvPr/>
        </p:nvCxnSpPr>
        <p:spPr>
          <a:xfrm flipV="1">
            <a:off x="7484636" y="3671932"/>
            <a:ext cx="854148" cy="1427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50006056-1EDB-B62B-5DC8-4EB845384FFA}"/>
              </a:ext>
            </a:extLst>
          </p:cNvPr>
          <p:cNvCxnSpPr>
            <a:cxnSpLocks/>
          </p:cNvCxnSpPr>
          <p:nvPr/>
        </p:nvCxnSpPr>
        <p:spPr>
          <a:xfrm>
            <a:off x="7484634" y="2385594"/>
            <a:ext cx="854147" cy="1305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603BB41-A56B-EF47-9624-20C6ABD595C2}"/>
              </a:ext>
            </a:extLst>
          </p:cNvPr>
          <p:cNvCxnSpPr>
            <a:cxnSpLocks/>
          </p:cNvCxnSpPr>
          <p:nvPr/>
        </p:nvCxnSpPr>
        <p:spPr>
          <a:xfrm>
            <a:off x="4828266" y="2382104"/>
            <a:ext cx="854147" cy="1305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628FDD3-922C-0F07-716F-83F7F7D24822}"/>
              </a:ext>
            </a:extLst>
          </p:cNvPr>
          <p:cNvCxnSpPr>
            <a:cxnSpLocks/>
          </p:cNvCxnSpPr>
          <p:nvPr/>
        </p:nvCxnSpPr>
        <p:spPr>
          <a:xfrm>
            <a:off x="2171898" y="2399193"/>
            <a:ext cx="854147" cy="1305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3CD663-2B23-71EB-DBBB-2A888C0DE861}"/>
              </a:ext>
            </a:extLst>
          </p:cNvPr>
          <p:cNvSpPr txBox="1"/>
          <p:nvPr/>
        </p:nvSpPr>
        <p:spPr>
          <a:xfrm>
            <a:off x="5814284" y="3801847"/>
            <a:ext cx="235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Processo de Colagem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BBAB6AD-5D1C-23D8-4D7A-F1F8FDCA707F}"/>
              </a:ext>
            </a:extLst>
          </p:cNvPr>
          <p:cNvSpPr txBox="1"/>
          <p:nvPr/>
        </p:nvSpPr>
        <p:spPr>
          <a:xfrm>
            <a:off x="122108" y="2436626"/>
            <a:ext cx="229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Máquina de Colagem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960BB14-27C8-59C0-35F2-4EBF05328C0C}"/>
              </a:ext>
            </a:extLst>
          </p:cNvPr>
          <p:cNvSpPr txBox="1"/>
          <p:nvPr/>
        </p:nvSpPr>
        <p:spPr>
          <a:xfrm>
            <a:off x="4289048" y="241839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Cola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0E7691-062E-5570-3FFB-A14CE00E43CB}"/>
              </a:ext>
            </a:extLst>
          </p:cNvPr>
          <p:cNvSpPr txBox="1"/>
          <p:nvPr/>
        </p:nvSpPr>
        <p:spPr>
          <a:xfrm>
            <a:off x="4631450" y="280595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Sola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6BBA5EA-B7CF-569E-A76C-674301EBD34E}"/>
              </a:ext>
            </a:extLst>
          </p:cNvPr>
          <p:cNvSpPr txBox="1"/>
          <p:nvPr/>
        </p:nvSpPr>
        <p:spPr>
          <a:xfrm>
            <a:off x="6535599" y="2442762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Registros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960591E-C6BE-9684-1633-DEACC20EF5E2}"/>
              </a:ext>
            </a:extLst>
          </p:cNvPr>
          <p:cNvSpPr txBox="1"/>
          <p:nvPr/>
        </p:nvSpPr>
        <p:spPr>
          <a:xfrm>
            <a:off x="368924" y="4166595"/>
            <a:ext cx="2688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Espaço físico fábrica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4B48F7E-EC6B-6B8A-CCCA-3E8D32ACB345}"/>
              </a:ext>
            </a:extLst>
          </p:cNvPr>
          <p:cNvSpPr txBox="1"/>
          <p:nvPr/>
        </p:nvSpPr>
        <p:spPr>
          <a:xfrm>
            <a:off x="3413019" y="3831510"/>
            <a:ext cx="22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Gestor de qualidade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DD1D711-0EC6-FF7E-926C-B0346E53B7D4}"/>
              </a:ext>
            </a:extLst>
          </p:cNvPr>
          <p:cNvSpPr txBox="1"/>
          <p:nvPr/>
        </p:nvSpPr>
        <p:spPr>
          <a:xfrm>
            <a:off x="331314" y="2784680"/>
            <a:ext cx="250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Aparelhos de </a:t>
            </a:r>
          </a:p>
          <a:p>
            <a:r>
              <a:rPr lang="pt-BR" dirty="0"/>
              <a:t>Ventilação/refrigeração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62D5B79-7DA2-51E7-F42C-3295FB0A9FF6}"/>
              </a:ext>
            </a:extLst>
          </p:cNvPr>
          <p:cNvSpPr txBox="1"/>
          <p:nvPr/>
        </p:nvSpPr>
        <p:spPr>
          <a:xfrm>
            <a:off x="5452155" y="2896886"/>
            <a:ext cx="324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Métrica qualidade de colagem</a:t>
            </a:r>
          </a:p>
        </p:txBody>
      </p:sp>
    </p:spTree>
    <p:extLst>
      <p:ext uri="{BB962C8B-B14F-4D97-AF65-F5344CB8AC3E}">
        <p14:creationId xmlns:p14="http://schemas.microsoft.com/office/powerpoint/2010/main" val="88197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3E67BE48-86F0-D5A6-9200-7133DB81A88F}"/>
              </a:ext>
            </a:extLst>
          </p:cNvPr>
          <p:cNvSpPr txBox="1"/>
          <p:nvPr/>
        </p:nvSpPr>
        <p:spPr>
          <a:xfrm>
            <a:off x="849916" y="391976"/>
            <a:ext cx="10279516" cy="49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- 5 PORQUES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40714DC-4B69-32A0-F86F-C79F72178795}"/>
              </a:ext>
            </a:extLst>
          </p:cNvPr>
          <p:cNvSpPr/>
          <p:nvPr/>
        </p:nvSpPr>
        <p:spPr>
          <a:xfrm>
            <a:off x="2477386" y="1170102"/>
            <a:ext cx="401910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Problema = Maquina de Colagem</a:t>
            </a:r>
            <a:endParaRPr lang="pt-BR" sz="14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90FA47-7807-1AF9-9182-410B273FDDAE}"/>
              </a:ext>
            </a:extLst>
          </p:cNvPr>
          <p:cNvSpPr/>
          <p:nvPr/>
        </p:nvSpPr>
        <p:spPr>
          <a:xfrm>
            <a:off x="1098698" y="2002464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1º por que?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7440639-1E57-3B30-C2A3-780AF4D3982B}"/>
              </a:ext>
            </a:extLst>
          </p:cNvPr>
          <p:cNvSpPr/>
          <p:nvPr/>
        </p:nvSpPr>
        <p:spPr>
          <a:xfrm>
            <a:off x="1098697" y="2867245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2º por que?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0DC19B4-8E15-989B-DC8F-C8D3DDC8B8BD}"/>
              </a:ext>
            </a:extLst>
          </p:cNvPr>
          <p:cNvSpPr/>
          <p:nvPr/>
        </p:nvSpPr>
        <p:spPr>
          <a:xfrm>
            <a:off x="1098696" y="3726710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3º por que?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EC5ACB-12EA-0897-AAAE-0473B13B1DAE}"/>
              </a:ext>
            </a:extLst>
          </p:cNvPr>
          <p:cNvSpPr/>
          <p:nvPr/>
        </p:nvSpPr>
        <p:spPr>
          <a:xfrm>
            <a:off x="1098696" y="4586175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4º por que?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A86543-26F4-0154-F244-B29059BFC166}"/>
              </a:ext>
            </a:extLst>
          </p:cNvPr>
          <p:cNvSpPr/>
          <p:nvPr/>
        </p:nvSpPr>
        <p:spPr>
          <a:xfrm>
            <a:off x="1098696" y="5445640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5º por que?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6FA1EB9-2AF8-E46E-1127-285B295BCB98}"/>
              </a:ext>
            </a:extLst>
          </p:cNvPr>
          <p:cNvSpPr/>
          <p:nvPr/>
        </p:nvSpPr>
        <p:spPr>
          <a:xfrm>
            <a:off x="3632790" y="2402436"/>
            <a:ext cx="7106094" cy="6154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Maquina está produzindo produto com má qualidade de colagem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17992D3-6C47-CBA9-D85C-E693022FFCAD}"/>
              </a:ext>
            </a:extLst>
          </p:cNvPr>
          <p:cNvSpPr/>
          <p:nvPr/>
        </p:nvSpPr>
        <p:spPr>
          <a:xfrm>
            <a:off x="3632790" y="3268985"/>
            <a:ext cx="7106094" cy="6154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A temperatura da fabrica está alto e está prejudicando o processo de colagem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8B4412-CF7C-BEC6-9500-8B265BC86D53}"/>
              </a:ext>
            </a:extLst>
          </p:cNvPr>
          <p:cNvSpPr/>
          <p:nvPr/>
        </p:nvSpPr>
        <p:spPr>
          <a:xfrm>
            <a:off x="3632790" y="4135534"/>
            <a:ext cx="7106094" cy="4100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Porque tem muita maquina ligada em pouco espaço da fabrica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F0B5517-0223-0A2B-9625-A391CE801EF9}"/>
              </a:ext>
            </a:extLst>
          </p:cNvPr>
          <p:cNvSpPr/>
          <p:nvPr/>
        </p:nvSpPr>
        <p:spPr>
          <a:xfrm>
            <a:off x="3632790" y="4986147"/>
            <a:ext cx="7106094" cy="4100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___________________________________________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08F905E-1F84-355E-5FA5-74DA1C9FD9D3}"/>
              </a:ext>
            </a:extLst>
          </p:cNvPr>
          <p:cNvSpPr/>
          <p:nvPr/>
        </p:nvSpPr>
        <p:spPr>
          <a:xfrm>
            <a:off x="3632790" y="5836760"/>
            <a:ext cx="7106094" cy="4100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___________________________________________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01A920F9-EC40-300E-52CB-21F060CFE5C2}"/>
              </a:ext>
            </a:extLst>
          </p:cNvPr>
          <p:cNvCxnSpPr>
            <a:cxnSpLocks/>
          </p:cNvCxnSpPr>
          <p:nvPr/>
        </p:nvCxnSpPr>
        <p:spPr>
          <a:xfrm flipV="1">
            <a:off x="2913321" y="1639322"/>
            <a:ext cx="404038" cy="5560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6A45C51A-8DD8-6113-DE07-EC5769939C85}"/>
              </a:ext>
            </a:extLst>
          </p:cNvPr>
          <p:cNvCxnSpPr>
            <a:cxnSpLocks/>
          </p:cNvCxnSpPr>
          <p:nvPr/>
        </p:nvCxnSpPr>
        <p:spPr>
          <a:xfrm flipV="1">
            <a:off x="2913321" y="2651833"/>
            <a:ext cx="616688" cy="338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610AD020-62EE-F042-252B-6821E83C955B}"/>
              </a:ext>
            </a:extLst>
          </p:cNvPr>
          <p:cNvCxnSpPr>
            <a:cxnSpLocks/>
          </p:cNvCxnSpPr>
          <p:nvPr/>
        </p:nvCxnSpPr>
        <p:spPr>
          <a:xfrm flipV="1">
            <a:off x="2817626" y="3547500"/>
            <a:ext cx="616688" cy="338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1ABF9576-3680-89C8-9D7C-8E430890F61C}"/>
              </a:ext>
            </a:extLst>
          </p:cNvPr>
          <p:cNvCxnSpPr>
            <a:cxnSpLocks/>
          </p:cNvCxnSpPr>
          <p:nvPr/>
        </p:nvCxnSpPr>
        <p:spPr>
          <a:xfrm flipV="1">
            <a:off x="2913321" y="4394151"/>
            <a:ext cx="616688" cy="338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26101A58-4B74-F601-E49C-68D5D0AD23DC}"/>
              </a:ext>
            </a:extLst>
          </p:cNvPr>
          <p:cNvCxnSpPr>
            <a:cxnSpLocks/>
          </p:cNvCxnSpPr>
          <p:nvPr/>
        </p:nvCxnSpPr>
        <p:spPr>
          <a:xfrm flipV="1">
            <a:off x="2932814" y="5226998"/>
            <a:ext cx="616688" cy="338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25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9AC00C1-6F93-131F-CF4D-87C053BA8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616877"/>
              </p:ext>
            </p:extLst>
          </p:nvPr>
        </p:nvGraphicFramePr>
        <p:xfrm>
          <a:off x="318806" y="638128"/>
          <a:ext cx="11753218" cy="61569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98218">
                  <a:extLst>
                    <a:ext uri="{9D8B030D-6E8A-4147-A177-3AD203B41FA5}">
                      <a16:colId xmlns:a16="http://schemas.microsoft.com/office/drawing/2014/main" val="2313633007"/>
                    </a:ext>
                  </a:extLst>
                </a:gridCol>
                <a:gridCol w="2067750">
                  <a:extLst>
                    <a:ext uri="{9D8B030D-6E8A-4147-A177-3AD203B41FA5}">
                      <a16:colId xmlns:a16="http://schemas.microsoft.com/office/drawing/2014/main" val="121300463"/>
                    </a:ext>
                  </a:extLst>
                </a:gridCol>
                <a:gridCol w="1242792">
                  <a:extLst>
                    <a:ext uri="{9D8B030D-6E8A-4147-A177-3AD203B41FA5}">
                      <a16:colId xmlns:a16="http://schemas.microsoft.com/office/drawing/2014/main" val="139490895"/>
                    </a:ext>
                  </a:extLst>
                </a:gridCol>
                <a:gridCol w="1231824">
                  <a:extLst>
                    <a:ext uri="{9D8B030D-6E8A-4147-A177-3AD203B41FA5}">
                      <a16:colId xmlns:a16="http://schemas.microsoft.com/office/drawing/2014/main" val="2943344355"/>
                    </a:ext>
                  </a:extLst>
                </a:gridCol>
                <a:gridCol w="1543034">
                  <a:extLst>
                    <a:ext uri="{9D8B030D-6E8A-4147-A177-3AD203B41FA5}">
                      <a16:colId xmlns:a16="http://schemas.microsoft.com/office/drawing/2014/main" val="2547573536"/>
                    </a:ext>
                  </a:extLst>
                </a:gridCol>
                <a:gridCol w="1590569">
                  <a:extLst>
                    <a:ext uri="{9D8B030D-6E8A-4147-A177-3AD203B41FA5}">
                      <a16:colId xmlns:a16="http://schemas.microsoft.com/office/drawing/2014/main" val="2892528277"/>
                    </a:ext>
                  </a:extLst>
                </a:gridCol>
                <a:gridCol w="1679031">
                  <a:extLst>
                    <a:ext uri="{9D8B030D-6E8A-4147-A177-3AD203B41FA5}">
                      <a16:colId xmlns:a16="http://schemas.microsoft.com/office/drawing/2014/main" val="4030485277"/>
                    </a:ext>
                  </a:extLst>
                </a:gridCol>
              </a:tblGrid>
              <a:tr h="374885">
                <a:tc>
                  <a:txBody>
                    <a:bodyPr/>
                    <a:lstStyle/>
                    <a:p>
                      <a:r>
                        <a:rPr lang="pt-BR" sz="1600" b="0" dirty="0" err="1">
                          <a:latin typeface="Montserrat" panose="00000500000000000000" pitchFamily="2" charset="0"/>
                        </a:rPr>
                        <a:t>What</a:t>
                      </a:r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 (o que?)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 err="1">
                          <a:latin typeface="Montserrat" panose="00000500000000000000" pitchFamily="2" charset="0"/>
                        </a:rPr>
                        <a:t>Why</a:t>
                      </a:r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 (Por que?)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Where (onde?)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Who (quem?)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When (quando?)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How (como?)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How </a:t>
                      </a:r>
                      <a:r>
                        <a:rPr lang="pt-BR" sz="1600" b="0" dirty="0" err="1">
                          <a:latin typeface="Montserrat" panose="00000500000000000000" pitchFamily="2" charset="0"/>
                        </a:rPr>
                        <a:t>much</a:t>
                      </a:r>
                      <a:r>
                        <a:rPr lang="pt-BR" sz="1600" b="0" dirty="0">
                          <a:latin typeface="Montserrat" panose="00000500000000000000" pitchFamily="2" charset="0"/>
                        </a:rPr>
                        <a:t> (quanto?)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074678"/>
                  </a:ext>
                </a:extLst>
              </a:tr>
              <a:tr h="749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dirty="0">
                          <a:solidFill>
                            <a:srgbClr val="FF0000"/>
                          </a:solidFill>
                          <a:effectLst/>
                          <a:latin typeface="Montserrat" panose="00000500000000000000" pitchFamily="2" charset="0"/>
                        </a:rPr>
                        <a:t>Diminuir temperatura das máquinas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Para elas trabalharem na temperatura correta de colagem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Linha de produção de Colagem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Gestor da fabrica/Financeiro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Inicio:</a:t>
                      </a:r>
                    </a:p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Mês(5): aumento de espaço entre as máquinas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Aumentando espaço entre máquinas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Montserrat" panose="00000500000000000000" pitchFamily="2" charset="0"/>
                        </a:rPr>
                        <a:t>Horas de pausa das maquinas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490221"/>
                  </a:ext>
                </a:extLst>
              </a:tr>
              <a:tr h="1006271"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Mês(6):</a:t>
                      </a:r>
                    </a:p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Cotação e Compra de aparelho de </a:t>
                      </a:r>
                      <a:r>
                        <a:rPr lang="pt-BR" sz="1600" dirty="0" err="1">
                          <a:latin typeface="Montserrat" panose="00000500000000000000" pitchFamily="2" charset="0"/>
                        </a:rPr>
                        <a:t>ventialação</a:t>
                      </a:r>
                      <a:r>
                        <a:rPr lang="pt-BR" sz="1600" dirty="0">
                          <a:latin typeface="Montserrat" panose="00000500000000000000" pitchFamily="2" charset="0"/>
                        </a:rPr>
                        <a:t>/refrigeração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aumento da fábrica(Compra de um novo espaço pelo dono)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custo de espaço extra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895853"/>
                  </a:ext>
                </a:extLst>
              </a:tr>
              <a:tr h="1164117"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Mês(7):</a:t>
                      </a:r>
                    </a:p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Cotação e Compra de um novo espaço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Instalação de maquina para diminuição de 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custo de locomoção de maquina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460689"/>
                  </a:ext>
                </a:extLst>
              </a:tr>
              <a:tr h="1164117"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Mês(8):</a:t>
                      </a:r>
                    </a:p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Alocação das máquinas no novo espaço</a:t>
                      </a:r>
                    </a:p>
                    <a:p>
                      <a:endParaRPr lang="pt-BR" sz="16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160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Montserrat" panose="00000500000000000000" pitchFamily="2" charset="0"/>
                        </a:rPr>
                        <a:t>Custo de Refrigeração/Ventilação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047246"/>
                  </a:ext>
                </a:extLst>
              </a:tr>
            </a:tbl>
          </a:graphicData>
        </a:graphic>
      </p:graphicFrame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3E67BE48-86F0-D5A6-9200-7133DB81A88F}"/>
              </a:ext>
            </a:extLst>
          </p:cNvPr>
          <p:cNvSpPr txBox="1"/>
          <p:nvPr/>
        </p:nvSpPr>
        <p:spPr>
          <a:xfrm>
            <a:off x="849916" y="145823"/>
            <a:ext cx="10279516" cy="49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– 5W2H</a:t>
            </a:r>
          </a:p>
        </p:txBody>
      </p:sp>
    </p:spTree>
    <p:extLst>
      <p:ext uri="{BB962C8B-B14F-4D97-AF65-F5344CB8AC3E}">
        <p14:creationId xmlns:p14="http://schemas.microsoft.com/office/powerpoint/2010/main" val="1189744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38834-F4C7-48FC-4D5E-A61A5E14E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A70B28D5-8B18-95F4-8490-8E4D1FE3F33F}"/>
              </a:ext>
            </a:extLst>
          </p:cNvPr>
          <p:cNvSpPr txBox="1"/>
          <p:nvPr/>
        </p:nvSpPr>
        <p:spPr>
          <a:xfrm>
            <a:off x="849916" y="391976"/>
            <a:ext cx="10279516" cy="5416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– ESCOPO DO PROJETO DE MELHORIA CONTINUA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Titulo do Projeto: O caso da fábrica de sapatos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Problema: Descoloração do produto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KPI de Processos: Descoloração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KPI Financeiro: Devolução de sapato, volume de estorno financeiro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Situação atual: 1500 registros, 19%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Situação desejada (meta): 2%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Equipe: Guilherme de Castro Berti</a:t>
            </a:r>
          </a:p>
          <a:p>
            <a:endParaRPr lang="pt-BR" sz="2000" b="1" dirty="0">
              <a:solidFill>
                <a:srgbClr val="00B0F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53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FBCD7-656A-4153-24B6-C708C4A6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6AFAA359-D46A-3156-120D-A868241B8740}"/>
              </a:ext>
            </a:extLst>
          </p:cNvPr>
          <p:cNvSpPr txBox="1"/>
          <p:nvPr/>
        </p:nvSpPr>
        <p:spPr>
          <a:xfrm>
            <a:off x="849916" y="391976"/>
            <a:ext cx="10279516" cy="49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- PARETO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F8C8D30-6253-C95C-4C1A-7B42AE8F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99" y="998674"/>
            <a:ext cx="90487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71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EF5A6-96FB-E56C-2C11-F5655E811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39066FDB-D10C-AF07-D88C-22F780DF02B3}"/>
              </a:ext>
            </a:extLst>
          </p:cNvPr>
          <p:cNvSpPr txBox="1"/>
          <p:nvPr/>
        </p:nvSpPr>
        <p:spPr>
          <a:xfrm>
            <a:off x="849916" y="391976"/>
            <a:ext cx="10279516" cy="49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- DIAGRAMA DE ISHIKAWA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5B10C5-4015-9129-4A99-D317721DE292}"/>
              </a:ext>
            </a:extLst>
          </p:cNvPr>
          <p:cNvSpPr/>
          <p:nvPr/>
        </p:nvSpPr>
        <p:spPr>
          <a:xfrm>
            <a:off x="10143460" y="3013570"/>
            <a:ext cx="1569115" cy="83085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Problema</a:t>
            </a:r>
          </a:p>
          <a:p>
            <a:endParaRPr lang="pt-BR" sz="1400" b="1" dirty="0">
              <a:solidFill>
                <a:srgbClr val="00B0F0"/>
              </a:solidFill>
              <a:latin typeface="Montserrat" panose="00000500000000000000" pitchFamily="2" charset="0"/>
            </a:endParaRPr>
          </a:p>
          <a:p>
            <a:r>
              <a:rPr lang="pt-BR" sz="1400" b="1" dirty="0">
                <a:solidFill>
                  <a:srgbClr val="FF0000"/>
                </a:solidFill>
                <a:latin typeface="Montserrat" panose="00000500000000000000" pitchFamily="2" charset="0"/>
              </a:rPr>
              <a:t>Descoloração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2C492B1-1188-7C4D-5683-CD458279EE01}"/>
              </a:ext>
            </a:extLst>
          </p:cNvPr>
          <p:cNvSpPr/>
          <p:nvPr/>
        </p:nvSpPr>
        <p:spPr>
          <a:xfrm>
            <a:off x="1317748" y="5076465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Meio Ambiente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C4845C2-7FC7-78D4-AE1B-9AEFD2E105D1}"/>
              </a:ext>
            </a:extLst>
          </p:cNvPr>
          <p:cNvCxnSpPr/>
          <p:nvPr/>
        </p:nvCxnSpPr>
        <p:spPr>
          <a:xfrm>
            <a:off x="9611833" y="1328542"/>
            <a:ext cx="0" cy="4732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E336985-03B8-ACBA-966E-EC6E0068437B}"/>
              </a:ext>
            </a:extLst>
          </p:cNvPr>
          <p:cNvSpPr txBox="1"/>
          <p:nvPr/>
        </p:nvSpPr>
        <p:spPr>
          <a:xfrm>
            <a:off x="8453083" y="1357279"/>
            <a:ext cx="1257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Causas</a:t>
            </a: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100BD5-9D17-432D-0813-78564A3E2AF1}"/>
              </a:ext>
            </a:extLst>
          </p:cNvPr>
          <p:cNvSpPr txBox="1"/>
          <p:nvPr/>
        </p:nvSpPr>
        <p:spPr>
          <a:xfrm>
            <a:off x="10030246" y="1357279"/>
            <a:ext cx="1257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Efeito</a:t>
            </a:r>
            <a:endParaRPr lang="pt-BR" sz="1400" dirty="0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FEC3117-1C58-FCFD-CF5A-10CF31888C19}"/>
              </a:ext>
            </a:extLst>
          </p:cNvPr>
          <p:cNvCxnSpPr>
            <a:cxnSpLocks/>
          </p:cNvCxnSpPr>
          <p:nvPr/>
        </p:nvCxnSpPr>
        <p:spPr>
          <a:xfrm>
            <a:off x="1077433" y="3694550"/>
            <a:ext cx="853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tângulo 14">
            <a:extLst>
              <a:ext uri="{FF2B5EF4-FFF2-40B4-BE49-F238E27FC236}">
                <a16:creationId xmlns:a16="http://schemas.microsoft.com/office/drawing/2014/main" id="{1CE38781-1893-1D52-9E8F-7C58E12DB440}"/>
              </a:ext>
            </a:extLst>
          </p:cNvPr>
          <p:cNvSpPr/>
          <p:nvPr/>
        </p:nvSpPr>
        <p:spPr>
          <a:xfrm>
            <a:off x="3974118" y="5111067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Mão de Obra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0F600E18-2D36-F6E0-0A4F-99C5A1CFF8B6}"/>
              </a:ext>
            </a:extLst>
          </p:cNvPr>
          <p:cNvSpPr/>
          <p:nvPr/>
        </p:nvSpPr>
        <p:spPr>
          <a:xfrm>
            <a:off x="6630488" y="5121700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Método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AB75A8A-7582-1180-1B68-F6E1B14946F3}"/>
              </a:ext>
            </a:extLst>
          </p:cNvPr>
          <p:cNvSpPr/>
          <p:nvPr/>
        </p:nvSpPr>
        <p:spPr>
          <a:xfrm>
            <a:off x="1317748" y="1976972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Maquinas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54BCF62-4590-4E28-E317-87408EF23A9A}"/>
              </a:ext>
            </a:extLst>
          </p:cNvPr>
          <p:cNvSpPr/>
          <p:nvPr/>
        </p:nvSpPr>
        <p:spPr>
          <a:xfrm>
            <a:off x="3974118" y="1959962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Materiais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A356491-14DA-7044-EA0C-9B9AE3C6FB3A}"/>
              </a:ext>
            </a:extLst>
          </p:cNvPr>
          <p:cNvSpPr/>
          <p:nvPr/>
        </p:nvSpPr>
        <p:spPr>
          <a:xfrm>
            <a:off x="6630488" y="1970595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Medidas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71A4B5F-1B3F-DC43-13B2-DAC1852C530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171897" y="3694550"/>
            <a:ext cx="854148" cy="1381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71ADC0A6-2E91-1D74-2AF4-4CDD17AFA80E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828267" y="3683917"/>
            <a:ext cx="854148" cy="1427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B7185649-6282-697D-8883-C425533F5E28}"/>
              </a:ext>
            </a:extLst>
          </p:cNvPr>
          <p:cNvCxnSpPr>
            <a:cxnSpLocks/>
          </p:cNvCxnSpPr>
          <p:nvPr/>
        </p:nvCxnSpPr>
        <p:spPr>
          <a:xfrm flipV="1">
            <a:off x="7484636" y="3671932"/>
            <a:ext cx="854148" cy="1427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890B115-E2F6-80F0-BD0E-64FDD3CC6711}"/>
              </a:ext>
            </a:extLst>
          </p:cNvPr>
          <p:cNvCxnSpPr>
            <a:cxnSpLocks/>
          </p:cNvCxnSpPr>
          <p:nvPr/>
        </p:nvCxnSpPr>
        <p:spPr>
          <a:xfrm>
            <a:off x="7484634" y="2385594"/>
            <a:ext cx="854147" cy="1305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301E46F-54F7-F8D3-CCD5-B1492E5D6B4D}"/>
              </a:ext>
            </a:extLst>
          </p:cNvPr>
          <p:cNvCxnSpPr>
            <a:cxnSpLocks/>
          </p:cNvCxnSpPr>
          <p:nvPr/>
        </p:nvCxnSpPr>
        <p:spPr>
          <a:xfrm>
            <a:off x="4828266" y="2382104"/>
            <a:ext cx="854147" cy="1305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9C45166-3759-CCE6-997B-BC1C7529EDB8}"/>
              </a:ext>
            </a:extLst>
          </p:cNvPr>
          <p:cNvCxnSpPr>
            <a:cxnSpLocks/>
          </p:cNvCxnSpPr>
          <p:nvPr/>
        </p:nvCxnSpPr>
        <p:spPr>
          <a:xfrm>
            <a:off x="2171898" y="2399193"/>
            <a:ext cx="854147" cy="1305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8321DC-50B3-EE56-CCF0-5FE498004B10}"/>
              </a:ext>
            </a:extLst>
          </p:cNvPr>
          <p:cNvSpPr txBox="1"/>
          <p:nvPr/>
        </p:nvSpPr>
        <p:spPr>
          <a:xfrm>
            <a:off x="5740410" y="3818652"/>
            <a:ext cx="2492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Processo de Coloração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9DDE3F-F0FB-D82C-76B3-96225644579B}"/>
              </a:ext>
            </a:extLst>
          </p:cNvPr>
          <p:cNvSpPr txBox="1"/>
          <p:nvPr/>
        </p:nvSpPr>
        <p:spPr>
          <a:xfrm>
            <a:off x="122108" y="2436626"/>
            <a:ext cx="23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Máquina de coloração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8FC825-76B6-5448-E213-ECBE456318F1}"/>
              </a:ext>
            </a:extLst>
          </p:cNvPr>
          <p:cNvSpPr txBox="1"/>
          <p:nvPr/>
        </p:nvSpPr>
        <p:spPr>
          <a:xfrm>
            <a:off x="4289048" y="2418395"/>
            <a:ext cx="67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Tinta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A8F0696-5071-197B-BFD4-5154DC2CBA8B}"/>
              </a:ext>
            </a:extLst>
          </p:cNvPr>
          <p:cNvSpPr txBox="1"/>
          <p:nvPr/>
        </p:nvSpPr>
        <p:spPr>
          <a:xfrm>
            <a:off x="4341095" y="2773692"/>
            <a:ext cx="831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Tecido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9EE0B51-B4BE-E8D1-A0D0-9B69BA83CF2C}"/>
              </a:ext>
            </a:extLst>
          </p:cNvPr>
          <p:cNvSpPr txBox="1"/>
          <p:nvPr/>
        </p:nvSpPr>
        <p:spPr>
          <a:xfrm>
            <a:off x="6535599" y="2442762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Registros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F04F542-FEFD-3EC1-AE47-165CC91220B2}"/>
              </a:ext>
            </a:extLst>
          </p:cNvPr>
          <p:cNvSpPr txBox="1"/>
          <p:nvPr/>
        </p:nvSpPr>
        <p:spPr>
          <a:xfrm>
            <a:off x="368924" y="4166595"/>
            <a:ext cx="2688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Espaço físico fábrica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64F70D-81C5-0202-A246-EE2AA2D4D66F}"/>
              </a:ext>
            </a:extLst>
          </p:cNvPr>
          <p:cNvSpPr txBox="1"/>
          <p:nvPr/>
        </p:nvSpPr>
        <p:spPr>
          <a:xfrm>
            <a:off x="3413019" y="3831510"/>
            <a:ext cx="224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Gestor de qualidade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BD488F4-A224-11BE-77E7-103BB1F48210}"/>
              </a:ext>
            </a:extLst>
          </p:cNvPr>
          <p:cNvSpPr txBox="1"/>
          <p:nvPr/>
        </p:nvSpPr>
        <p:spPr>
          <a:xfrm>
            <a:off x="5468990" y="3247687"/>
            <a:ext cx="3244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Métrica qualidade de Tinta</a:t>
            </a:r>
          </a:p>
        </p:txBody>
      </p:sp>
    </p:spTree>
    <p:extLst>
      <p:ext uri="{BB962C8B-B14F-4D97-AF65-F5344CB8AC3E}">
        <p14:creationId xmlns:p14="http://schemas.microsoft.com/office/powerpoint/2010/main" val="3454299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4C385-7712-009F-25B0-6A0B1F306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5;p17">
            <a:extLst>
              <a:ext uri="{FF2B5EF4-FFF2-40B4-BE49-F238E27FC236}">
                <a16:creationId xmlns:a16="http://schemas.microsoft.com/office/drawing/2014/main" id="{85EF4AA4-377E-D9F0-8EFA-5CB5B6B78963}"/>
              </a:ext>
            </a:extLst>
          </p:cNvPr>
          <p:cNvSpPr txBox="1"/>
          <p:nvPr/>
        </p:nvSpPr>
        <p:spPr>
          <a:xfrm>
            <a:off x="849916" y="391976"/>
            <a:ext cx="10279516" cy="49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>
                <a:solidFill>
                  <a:srgbClr val="00B0F0"/>
                </a:solidFill>
                <a:latin typeface="Montserrat" panose="00000500000000000000" pitchFamily="2" charset="0"/>
              </a:rPr>
              <a:t>TEMPLATE - 5 PORQUES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FB4353C-6B91-D6E0-B4A1-EB1267A5FACF}"/>
              </a:ext>
            </a:extLst>
          </p:cNvPr>
          <p:cNvSpPr/>
          <p:nvPr/>
        </p:nvSpPr>
        <p:spPr>
          <a:xfrm>
            <a:off x="2477386" y="1170102"/>
            <a:ext cx="401910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Problema = Tinta</a:t>
            </a:r>
            <a:endParaRPr lang="pt-BR" sz="1400" b="1" dirty="0">
              <a:solidFill>
                <a:srgbClr val="FF0000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7F9E8E-F59C-5CAD-6A7A-0FC2D4B88AA0}"/>
              </a:ext>
            </a:extLst>
          </p:cNvPr>
          <p:cNvSpPr/>
          <p:nvPr/>
        </p:nvSpPr>
        <p:spPr>
          <a:xfrm>
            <a:off x="1098698" y="2002464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1º por que?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3D10DC4-37AD-310A-807F-F0DEFC1025FE}"/>
              </a:ext>
            </a:extLst>
          </p:cNvPr>
          <p:cNvSpPr/>
          <p:nvPr/>
        </p:nvSpPr>
        <p:spPr>
          <a:xfrm>
            <a:off x="1098697" y="2867245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2º por que?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E731A7F-2EA5-EDFC-C724-FDC31ED79F9F}"/>
              </a:ext>
            </a:extLst>
          </p:cNvPr>
          <p:cNvSpPr/>
          <p:nvPr/>
        </p:nvSpPr>
        <p:spPr>
          <a:xfrm>
            <a:off x="1098696" y="3726710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3º por que?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796E0-665D-9288-261D-6B151CBAB66F}"/>
              </a:ext>
            </a:extLst>
          </p:cNvPr>
          <p:cNvSpPr/>
          <p:nvPr/>
        </p:nvSpPr>
        <p:spPr>
          <a:xfrm>
            <a:off x="1098696" y="4586175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4º por que?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E0D297-388B-1351-6ADA-C0EE5DCEDB7C}"/>
              </a:ext>
            </a:extLst>
          </p:cNvPr>
          <p:cNvSpPr/>
          <p:nvPr/>
        </p:nvSpPr>
        <p:spPr>
          <a:xfrm>
            <a:off x="1098696" y="5445640"/>
            <a:ext cx="1708297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pPr algn="ctr"/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5º por que?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03926A8-2E66-C3C9-8341-2DE9B5271CAD}"/>
              </a:ext>
            </a:extLst>
          </p:cNvPr>
          <p:cNvSpPr/>
          <p:nvPr/>
        </p:nvSpPr>
        <p:spPr>
          <a:xfrm>
            <a:off x="3632790" y="2402436"/>
            <a:ext cx="7106094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Os sapatos estão descolorindo com o tempo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2BC1708-79DB-FCDE-5596-2F08B8CB3233}"/>
              </a:ext>
            </a:extLst>
          </p:cNvPr>
          <p:cNvSpPr/>
          <p:nvPr/>
        </p:nvSpPr>
        <p:spPr>
          <a:xfrm>
            <a:off x="3632790" y="3268985"/>
            <a:ext cx="7106094" cy="3999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Tinta com baixa qualidade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0C04446-B740-018B-4E5A-92F1DEA77619}"/>
              </a:ext>
            </a:extLst>
          </p:cNvPr>
          <p:cNvSpPr/>
          <p:nvPr/>
        </p:nvSpPr>
        <p:spPr>
          <a:xfrm>
            <a:off x="3632790" y="4135534"/>
            <a:ext cx="7106094" cy="4100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A tinta foi trocada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A3FF4CE-3C3D-2F92-6585-D0EC53B2B40C}"/>
              </a:ext>
            </a:extLst>
          </p:cNvPr>
          <p:cNvSpPr/>
          <p:nvPr/>
        </p:nvSpPr>
        <p:spPr>
          <a:xfrm>
            <a:off x="3632790" y="4986147"/>
            <a:ext cx="7106094" cy="4100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Para diminuir custo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F8EC101-1A42-41A9-7B1D-FEEC8D0EE23D}"/>
              </a:ext>
            </a:extLst>
          </p:cNvPr>
          <p:cNvSpPr/>
          <p:nvPr/>
        </p:nvSpPr>
        <p:spPr>
          <a:xfrm>
            <a:off x="3632790" y="5836760"/>
            <a:ext cx="7106094" cy="4100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372" tIns="91372" rIns="91372" bIns="91372" anchor="t" anchorCtr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  <a:latin typeface="Montserrat" panose="00000500000000000000" pitchFamily="2" charset="0"/>
              </a:rPr>
              <a:t>Resposta: ___________________________________________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14821461-6456-2916-F3B6-377C9A129ED8}"/>
              </a:ext>
            </a:extLst>
          </p:cNvPr>
          <p:cNvCxnSpPr>
            <a:cxnSpLocks/>
          </p:cNvCxnSpPr>
          <p:nvPr/>
        </p:nvCxnSpPr>
        <p:spPr>
          <a:xfrm flipV="1">
            <a:off x="2913321" y="1639322"/>
            <a:ext cx="404038" cy="5560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5C884045-E64B-B425-9577-12332AE91FDE}"/>
              </a:ext>
            </a:extLst>
          </p:cNvPr>
          <p:cNvCxnSpPr>
            <a:cxnSpLocks/>
          </p:cNvCxnSpPr>
          <p:nvPr/>
        </p:nvCxnSpPr>
        <p:spPr>
          <a:xfrm flipV="1">
            <a:off x="2913321" y="2651833"/>
            <a:ext cx="616688" cy="338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B229DBD4-C1C2-3469-677D-C703583CFAD9}"/>
              </a:ext>
            </a:extLst>
          </p:cNvPr>
          <p:cNvCxnSpPr>
            <a:cxnSpLocks/>
          </p:cNvCxnSpPr>
          <p:nvPr/>
        </p:nvCxnSpPr>
        <p:spPr>
          <a:xfrm flipV="1">
            <a:off x="2817626" y="3547500"/>
            <a:ext cx="616688" cy="338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Angulado 23">
            <a:extLst>
              <a:ext uri="{FF2B5EF4-FFF2-40B4-BE49-F238E27FC236}">
                <a16:creationId xmlns:a16="http://schemas.microsoft.com/office/drawing/2014/main" id="{7F6B4A6D-DCCD-71FC-CF81-54FDACDF9DAD}"/>
              </a:ext>
            </a:extLst>
          </p:cNvPr>
          <p:cNvCxnSpPr>
            <a:cxnSpLocks/>
          </p:cNvCxnSpPr>
          <p:nvPr/>
        </p:nvCxnSpPr>
        <p:spPr>
          <a:xfrm flipV="1">
            <a:off x="2913321" y="4394151"/>
            <a:ext cx="616688" cy="338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0EDBC083-1037-1911-B711-B043207F0740}"/>
              </a:ext>
            </a:extLst>
          </p:cNvPr>
          <p:cNvCxnSpPr>
            <a:cxnSpLocks/>
          </p:cNvCxnSpPr>
          <p:nvPr/>
        </p:nvCxnSpPr>
        <p:spPr>
          <a:xfrm flipV="1">
            <a:off x="2932814" y="5226998"/>
            <a:ext cx="616688" cy="338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47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ED75C89E0E9EA4C8C4230539347C601" ma:contentTypeVersion="14" ma:contentTypeDescription="Crie um novo documento." ma:contentTypeScope="" ma:versionID="f0add6ee6c685032b027bac4b9acf431">
  <xsd:schema xmlns:xsd="http://www.w3.org/2001/XMLSchema" xmlns:xs="http://www.w3.org/2001/XMLSchema" xmlns:p="http://schemas.microsoft.com/office/2006/metadata/properties" xmlns:ns3="efee891f-8ec7-4b0e-8c10-e67022cdba4f" xmlns:ns4="bbf6995b-8ff7-434f-995b-8f12453266d4" targetNamespace="http://schemas.microsoft.com/office/2006/metadata/properties" ma:root="true" ma:fieldsID="1fbc4995c5ffac851b0366ca6577a581" ns3:_="" ns4:_="">
    <xsd:import namespace="efee891f-8ec7-4b0e-8c10-e67022cdba4f"/>
    <xsd:import namespace="bbf6995b-8ff7-434f-995b-8f12453266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ee891f-8ec7-4b0e-8c10-e67022cdba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6995b-8ff7-434f-995b-8f12453266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ee891f-8ec7-4b0e-8c10-e67022cdba4f" xsi:nil="true"/>
  </documentManagement>
</p:properties>
</file>

<file path=customXml/itemProps1.xml><?xml version="1.0" encoding="utf-8"?>
<ds:datastoreItem xmlns:ds="http://schemas.openxmlformats.org/officeDocument/2006/customXml" ds:itemID="{C8CFAC2B-6D2A-47DB-9C5F-5999F2E7C9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ee891f-8ec7-4b0e-8c10-e67022cdba4f"/>
    <ds:schemaRef ds:uri="bbf6995b-8ff7-434f-995b-8f12453266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22AD395-1D96-4C3F-84B7-E4A266C199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313296-4541-4D96-A2EF-E3A07A2DEB38}">
  <ds:schemaRefs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bbf6995b-8ff7-434f-995b-8f12453266d4"/>
    <ds:schemaRef ds:uri="efee891f-8ec7-4b0e-8c10-e67022cdba4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581</Words>
  <Application>Microsoft Office PowerPoint</Application>
  <PresentationFormat>Widescreen</PresentationFormat>
  <Paragraphs>144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Andrade Milken</dc:creator>
  <cp:lastModifiedBy>Guilherme de Castro Berti</cp:lastModifiedBy>
  <cp:revision>4</cp:revision>
  <dcterms:created xsi:type="dcterms:W3CDTF">2025-05-17T16:50:09Z</dcterms:created>
  <dcterms:modified xsi:type="dcterms:W3CDTF">2025-05-17T19:08:15Z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0x010100EED75C89E0E9EA4C8C4230539347C601</vt:lpwstr>
  </property>
</Properties>
</file>