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x="6858000" cy="9144000"/>
  <p:embeddedFontLst>
    <p:embeddedFont>
      <p:font typeface="Roboto"/>
      <p:regular r:id="rId78"/>
      <p:bold r:id="rId79"/>
      <p:italic r:id="rId80"/>
      <p:boldItalic r:id="rId81"/>
    </p:embeddedFont>
    <p:embeddedFont>
      <p:font typeface="Merriweather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Merriweather-italic.fntdata"/><Relationship Id="rId83" Type="http://schemas.openxmlformats.org/officeDocument/2006/relationships/font" Target="fonts/Merriweather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font" Target="fonts/Merriweather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italic.fntdata"/><Relationship Id="rId82" Type="http://schemas.openxmlformats.org/officeDocument/2006/relationships/font" Target="fonts/Merriweather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bold.fntdata"/><Relationship Id="rId34" Type="http://schemas.openxmlformats.org/officeDocument/2006/relationships/slide" Target="slides/slide29.xml"/><Relationship Id="rId78" Type="http://schemas.openxmlformats.org/officeDocument/2006/relationships/font" Target="fonts/Robot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e046f60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e046f60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6e046f60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6e046f60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e046f60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6e046f60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6e046f60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6e046f60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6e046f60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6e046f60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e046f60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6e046f60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6e046f60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6e046f60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6e046f60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6e046f60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6e046f60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6e046f60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6e046f60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6e046f60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e046f60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e046f60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6e046f60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6e046f60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6e046f60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6e046f60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6e046f60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6e046f60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6e046f60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6e046f60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6e046f60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6e046f60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6e046f60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6e046f60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6e046f60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6e046f60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6e046f60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6e046f60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e046f60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e046f60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6e046f60f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6e046f60f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6e046f60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6e046f60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6e046f60f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6e046f60f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6e046f60f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6e046f60f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6e046f60f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6e046f60f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6e046f60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6e046f60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6e046f60f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6e046f60f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6e046f60f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6e046f60f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6e046f60f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6e046f60f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6e046f60f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6e046f60f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6e046f60f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e6e046f60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6e046f60f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6e046f60f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6e046f6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6e046f6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e6e046f60f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e6e046f60f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6e046f60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e6e046f60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e6e046f60f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e6e046f60f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e6e046f60f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e6e046f60f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6e046f60f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6e046f60f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6e046f60f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6e046f60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6e046f60f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e6e046f60f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6e046f60f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e6e046f60f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6e046f60f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e6e046f60f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6e046f60f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6e046f60f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6e046f60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6e046f60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e6e046f60f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e6e046f60f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6e046f60f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e6e046f60f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6e046f60f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e6e046f60f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e6e046f60f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e6e046f60f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e6e046f60f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e6e046f60f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e6e046f60f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e6e046f60f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e6e046f60f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e6e046f60f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e6e046f60f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e6e046f60f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e6e046f60f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e6e046f60f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6e046f60f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e6e046f60f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6e046f60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6e046f60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e6e046f60f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e6e046f60f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e6e046f60f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e6e046f60f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6e046f60f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e6e046f60f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e6e046f60f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e6e046f60f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e6e046f60f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e6e046f60f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e6e046f60f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e6e046f60f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e6e046f60f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e6e046f60f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e6e046f60f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e6e046f60f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e6e046f60f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e6e046f60f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6e046f60f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e6e046f60f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e046f60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e046f60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e6e046f60f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e6e046f60f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e6e046f60f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e6e046f60f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6e046f60f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e6e046f60f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6e046f60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6e046f60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e046f60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e046f60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46.png"/><Relationship Id="rId5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5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Relationship Id="rId5" Type="http://schemas.openxmlformats.org/officeDocument/2006/relationships/image" Target="../media/image6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59.png"/><Relationship Id="rId9" Type="http://schemas.openxmlformats.org/officeDocument/2006/relationships/image" Target="../media/image53.png"/><Relationship Id="rId5" Type="http://schemas.openxmlformats.org/officeDocument/2006/relationships/image" Target="../media/image71.png"/><Relationship Id="rId6" Type="http://schemas.openxmlformats.org/officeDocument/2006/relationships/image" Target="../media/image54.png"/><Relationship Id="rId7" Type="http://schemas.openxmlformats.org/officeDocument/2006/relationships/image" Target="../media/image57.png"/><Relationship Id="rId8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0.png"/><Relationship Id="rId4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7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Relationship Id="rId4" Type="http://schemas.openxmlformats.org/officeDocument/2006/relationships/image" Target="../media/image8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1.png"/><Relationship Id="rId4" Type="http://schemas.openxmlformats.org/officeDocument/2006/relationships/image" Target="../media/image7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3.png"/><Relationship Id="rId4" Type="http://schemas.openxmlformats.org/officeDocument/2006/relationships/image" Target="../media/image8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Relationship Id="rId4" Type="http://schemas.openxmlformats.org/officeDocument/2006/relationships/image" Target="../media/image8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5.png"/><Relationship Id="rId4" Type="http://schemas.openxmlformats.org/officeDocument/2006/relationships/image" Target="../media/image9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9.png"/><Relationship Id="rId4" Type="http://schemas.openxmlformats.org/officeDocument/2006/relationships/image" Target="../media/image9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5.png"/><Relationship Id="rId4" Type="http://schemas.openxmlformats.org/officeDocument/2006/relationships/image" Target="../media/image98.jpg"/><Relationship Id="rId5" Type="http://schemas.openxmlformats.org/officeDocument/2006/relationships/image" Target="../media/image92.png"/><Relationship Id="rId6" Type="http://schemas.openxmlformats.org/officeDocument/2006/relationships/image" Target="../media/image9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133375" y="539725"/>
            <a:ext cx="4164600" cy="1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Instituto Politécnico do Estado do Rio de Janeiro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Curso de Engenharia da Computação</a:t>
            </a:r>
            <a:endParaRPr sz="1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03775" y="2587338"/>
            <a:ext cx="7688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Aluno: Guilherme Cagide Fialho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Orientador: Prof. Joel Sánchez Domı́nguez</a:t>
            </a:r>
            <a:endParaRPr sz="13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646" y="638600"/>
            <a:ext cx="2064400" cy="10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475" y="387225"/>
            <a:ext cx="1351500" cy="1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82025" y="4171800"/>
            <a:ext cx="76881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Projeto de Modelagem e Controle de Sistemas em Scilab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Início da Resposta: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Inicia com deslocamento de 2 m e 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velocidade de 3.33 m/s.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Inicial: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Dinâmica complexa com interação evidente entre energia cinética e potencial.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Amplitude Máxima: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3.88 m no tempo aproximado de 1.692 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Decaimento: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Taxa de decaimento ilustra o papel do amortecimento eficiente.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Oscilações: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Mais sustentadas que no Caso 1, menos intensas que no Caso 2.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Equilíbrio Energético: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Balanço entre energias cinética e potencial no início da simulação.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Amplitude próxima de zero (-0.014 m) atingida aproximadamente aos 16.138 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3: Velocidade e Deslocamento Iniciais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Caso 1 (Azul Escuro):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Resposta rápida e de alta amplitude, com forte amortecimento levando à estabilização imediata. Ideal para aplicações exigindo rápida estabilização, como sistemas de suspensão de veículos</a:t>
            </a: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Caso 2 (Vermelho) e Caso 3 (Marrom):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Respostas mais graduais com oscilações que decaem suavemente, adequadas para aplicações que beneficiam de manutenção de movimento ou oscilações controladas, como alguns sensores mecânicos.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Comparação Unificada dos Casos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625" y="1265800"/>
            <a:ext cx="3745000" cy="7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Descrição do modelo abordado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938" y="2571750"/>
            <a:ext cx="2238375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>
            <a:stCxn id="162" idx="2"/>
            <a:endCxn id="165" idx="0"/>
          </p:cNvCxnSpPr>
          <p:nvPr/>
        </p:nvCxnSpPr>
        <p:spPr>
          <a:xfrm>
            <a:off x="6804125" y="1996325"/>
            <a:ext cx="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644750" y="3517325"/>
            <a:ext cx="43188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1"/>
                </a:solidFill>
              </a:rPr>
              <a:t>x -&gt; deslocamento			m -&gt; massa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1"/>
                </a:solidFill>
              </a:rPr>
              <a:t>ẋ -&gt; velocidade			ẍ -&gt; aceleração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1100">
                <a:solidFill>
                  <a:schemeClr val="dk1"/>
                </a:solidFill>
              </a:rPr>
              <a:t>C -&gt; coeficiente de amortecimento	 K constante da mola.</a:t>
            </a:r>
            <a:endParaRPr b="1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Parâmetros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572000" y="1228501"/>
            <a:ext cx="4348750" cy="1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Condições iniciais de simulação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38" y="1961550"/>
            <a:ext cx="4131571" cy="1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Modelagem do sistema em diagrama de blocos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925" y="1328700"/>
            <a:ext cx="4520402" cy="291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Condições Iniciais: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Partida de condições estáticas (V0 = 0 m/s, X0 = 0 m).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Máximo: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Aproximadamente 4.7 unidades aos 5.1 segundos.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Subida: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Cerca de 5.1 segundos para atingir o pico máximo.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Decaimento: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Oscilações amortecidas que rapidamente reduzem em amplitude.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Estabelecimento: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Cerca de 18 segundos até estabilização dentro de ±2% do valor final.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0: Deslocamento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Velocidade Negativo: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atinge um pico negativo de aproximadamente -1.54 unidades aos 6.2 segundos, indicando um rápido movimento na direção oposta ao deslocamento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oscila acima e abaixo de zero após o pico, refletindo uma resposta oscilatória do sistema ao deslocamento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 oscilações de velocidade diminuem progressivamente, com o sistema alcançando uma zona estacionária e estabilizando-se completamente em zero por volta dos 18 segundos.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0: Velocidade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Condições Iniciais: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Parte com uma velocidade inicial significativa de 5 m/s e sem deslocamento inicial (X0 = 0 m).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Deslocamento: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Aproximadamente 6.5 unidades ao redor de 2.7 segundos, indicando uma resposta rápida e aguda à velocidade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</a:t>
            </a: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Pós</a:t>
            </a: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Pico: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Após atingir o pico, o deslocamento diminui significativamente, passando abaixo de zero antes de estabilizar.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Subida: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Rapidamente alcançado, com o pico sendo atingido em cerca de 2.7 segundos.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Estabelecimento: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Cerca de 18 segundos, período após o qual as oscilações permanecem dentro de uma faixa de ±2% do valor estacionário final.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1: Deslocamento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Velocidade Negativo: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atinge um pico negativo de aproximadamente -1.54 unidades aos 1.68 segundos, refletindo uma resposta rápida ao impulso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Pós Pico: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Após o pico, a velocidade oscila e 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gradualmente se estabiliza, aproximando-se de zero.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sistema alcança uma zona estacionária por volta de 18 segundos, onde as oscilações de velocidade se tornam mínimas, indicando uma estabilidade semelhante à observada no deslocamento.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1: Velocidade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230" y="1379700"/>
            <a:ext cx="2781775" cy="31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4725" y="6105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Sistema massa-mola-amortecedor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Condições Iniciais: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Parte de um deslocamento inicial de 2.5 m.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Deslocamento: Atinge um pico de cerca de 4.25 m aos 5.2 segundos, refletindo a resposta máxima do sistema.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Pós Pico: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Após atingir o pico, o deslocamento oscila, passando abaixo e acima do zero, e rapidamente se amortecem.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 As oscilações diminuem e o deslocamento estabiliza-se em torno de zero.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Estabelecimento: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Cerca de 18 segundos, período após o qual as oscilações permanecem dentro de uma faixa de ±2% do valor final.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2: Deslocamento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Velocidade Negativo: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Atinge um pico negativo de aproximadamente -0.52 m/s logo após o início, indicando a velocidade máxima na direção oposta ao deslocamento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Pós Pico: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oscila e diminui em magnitude devido ao amortecimento, refletindo a resposta do sistema à energia cinética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gradualmente se aproxima de zero e o sistema alcança uma zona estacionária, demonstrando eficácia do amortecimento em dissipar a energia cinética.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Estabelecimento: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Aproximadamente 18 segundos, período após o qual a velocidade se estabiliza perto de zero.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2: Velocidade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Impulso Inicial: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sistema começa com um impulso significativo.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Deslocamento: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Atinge um pico de aproximadamente 5.75 m ao redor de 2.4 segundos, mostrando uma resposta rápida ao impulso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Pós Pico: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Após o pico, o sistema exibe oscilações que reduzem gradualmente em amplitude devido ao amortecimento.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 sistema estabiliza perto do zero, com oscilações dentro de uma faixa aceitável.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Estabelecimento: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Aproximadamente 18 segundos, momento em que o sistema entra numa zona estacionária.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3: Deslocamento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Pico de Velocidade: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inicialmente atinge um pico de aproximadamente 5.32 m/s, refletindo a alta velocidade inicial do sistema.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Pós Pico: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Após atingir o pico, a velocidade oscila, diminuindo progressivamente devido ao amortecimento.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velocidade se aproxima de zero ao longo do tempo, indicando que o sistema está se estabilizando.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Estabelecimento: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Cerca de 18 segundos, período após o qual a velocidade se estabiliza em torno de zero.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5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3: Velocidade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2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Comparação dos casos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38" y="752675"/>
            <a:ext cx="4131571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4644725" y="2348425"/>
            <a:ext cx="43188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Caso 0: </a:t>
            </a:r>
            <a:r>
              <a:rPr lang="pt-BR" sz="1000">
                <a:solidFill>
                  <a:schemeClr val="dk1"/>
                </a:solidFill>
              </a:rPr>
              <a:t>Sistema partindo do repouso sem energia inicial, observando a resposta pura à força aplicada.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Caso 1: </a:t>
            </a:r>
            <a:r>
              <a:rPr lang="pt-BR" sz="1000">
                <a:solidFill>
                  <a:schemeClr val="dk1"/>
                </a:solidFill>
              </a:rPr>
              <a:t>Influência de uma velocidade inicial significativa (5 m/s), destacando o impacto da energia cinética nas oscilações e estabilidade.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Caso 2: </a:t>
            </a:r>
            <a:r>
              <a:rPr lang="pt-BR" sz="1000">
                <a:solidFill>
                  <a:schemeClr val="dk1"/>
                </a:solidFill>
              </a:rPr>
              <a:t>Efeito de um deslocamento inicial (2.5 m) sem velocidade, focando na conversão de energia potencial em cinética.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Caso 3: </a:t>
            </a:r>
            <a:r>
              <a:rPr lang="pt-BR" sz="1000">
                <a:solidFill>
                  <a:schemeClr val="dk1"/>
                </a:solidFill>
              </a:rPr>
              <a:t>Combinação de deslocamento (2 m) e velocidade iniciais (3.33 m/s), mostrando a interação complexa entre as duas formas de energia.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3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Parâmetros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572000" y="673251"/>
            <a:ext cx="4348750" cy="1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4637425" y="197985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Descrição do modelo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138" y="2362950"/>
            <a:ext cx="3438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200" y="3250325"/>
            <a:ext cx="4520400" cy="551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7"/>
          <p:cNvCxnSpPr>
            <a:stCxn id="282" idx="2"/>
            <a:endCxn id="283" idx="0"/>
          </p:cNvCxnSpPr>
          <p:nvPr/>
        </p:nvCxnSpPr>
        <p:spPr>
          <a:xfrm>
            <a:off x="6731400" y="2982075"/>
            <a:ext cx="0" cy="2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5950" y="4035065"/>
            <a:ext cx="33909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7"/>
          <p:cNvCxnSpPr>
            <a:stCxn id="283" idx="2"/>
            <a:endCxn id="285" idx="0"/>
          </p:cNvCxnSpPr>
          <p:nvPr/>
        </p:nvCxnSpPr>
        <p:spPr>
          <a:xfrm>
            <a:off x="6731400" y="3802290"/>
            <a:ext cx="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3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Análise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93" name="Google Shape;293;p3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375" y="740015"/>
            <a:ext cx="33909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900" y="1804715"/>
            <a:ext cx="3371850" cy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8"/>
          <p:cNvCxnSpPr>
            <a:stCxn id="294" idx="2"/>
            <a:endCxn id="295" idx="0"/>
          </p:cNvCxnSpPr>
          <p:nvPr/>
        </p:nvCxnSpPr>
        <p:spPr>
          <a:xfrm>
            <a:off x="6796825" y="142581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850" y="3054015"/>
            <a:ext cx="2647950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8"/>
          <p:cNvCxnSpPr>
            <a:stCxn id="295" idx="2"/>
            <a:endCxn id="297" idx="0"/>
          </p:cNvCxnSpPr>
          <p:nvPr/>
        </p:nvCxnSpPr>
        <p:spPr>
          <a:xfrm>
            <a:off x="6796825" y="2519090"/>
            <a:ext cx="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3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função de transferência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4281375" y="0"/>
            <a:ext cx="4862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88" y="221204"/>
            <a:ext cx="4125475" cy="38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3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Cálculo dos </a:t>
            </a:r>
            <a:r>
              <a:rPr b="1" lang="pt-BR" sz="1500">
                <a:solidFill>
                  <a:schemeClr val="dk1"/>
                </a:solidFill>
              </a:rPr>
              <a:t>Pólos</a:t>
            </a:r>
            <a:r>
              <a:rPr b="1" lang="pt-BR" sz="1500">
                <a:solidFill>
                  <a:schemeClr val="dk1"/>
                </a:solidFill>
              </a:rPr>
              <a:t> e Parâmetros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14" name="Google Shape;314;p4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125" y="4276375"/>
            <a:ext cx="1764975" cy="5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 rotWithShape="1">
          <a:blip r:embed="rId5">
            <a:alphaModFix/>
          </a:blip>
          <a:srcRect b="0" l="0" r="1758" t="0"/>
          <a:stretch/>
        </p:blipFill>
        <p:spPr>
          <a:xfrm>
            <a:off x="4497550" y="3923375"/>
            <a:ext cx="4012950" cy="2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 rotWithShape="1">
          <a:blip r:embed="rId6">
            <a:alphaModFix/>
          </a:blip>
          <a:srcRect b="0" l="0" r="2799" t="0"/>
          <a:stretch/>
        </p:blipFill>
        <p:spPr>
          <a:xfrm>
            <a:off x="4529525" y="4311525"/>
            <a:ext cx="2794600" cy="2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3300" y="4612675"/>
            <a:ext cx="1618300" cy="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Parâmetros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25" name="Google Shape;325;p4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41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572000" y="673251"/>
            <a:ext cx="4348750" cy="1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4637425" y="207437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de Blocos no XCos</a:t>
            </a:r>
            <a:r>
              <a:rPr b="1" lang="pt-BR" sz="1500">
                <a:solidFill>
                  <a:schemeClr val="dk1"/>
                </a:solidFill>
              </a:rPr>
              <a:t> do modelo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200" y="2515350"/>
            <a:ext cx="4520399" cy="223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75" y="3923375"/>
            <a:ext cx="3745000" cy="7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Sistema massa-mola-amortecedor é modelado por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177" y="1401625"/>
            <a:ext cx="1797900" cy="2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Função de Transferência em Malha Fechada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4637425" y="5844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Ganho do controlador proporcional (K)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525" y="1050975"/>
            <a:ext cx="815550" cy="5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637425" y="17576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 constante de tempo do sensor (Ts)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775" y="2220050"/>
            <a:ext cx="712075" cy="5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638" y="3009825"/>
            <a:ext cx="3402525" cy="16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calcular a FT em malha fechada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47" name="Google Shape;347;p4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00" y="275"/>
            <a:ext cx="4825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Função de Transferência em Malha Fechada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000" y="770250"/>
            <a:ext cx="3958292" cy="9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825" y="2451700"/>
            <a:ext cx="2914650" cy="9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4"/>
          <p:cNvCxnSpPr>
            <a:stCxn id="356" idx="2"/>
            <a:endCxn id="357" idx="0"/>
          </p:cNvCxnSpPr>
          <p:nvPr/>
        </p:nvCxnSpPr>
        <p:spPr>
          <a:xfrm>
            <a:off x="6946146" y="1722125"/>
            <a:ext cx="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a</a:t>
            </a:r>
            <a:r>
              <a:rPr b="1" lang="pt-BR" sz="1500">
                <a:solidFill>
                  <a:schemeClr val="lt1"/>
                </a:solidFill>
              </a:rPr>
              <a:t>nálise de Routh-Hurwitz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65" name="Google Shape;365;p4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75" y="0"/>
            <a:ext cx="486262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72" name="Google Shape;372;p46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Extração do Denominador da Função de Transferência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73" name="Google Shape;373;p4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00" y="1215638"/>
            <a:ext cx="38576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675" y="2300288"/>
            <a:ext cx="2200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213" y="3289688"/>
            <a:ext cx="2743200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6"/>
          <p:cNvCxnSpPr>
            <a:stCxn id="374" idx="2"/>
            <a:endCxn id="375" idx="0"/>
          </p:cNvCxnSpPr>
          <p:nvPr/>
        </p:nvCxnSpPr>
        <p:spPr>
          <a:xfrm>
            <a:off x="6796813" y="1987163"/>
            <a:ext cx="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6"/>
          <p:cNvCxnSpPr>
            <a:stCxn id="375" idx="2"/>
            <a:endCxn id="376" idx="0"/>
          </p:cNvCxnSpPr>
          <p:nvPr/>
        </p:nvCxnSpPr>
        <p:spPr>
          <a:xfrm>
            <a:off x="6796813" y="2976563"/>
            <a:ext cx="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Cálculo da Matriz de Routh-Hurwitz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85" name="Google Shape;385;p4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738" y="1879963"/>
            <a:ext cx="272415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4653138" y="11681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Utilizando a função </a:t>
            </a:r>
            <a:r>
              <a:rPr b="1" i="1" lang="pt-BR" sz="1500">
                <a:solidFill>
                  <a:schemeClr val="dk1"/>
                </a:solidFill>
              </a:rPr>
              <a:t>routh_t</a:t>
            </a:r>
            <a:endParaRPr b="1" i="1" sz="1500">
              <a:solidFill>
                <a:schemeClr val="dk1"/>
              </a:solidFill>
            </a:endParaRPr>
          </a:p>
        </p:txBody>
      </p:sp>
      <p:sp>
        <p:nvSpPr>
          <p:cNvPr id="388" name="Google Shape;388;p47"/>
          <p:cNvSpPr txBox="1"/>
          <p:nvPr>
            <p:ph idx="1" type="body"/>
          </p:nvPr>
        </p:nvSpPr>
        <p:spPr>
          <a:xfrm>
            <a:off x="4607125" y="3877650"/>
            <a:ext cx="44379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Como todos elementos da primeira coluna são positivos, indica uma resposta estável e controlada a primeiro momento</a:t>
            </a:r>
            <a:endParaRPr b="1"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394" name="Google Shape;394;p48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Análise de Estabilidade para Diferentes Valores de K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95" name="Google Shape;395;p4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625" y="865200"/>
            <a:ext cx="2365450" cy="15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200" y="2932863"/>
            <a:ext cx="3035250" cy="76081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4637425" y="252787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Logo: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99" name="Google Shape;39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088" y="3869873"/>
            <a:ext cx="3205475" cy="1112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48"/>
          <p:cNvCxnSpPr>
            <a:stCxn id="397" idx="2"/>
            <a:endCxn id="399" idx="0"/>
          </p:cNvCxnSpPr>
          <p:nvPr/>
        </p:nvCxnSpPr>
        <p:spPr>
          <a:xfrm>
            <a:off x="6796825" y="3693677"/>
            <a:ext cx="0" cy="1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Análise de Estabilidade para Diferentes Valores de K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07" name="Google Shape;407;p4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188" y="925498"/>
            <a:ext cx="3205475" cy="111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75" y="2463051"/>
            <a:ext cx="3706499" cy="770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49"/>
          <p:cNvCxnSpPr>
            <a:stCxn id="408" idx="2"/>
            <a:endCxn id="409" idx="0"/>
          </p:cNvCxnSpPr>
          <p:nvPr/>
        </p:nvCxnSpPr>
        <p:spPr>
          <a:xfrm>
            <a:off x="6881925" y="2038480"/>
            <a:ext cx="0" cy="4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4680225" y="34776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Construindo a matriz de Routh-Hurwitz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463" y="3860700"/>
            <a:ext cx="41243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418" name="Google Shape;418;p50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Análise de estabilidade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386" y="602050"/>
            <a:ext cx="3706499" cy="77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50" y="1663150"/>
            <a:ext cx="3305175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50"/>
          <p:cNvCxnSpPr>
            <a:stCxn id="420" idx="2"/>
            <a:endCxn id="421" idx="0"/>
          </p:cNvCxnSpPr>
          <p:nvPr/>
        </p:nvCxnSpPr>
        <p:spPr>
          <a:xfrm>
            <a:off x="6839636" y="1372454"/>
            <a:ext cx="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3" name="Google Shape;4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975" y="3585100"/>
            <a:ext cx="4227325" cy="69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0"/>
          <p:cNvCxnSpPr>
            <a:stCxn id="421" idx="2"/>
            <a:endCxn id="423" idx="0"/>
          </p:cNvCxnSpPr>
          <p:nvPr/>
        </p:nvCxnSpPr>
        <p:spPr>
          <a:xfrm>
            <a:off x="6839638" y="3206200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4</a:t>
            </a:r>
            <a:endParaRPr/>
          </a:p>
        </p:txBody>
      </p:sp>
      <p:sp>
        <p:nvSpPr>
          <p:cNvPr id="430" name="Google Shape;430;p51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Análise de estabilidade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00" y="814050"/>
            <a:ext cx="3471844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900" y="1291100"/>
            <a:ext cx="1965475" cy="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650" y="1718800"/>
            <a:ext cx="2447500" cy="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1"/>
          <p:cNvPicPr preferRelativeResize="0"/>
          <p:nvPr/>
        </p:nvPicPr>
        <p:blipFill rotWithShape="1">
          <a:blip r:embed="rId6">
            <a:alphaModFix/>
          </a:blip>
          <a:srcRect b="0" l="4580" r="0" t="0"/>
          <a:stretch/>
        </p:blipFill>
        <p:spPr>
          <a:xfrm>
            <a:off x="5903325" y="2291050"/>
            <a:ext cx="987550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1"/>
          <p:cNvPicPr preferRelativeResize="0"/>
          <p:nvPr/>
        </p:nvPicPr>
        <p:blipFill rotWithShape="1">
          <a:blip r:embed="rId7">
            <a:alphaModFix/>
          </a:blip>
          <a:srcRect b="0" l="4917" r="14992" t="16429"/>
          <a:stretch/>
        </p:blipFill>
        <p:spPr>
          <a:xfrm>
            <a:off x="7379175" y="2386675"/>
            <a:ext cx="716025" cy="19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51"/>
          <p:cNvCxnSpPr>
            <a:stCxn id="434" idx="2"/>
            <a:endCxn id="435" idx="0"/>
          </p:cNvCxnSpPr>
          <p:nvPr/>
        </p:nvCxnSpPr>
        <p:spPr>
          <a:xfrm>
            <a:off x="6373400" y="2052550"/>
            <a:ext cx="237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1"/>
          <p:cNvCxnSpPr>
            <a:stCxn id="435" idx="3"/>
            <a:endCxn id="436" idx="1"/>
          </p:cNvCxnSpPr>
          <p:nvPr/>
        </p:nvCxnSpPr>
        <p:spPr>
          <a:xfrm>
            <a:off x="6890875" y="2482600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9" name="Google Shape;439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9650" y="2912650"/>
            <a:ext cx="1429458" cy="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26375" y="2960275"/>
            <a:ext cx="509523" cy="23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51"/>
          <p:cNvCxnSpPr>
            <a:stCxn id="439" idx="3"/>
            <a:endCxn id="440" idx="1"/>
          </p:cNvCxnSpPr>
          <p:nvPr/>
        </p:nvCxnSpPr>
        <p:spPr>
          <a:xfrm>
            <a:off x="6579108" y="3079525"/>
            <a:ext cx="4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1"/>
          <p:cNvSpPr txBox="1"/>
          <p:nvPr>
            <p:ph idx="1" type="body"/>
          </p:nvPr>
        </p:nvSpPr>
        <p:spPr>
          <a:xfrm>
            <a:off x="4637425" y="38680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0 &lt; K &lt; 14.93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625" y="1265800"/>
            <a:ext cx="3745000" cy="7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Descrição do modelo abordado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938" y="2571750"/>
            <a:ext cx="2238375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>
            <a:stCxn id="91" idx="2"/>
            <a:endCxn id="94" idx="0"/>
          </p:cNvCxnSpPr>
          <p:nvPr/>
        </p:nvCxnSpPr>
        <p:spPr>
          <a:xfrm>
            <a:off x="6804125" y="1996325"/>
            <a:ext cx="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644750" y="3517325"/>
            <a:ext cx="43188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1"/>
                </a:solidFill>
              </a:rPr>
              <a:t>x -&gt; deslocamento			</a:t>
            </a:r>
            <a:r>
              <a:rPr b="1" i="1" lang="pt-BR">
                <a:solidFill>
                  <a:schemeClr val="dk1"/>
                </a:solidFill>
              </a:rPr>
              <a:t>m -&gt; massa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1"/>
                </a:solidFill>
              </a:rPr>
              <a:t>ẋ -&gt; velocidade			</a:t>
            </a:r>
            <a:r>
              <a:rPr b="1" i="1" lang="pt-BR">
                <a:solidFill>
                  <a:schemeClr val="dk1"/>
                </a:solidFill>
              </a:rPr>
              <a:t>ẍ -&gt; aceleração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1100">
                <a:solidFill>
                  <a:schemeClr val="dk1"/>
                </a:solidFill>
              </a:rPr>
              <a:t>C -&gt; coeficiente de amortecimento	 K constante da mola.</a:t>
            </a:r>
            <a:endParaRPr b="1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5</a:t>
            </a:r>
            <a:endParaRPr/>
          </a:p>
        </p:txBody>
      </p:sp>
      <p:sp>
        <p:nvSpPr>
          <p:cNvPr id="448" name="Google Shape;448;p52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Parâmetros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49" name="Google Shape;449;p5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52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572000" y="673251"/>
            <a:ext cx="4348750" cy="1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 txBox="1"/>
          <p:nvPr>
            <p:ph idx="1" type="body"/>
          </p:nvPr>
        </p:nvSpPr>
        <p:spPr>
          <a:xfrm>
            <a:off x="4637425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Descrição do modelo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75" y="2814450"/>
            <a:ext cx="36957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5</a:t>
            </a:r>
            <a:endParaRPr/>
          </a:p>
        </p:txBody>
      </p:sp>
      <p:sp>
        <p:nvSpPr>
          <p:cNvPr id="458" name="Google Shape;458;p53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com base na atividade 4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59" name="Google Shape;459;p5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3"/>
          <p:cNvSpPr txBox="1"/>
          <p:nvPr>
            <p:ph idx="1" type="body"/>
          </p:nvPr>
        </p:nvSpPr>
        <p:spPr>
          <a:xfrm>
            <a:off x="4608200" y="26267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de blocos com degrau ajustado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461" name="Google Shape;4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95900"/>
            <a:ext cx="4193155" cy="20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550" y="3111075"/>
            <a:ext cx="4318799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/>
          <p:nvPr>
            <p:ph type="title"/>
          </p:nvPr>
        </p:nvSpPr>
        <p:spPr>
          <a:xfrm>
            <a:off x="340325" y="172250"/>
            <a:ext cx="3706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5</a:t>
            </a:r>
            <a:endParaRPr/>
          </a:p>
        </p:txBody>
      </p:sp>
      <p:sp>
        <p:nvSpPr>
          <p:cNvPr id="468" name="Google Shape;468;p54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Resultado</a:t>
            </a:r>
            <a:r>
              <a:rPr b="1" lang="pt-BR" sz="1500">
                <a:solidFill>
                  <a:schemeClr val="dk1"/>
                </a:solidFill>
              </a:rPr>
              <a:t> do Diagrama com Degrau ajustado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69" name="Google Shape;469;p5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00" y="554700"/>
            <a:ext cx="4825200" cy="455377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Subida: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Aproximadamente 4.8 segundos para atingir 90% do valor final, mostrando uma resposta rápida ao degrau.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Pico: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Primeiro pico significativo de 1.55 unidades atingido em torno de 5 segundos.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Acomodação: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Sistema começa a se estabilizar, com oscilações reduzidas por volta de 28 segundos.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Zona Estacionária: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Observada após 28 segundos, com a saída constante em cerca de 0.998 unidades.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/>
          <p:nvPr>
            <p:ph type="title"/>
          </p:nvPr>
        </p:nvSpPr>
        <p:spPr>
          <a:xfrm>
            <a:off x="340325" y="172250"/>
            <a:ext cx="3706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5</a:t>
            </a:r>
            <a:endParaRPr/>
          </a:p>
        </p:txBody>
      </p:sp>
      <p:sp>
        <p:nvSpPr>
          <p:cNvPr id="477" name="Google Shape;477;p55"/>
          <p:cNvSpPr txBox="1"/>
          <p:nvPr>
            <p:ph idx="1" type="body"/>
          </p:nvPr>
        </p:nvSpPr>
        <p:spPr>
          <a:xfrm>
            <a:off x="4637425" y="3747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Simulação</a:t>
            </a:r>
            <a:r>
              <a:rPr b="1" lang="pt-BR" sz="1500">
                <a:solidFill>
                  <a:schemeClr val="dk1"/>
                </a:solidFill>
              </a:rPr>
              <a:t> com Diferentes Configurações de Ganho e Amplitude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78" name="Google Shape;478;p5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25" y="675225"/>
            <a:ext cx="3857775" cy="43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340325" y="172250"/>
            <a:ext cx="3706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5</a:t>
            </a:r>
            <a:endParaRPr/>
          </a:p>
        </p:txBody>
      </p:sp>
      <p:sp>
        <p:nvSpPr>
          <p:cNvPr id="485" name="Google Shape;485;p56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Resultado da Simulação com </a:t>
            </a:r>
            <a:r>
              <a:rPr b="1" lang="pt-BR" sz="1500">
                <a:solidFill>
                  <a:schemeClr val="dk1"/>
                </a:solidFill>
              </a:rPr>
              <a:t>Diferentes Configurações de Ganho e Amplitude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86" name="Google Shape;486;p5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56"/>
          <p:cNvPicPr preferRelativeResize="0"/>
          <p:nvPr/>
        </p:nvPicPr>
        <p:blipFill rotWithShape="1">
          <a:blip r:embed="rId3">
            <a:alphaModFix/>
          </a:blip>
          <a:srcRect b="11903" l="0" r="0" t="9001"/>
          <a:stretch/>
        </p:blipFill>
        <p:spPr>
          <a:xfrm>
            <a:off x="4318800" y="913275"/>
            <a:ext cx="4825200" cy="36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6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Verde (Caso Base):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Resposta atenuada, pico máximo de 0.311, acomodação rápida. Mostra controle eficaz de pequenas perturbações.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Amarelo (A=2.5, Ganho=3.333):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Maior overshoot (1.554), oscilações mais pronunciadas, estabiliza perto de 1.002. Resposta vigorosa mas gerenciável.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Azul (A=2.5, Ganho=6.666):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Overshoot maior (2.683), oscilações prolongadas, resposta agressiva e menos estável. Ganho mais alto pode introduzir instabilidade.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Impacto da Amplitude: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Aumentar a amplitude do degrau de 1 para 2.5 resulta em maior overshoot e tempo de acomodação mais longo.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Efeitos do Ganho do Controlador: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Dobrar o ganho de 3.333 para 6.666 com alta amplitude aumenta a volatilidade e o overshoot, comprometendo a estabilidade.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Parâmetros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495" name="Google Shape;495;p5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p57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572000" y="673251"/>
            <a:ext cx="4348750" cy="1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7"/>
          <p:cNvSpPr txBox="1"/>
          <p:nvPr>
            <p:ph idx="1" type="body"/>
          </p:nvPr>
        </p:nvSpPr>
        <p:spPr>
          <a:xfrm>
            <a:off x="4637425" y="207437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PID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498" name="Google Shape;4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550" y="2614275"/>
            <a:ext cx="3554541" cy="6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600" y="3572825"/>
            <a:ext cx="360045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57"/>
          <p:cNvCxnSpPr>
            <a:stCxn id="498" idx="2"/>
            <a:endCxn id="499" idx="0"/>
          </p:cNvCxnSpPr>
          <p:nvPr/>
        </p:nvCxnSpPr>
        <p:spPr>
          <a:xfrm>
            <a:off x="6796820" y="3223025"/>
            <a:ext cx="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06" name="Google Shape;506;p58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Análise e Controlador PID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07" name="Google Shape;507;p5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8"/>
          <p:cNvSpPr txBox="1"/>
          <p:nvPr>
            <p:ph idx="1" type="body"/>
          </p:nvPr>
        </p:nvSpPr>
        <p:spPr>
          <a:xfrm>
            <a:off x="4637425" y="207437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do Ganho crítico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09" name="Google Shape;509;p58"/>
          <p:cNvSpPr txBox="1"/>
          <p:nvPr>
            <p:ph idx="1" type="body"/>
          </p:nvPr>
        </p:nvSpPr>
        <p:spPr>
          <a:xfrm>
            <a:off x="4572000" y="69397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Ganho crítico (Kc) obtido na atividade 4 -&gt; 14.93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10" name="Google Shape;510;p58"/>
          <p:cNvSpPr txBox="1"/>
          <p:nvPr>
            <p:ph idx="1" type="body"/>
          </p:nvPr>
        </p:nvSpPr>
        <p:spPr>
          <a:xfrm>
            <a:off x="4572000" y="1044950"/>
            <a:ext cx="43188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Além disso, ao caso da atividade 5, onde passamos a utilizar o Degrau como A = m/4, para nosso caso referenciou 2.5 por conta do m=10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11" name="Google Shape;5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00" y="2609875"/>
            <a:ext cx="4520399" cy="223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17" name="Google Shape;517;p59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Resultado do Diagrama do Ganho Crítico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18" name="Google Shape;518;p5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9" name="Google Shape;51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238" y="689850"/>
            <a:ext cx="4167176" cy="20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4746000" y="2871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Determinação do período crítico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21" name="Google Shape;52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450" y="3443200"/>
            <a:ext cx="3881500" cy="5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27" name="Google Shape;527;p60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Determinação dos parâmetros do Controlador PID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28" name="Google Shape;528;p6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60"/>
          <p:cNvSpPr txBox="1"/>
          <p:nvPr>
            <p:ph idx="1" type="body"/>
          </p:nvPr>
        </p:nvSpPr>
        <p:spPr>
          <a:xfrm>
            <a:off x="4746000" y="9570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Ganho Proporcional (Kp)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30" name="Google Shape;53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925" y="1266025"/>
            <a:ext cx="3667800" cy="5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0"/>
          <p:cNvSpPr txBox="1"/>
          <p:nvPr>
            <p:ph idx="1" type="body"/>
          </p:nvPr>
        </p:nvSpPr>
        <p:spPr>
          <a:xfrm>
            <a:off x="4746000" y="21761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Ganho Integral (Ki)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32" name="Google Shape;53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625" y="2469775"/>
            <a:ext cx="30003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0"/>
          <p:cNvSpPr txBox="1"/>
          <p:nvPr>
            <p:ph idx="1" type="body"/>
          </p:nvPr>
        </p:nvSpPr>
        <p:spPr>
          <a:xfrm>
            <a:off x="4746000" y="35840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Ganho Derivativo (Kd)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34" name="Google Shape;53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950" y="3967125"/>
            <a:ext cx="3812850" cy="48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40" name="Google Shape;540;p61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utilizando </a:t>
            </a:r>
            <a:r>
              <a:rPr b="1" lang="pt-BR" sz="1500">
                <a:solidFill>
                  <a:schemeClr val="dk1"/>
                </a:solidFill>
              </a:rPr>
              <a:t>Controlador PID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41" name="Google Shape;541;p6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2" name="Google Shape;5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50" y="1178925"/>
            <a:ext cx="4502350" cy="2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125" y="3892800"/>
            <a:ext cx="4000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Parâmetros</a:t>
            </a:r>
            <a:r>
              <a:rPr b="1" lang="pt-BR" sz="1500">
                <a:solidFill>
                  <a:schemeClr val="dk1"/>
                </a:solidFill>
              </a:rPr>
              <a:t> do sistema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4572000" y="1228501"/>
            <a:ext cx="4348750" cy="1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49" name="Google Shape;549;p62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Resultado do </a:t>
            </a:r>
            <a:r>
              <a:rPr b="1" lang="pt-BR" sz="1500">
                <a:solidFill>
                  <a:schemeClr val="dk1"/>
                </a:solidFill>
              </a:rPr>
              <a:t>Diagrama utilizando Controlador PID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50" name="Google Shape;550;p6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1" name="Google Shape;5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25" y="3892800"/>
            <a:ext cx="40005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00" y="1142850"/>
            <a:ext cx="4820974" cy="234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58" name="Google Shape;558;p63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com Controlador Proporcional e PID Ajustado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59" name="Google Shape;559;p6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0" name="Google Shape;5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25" y="3892800"/>
            <a:ext cx="40005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875" y="857900"/>
            <a:ext cx="4631901" cy="27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67" name="Google Shape;567;p64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Resultado do </a:t>
            </a:r>
            <a:r>
              <a:rPr b="1" lang="pt-BR" sz="1500">
                <a:solidFill>
                  <a:schemeClr val="dk1"/>
                </a:solidFill>
              </a:rPr>
              <a:t>Diagrama com Controlador Proporcional e PID Ajustado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68" name="Google Shape;568;p6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9" name="Google Shape;5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25" y="3892800"/>
            <a:ext cx="40005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00" y="1128225"/>
            <a:ext cx="4820974" cy="234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5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76" name="Google Shape;576;p65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Diagrama com </a:t>
            </a:r>
            <a:r>
              <a:rPr b="1" lang="pt-BR" sz="1500">
                <a:solidFill>
                  <a:schemeClr val="dk1"/>
                </a:solidFill>
              </a:rPr>
              <a:t>Teste de Ajuste de Parâmetros do Kp do Controlador PID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77" name="Google Shape;577;p6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8" name="Google Shape;5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913" y="882100"/>
            <a:ext cx="4533825" cy="39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84" name="Google Shape;584;p66"/>
          <p:cNvSpPr txBox="1"/>
          <p:nvPr>
            <p:ph idx="1" type="body"/>
          </p:nvPr>
        </p:nvSpPr>
        <p:spPr>
          <a:xfrm>
            <a:off x="46374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Resultado do Diagrama</a:t>
            </a:r>
            <a:r>
              <a:rPr b="1" lang="pt-BR" sz="1500">
                <a:solidFill>
                  <a:schemeClr val="dk1"/>
                </a:solidFill>
              </a:rPr>
              <a:t> com Teste de Ajuste de Parâmetros do Kp do Controlador PID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85" name="Google Shape;585;p6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913" y="787288"/>
            <a:ext cx="4729676" cy="2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6"/>
          <p:cNvSpPr txBox="1"/>
          <p:nvPr>
            <p:ph idx="1" type="body"/>
          </p:nvPr>
        </p:nvSpPr>
        <p:spPr>
          <a:xfrm>
            <a:off x="4637425" y="3089075"/>
            <a:ext cx="43188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Reduzir Kp para 7.1664</a:t>
            </a:r>
            <a:r>
              <a:rPr lang="pt-BR" sz="1000">
                <a:solidFill>
                  <a:schemeClr val="dk1"/>
                </a:solidFill>
              </a:rPr>
              <a:t> melhora a estabilidade e diminui o overshoot, mas torna a resposta inicial um pouco mais lenta.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O </a:t>
            </a:r>
            <a:r>
              <a:rPr b="1" lang="pt-BR" sz="1000">
                <a:solidFill>
                  <a:schemeClr val="dk1"/>
                </a:solidFill>
              </a:rPr>
              <a:t>controlador proporcional responde rapidamente</a:t>
            </a:r>
            <a:r>
              <a:rPr lang="pt-BR" sz="1000">
                <a:solidFill>
                  <a:schemeClr val="dk1"/>
                </a:solidFill>
              </a:rPr>
              <a:t>, mas não elimina o erro estacionário.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O </a:t>
            </a:r>
            <a:r>
              <a:rPr b="1" lang="pt-BR" sz="1000">
                <a:solidFill>
                  <a:schemeClr val="dk1"/>
                </a:solidFill>
              </a:rPr>
              <a:t>PID ajustado equilibra rapidez e estabilidade</a:t>
            </a:r>
            <a:r>
              <a:rPr lang="pt-BR" sz="1000">
                <a:solidFill>
                  <a:schemeClr val="dk1"/>
                </a:solidFill>
              </a:rPr>
              <a:t>, sendo ideal para aplicações industriais. A implementação do novo Kp será monitorada para garantir desempenho ótimo.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593" name="Google Shape;593;p67"/>
          <p:cNvSpPr txBox="1"/>
          <p:nvPr>
            <p:ph idx="1" type="body"/>
          </p:nvPr>
        </p:nvSpPr>
        <p:spPr>
          <a:xfrm>
            <a:off x="4529825" y="117825"/>
            <a:ext cx="45339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Diagrama de Comparação entre Controlador Proporcional, PID com Dados Iniciais e PID Ajustado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94" name="Google Shape;594;p6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5" name="Google Shape;5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600" y="847425"/>
            <a:ext cx="4520399" cy="387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6</a:t>
            </a:r>
            <a:endParaRPr/>
          </a:p>
        </p:txBody>
      </p:sp>
      <p:sp>
        <p:nvSpPr>
          <p:cNvPr id="601" name="Google Shape;601;p68"/>
          <p:cNvSpPr txBox="1"/>
          <p:nvPr>
            <p:ph idx="1" type="body"/>
          </p:nvPr>
        </p:nvSpPr>
        <p:spPr>
          <a:xfrm>
            <a:off x="4529825" y="117825"/>
            <a:ext cx="45339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Resultado do </a:t>
            </a:r>
            <a:r>
              <a:rPr b="1" lang="pt-BR" sz="1200">
                <a:solidFill>
                  <a:schemeClr val="dk1"/>
                </a:solidFill>
              </a:rPr>
              <a:t>Diagrama de Comparação entre Controlador Proporcional, PID com Dados Iniciais e PID Ajustado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02" name="Google Shape;602;p6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99" y="701400"/>
            <a:ext cx="4825200" cy="23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8"/>
          <p:cNvSpPr txBox="1"/>
          <p:nvPr>
            <p:ph idx="1" type="body"/>
          </p:nvPr>
        </p:nvSpPr>
        <p:spPr>
          <a:xfrm>
            <a:off x="4529825" y="3134225"/>
            <a:ext cx="4533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Controlador Proporcional (Azul): </a:t>
            </a:r>
            <a:r>
              <a:rPr lang="pt-BR" sz="1000">
                <a:solidFill>
                  <a:schemeClr val="dk1"/>
                </a:solidFill>
              </a:rPr>
              <a:t>Oferece resposta rápida, mas falha em eliminar o erro de estado estacionário, estabilizando abaixo do valor de referência.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PID com Valores Iniciais (Verde):</a:t>
            </a:r>
            <a:r>
              <a:rPr lang="pt-BR" sz="1000">
                <a:solidFill>
                  <a:schemeClr val="dk1"/>
                </a:solidFill>
              </a:rPr>
              <a:t> Apresenta overshoot significativo e oscilações antes de estabilizar, mas atinge e mantém o valor desejado devido à ação integral.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PID Ajustado (Rosa):</a:t>
            </a:r>
            <a:r>
              <a:rPr lang="pt-BR" sz="1000">
                <a:solidFill>
                  <a:schemeClr val="dk1"/>
                </a:solidFill>
              </a:rPr>
              <a:t> Redução de Kp para 7.1664 melhora a estabilidade e diminui o overshoot, alcançando o estado estacionário com menos oscilações e maior precisão.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9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7</a:t>
            </a:r>
            <a:endParaRPr/>
          </a:p>
        </p:txBody>
      </p:sp>
      <p:sp>
        <p:nvSpPr>
          <p:cNvPr id="610" name="Google Shape;610;p69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Análise do Lugar Geométrico das Raı́zes (LGR)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11" name="Google Shape;611;p6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69"/>
          <p:cNvSpPr txBox="1"/>
          <p:nvPr>
            <p:ph idx="1" type="body"/>
          </p:nvPr>
        </p:nvSpPr>
        <p:spPr>
          <a:xfrm>
            <a:off x="4529825" y="898550"/>
            <a:ext cx="45339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Análise gráfica que mostra a trajetória das raízes de uma equação característica à medida que um parâmetro varia.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Fornece insights sobre a estabilidade do sistema.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Ajuda a entender as dinâmicas de resposta do sistema massa-mola-amortecedor.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7</a:t>
            </a:r>
            <a:endParaRPr/>
          </a:p>
        </p:txBody>
      </p:sp>
      <p:sp>
        <p:nvSpPr>
          <p:cNvPr id="618" name="Google Shape;618;p70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</a:t>
            </a:r>
            <a:r>
              <a:rPr b="1" lang="pt-BR" sz="1500">
                <a:solidFill>
                  <a:schemeClr val="lt1"/>
                </a:solidFill>
              </a:rPr>
              <a:t>simular a resposta do sistema massa-mola-amortecedor (LGR)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19" name="Google Shape;619;p7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0" name="Google Shape;620;p70"/>
          <p:cNvPicPr preferRelativeResize="0"/>
          <p:nvPr/>
        </p:nvPicPr>
        <p:blipFill rotWithShape="1">
          <a:blip r:embed="rId3">
            <a:alphaModFix/>
          </a:blip>
          <a:srcRect b="0" l="5923" r="5923" t="0"/>
          <a:stretch/>
        </p:blipFill>
        <p:spPr>
          <a:xfrm>
            <a:off x="4281375" y="0"/>
            <a:ext cx="486262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14" y="225775"/>
            <a:ext cx="3599534" cy="31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1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7</a:t>
            </a:r>
            <a:endParaRPr/>
          </a:p>
        </p:txBody>
      </p:sp>
      <p:sp>
        <p:nvSpPr>
          <p:cNvPr id="627" name="Google Shape;627;p71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Resultado obtido da </a:t>
            </a:r>
            <a:r>
              <a:rPr b="1" lang="pt-BR" sz="1000">
                <a:solidFill>
                  <a:schemeClr val="dk1"/>
                </a:solidFill>
              </a:rPr>
              <a:t>Análise do Lugar Geométrico das Raı́zes (LGR)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28" name="Google Shape;628;p7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71"/>
          <p:cNvSpPr txBox="1"/>
          <p:nvPr>
            <p:ph idx="1" type="body"/>
          </p:nvPr>
        </p:nvSpPr>
        <p:spPr>
          <a:xfrm>
            <a:off x="4529825" y="3383600"/>
            <a:ext cx="45339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Pólos e Simetria: </a:t>
            </a:r>
            <a:r>
              <a:rPr lang="pt-BR" sz="1000">
                <a:solidFill>
                  <a:schemeClr val="dk1"/>
                </a:solidFill>
              </a:rPr>
              <a:t>Pólos em 𝑠=−0.7 e 𝑠=−1.2 indicam estabilidade sem oscilações, assim como a simetria e pólos reais negativos sugerem amortecimento subcrítico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Estabilidade e Assíntotas: </a:t>
            </a:r>
            <a:r>
              <a:rPr lang="pt-BR" sz="1000">
                <a:solidFill>
                  <a:schemeClr val="dk1"/>
                </a:solidFill>
              </a:rPr>
              <a:t>Duas</a:t>
            </a:r>
            <a:r>
              <a:rPr lang="pt-BR" sz="1000">
                <a:solidFill>
                  <a:schemeClr val="dk1"/>
                </a:solidFill>
              </a:rPr>
              <a:t> assíntotas </a:t>
            </a:r>
            <a:r>
              <a:rPr lang="pt-BR" sz="1000">
                <a:solidFill>
                  <a:schemeClr val="dk1"/>
                </a:solidFill>
              </a:rPr>
              <a:t>verticais</a:t>
            </a:r>
            <a:r>
              <a:rPr lang="pt-BR" sz="1000">
                <a:solidFill>
                  <a:schemeClr val="dk1"/>
                </a:solidFill>
              </a:rPr>
              <a:t> calculadas em +-90° e pólos se movem verticalmente com aumento do ganho, mantendo estabilidade.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</a:rPr>
              <a:t>Pólos no semiplano esquerdo confirmam estabilidade em malha aberta.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644725" y="5959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Condições </a:t>
            </a:r>
            <a:r>
              <a:rPr b="1" lang="pt-BR" sz="1500">
                <a:solidFill>
                  <a:schemeClr val="dk1"/>
                </a:solidFill>
              </a:rPr>
              <a:t>iniciais</a:t>
            </a:r>
            <a:r>
              <a:rPr b="1" lang="pt-BR" sz="1500">
                <a:solidFill>
                  <a:schemeClr val="dk1"/>
                </a:solidFill>
              </a:rPr>
              <a:t> de simulação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31" y="1994375"/>
            <a:ext cx="3922670" cy="10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8</a:t>
            </a:r>
            <a:endParaRPr/>
          </a:p>
        </p:txBody>
      </p:sp>
      <p:sp>
        <p:nvSpPr>
          <p:cNvPr id="635" name="Google Shape;635;p72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Análise do Diagrama de Bode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36" name="Google Shape;636;p7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72"/>
          <p:cNvSpPr txBox="1"/>
          <p:nvPr>
            <p:ph idx="1" type="body"/>
          </p:nvPr>
        </p:nvSpPr>
        <p:spPr>
          <a:xfrm>
            <a:off x="4529825" y="898550"/>
            <a:ext cx="45339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Análise gráfica que representa a resposta em frequência de um sistema.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Fornece insights sobre a m</a:t>
            </a:r>
            <a:r>
              <a:rPr lang="pt-BR" sz="1200">
                <a:solidFill>
                  <a:schemeClr val="dk1"/>
                </a:solidFill>
              </a:rPr>
              <a:t>argem de ganho e margem de fase, estabilidade e desempenho do sistema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Ajuda a entender c</a:t>
            </a:r>
            <a:r>
              <a:rPr lang="pt-BR" sz="1200">
                <a:solidFill>
                  <a:schemeClr val="dk1"/>
                </a:solidFill>
              </a:rPr>
              <a:t>omo o sistema massa-mola-amortecedor responde a diferentes frequências. e a relação entre a frequência de entrada e amplitude da saída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8</a:t>
            </a:r>
            <a:endParaRPr/>
          </a:p>
        </p:txBody>
      </p:sp>
      <p:sp>
        <p:nvSpPr>
          <p:cNvPr id="643" name="Google Shape;643;p73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simular a resposta do sistema massa-mola-amortecedor (Bode)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44" name="Google Shape;644;p7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5" name="Google Shape;64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675" y="0"/>
            <a:ext cx="486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3098" y="168475"/>
            <a:ext cx="3061849" cy="2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74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8</a:t>
            </a:r>
            <a:endParaRPr/>
          </a:p>
        </p:txBody>
      </p:sp>
      <p:sp>
        <p:nvSpPr>
          <p:cNvPr id="652" name="Google Shape;652;p74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Resultado obtido do </a:t>
            </a:r>
            <a:r>
              <a:rPr b="1" lang="pt-BR" sz="1000">
                <a:solidFill>
                  <a:schemeClr val="dk1"/>
                </a:solidFill>
              </a:rPr>
              <a:t>Diagrama de Bode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3" name="Google Shape;653;p7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74"/>
          <p:cNvSpPr txBox="1"/>
          <p:nvPr>
            <p:ph idx="1" type="body"/>
          </p:nvPr>
        </p:nvSpPr>
        <p:spPr>
          <a:xfrm>
            <a:off x="4529825" y="2878975"/>
            <a:ext cx="45339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dk1"/>
                </a:solidFill>
              </a:rPr>
              <a:t>Magnitude</a:t>
            </a:r>
            <a:r>
              <a:rPr b="1" i="1" lang="pt-BR" sz="900">
                <a:solidFill>
                  <a:schemeClr val="dk1"/>
                </a:solidFill>
              </a:rPr>
              <a:t>: </a:t>
            </a:r>
            <a:r>
              <a:rPr i="1" lang="pt-BR" sz="900">
                <a:solidFill>
                  <a:schemeClr val="dk1"/>
                </a:solidFill>
              </a:rPr>
              <a:t>Decresce com o aumento da frequência, indicando comportamento de filtro passa-baixa, sem pico de ressonância, sugerindo bom amortecimento.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dk1"/>
                </a:solidFill>
              </a:rPr>
              <a:t>Fase: </a:t>
            </a:r>
            <a:r>
              <a:rPr i="1" lang="pt-BR" sz="900">
                <a:solidFill>
                  <a:schemeClr val="dk1"/>
                </a:solidFill>
              </a:rPr>
              <a:t>Inicia em 0 graus e decresce até -180 graus em altas frequências, a fase cruza -180 graus aproximadamente em 100 Hz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dk1"/>
                </a:solidFill>
              </a:rPr>
              <a:t>Margem de Ganho: </a:t>
            </a:r>
            <a:r>
              <a:rPr i="1" lang="pt-BR" sz="900">
                <a:solidFill>
                  <a:schemeClr val="dk1"/>
                </a:solidFill>
              </a:rPr>
              <a:t>Positiva, magnitude abaixo de 0 dB quando a fase é -180 graus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dk1"/>
                </a:solidFill>
              </a:rPr>
              <a:t>Margem de Fase:</a:t>
            </a:r>
            <a:r>
              <a:rPr i="1" lang="pt-BR" sz="900">
                <a:solidFill>
                  <a:schemeClr val="dk1"/>
                </a:solidFill>
              </a:rPr>
              <a:t> Positiva, fase acima de -180 graus quando a magnitude é 0 dB.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dk1"/>
                </a:solidFill>
              </a:rPr>
              <a:t>Logo o sistema é estável, capaz de tolerar variações de ganho e fase sem perder a estabilidade.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5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9</a:t>
            </a:r>
            <a:endParaRPr/>
          </a:p>
        </p:txBody>
      </p:sp>
      <p:sp>
        <p:nvSpPr>
          <p:cNvPr id="660" name="Google Shape;660;p75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Análise do Diagrama de Nyquist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61" name="Google Shape;661;p75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75"/>
          <p:cNvSpPr txBox="1"/>
          <p:nvPr>
            <p:ph idx="1" type="body"/>
          </p:nvPr>
        </p:nvSpPr>
        <p:spPr>
          <a:xfrm>
            <a:off x="4529825" y="898550"/>
            <a:ext cx="45339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Análise gráfica que mapeia a resposta complexa da função de transferência ao longo de uma gama de frequências no plano complexo.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Fornece insights sobre a e</a:t>
            </a:r>
            <a:r>
              <a:rPr lang="pt-BR" sz="1200">
                <a:solidFill>
                  <a:schemeClr val="dk1"/>
                </a:solidFill>
              </a:rPr>
              <a:t>stabilidade em malha fechada, margem de estabilidade antes que ganhos adicionais possam induzir instabilidade.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Ajuda a entender como </a:t>
            </a:r>
            <a:r>
              <a:rPr lang="pt-BR" sz="1200">
                <a:solidFill>
                  <a:schemeClr val="dk1"/>
                </a:solidFill>
              </a:rPr>
              <a:t>o sistema massa-mola amortecedor se comporta em diferentes frequências e a relação entre a resposta do sistema e a proximidade da curva ao ponto crítico (-1) no plano complexo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9</a:t>
            </a:r>
            <a:endParaRPr/>
          </a:p>
        </p:txBody>
      </p:sp>
      <p:sp>
        <p:nvSpPr>
          <p:cNvPr id="668" name="Google Shape;668;p76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simular a resposta de Nyquist com os polos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69" name="Google Shape;669;p76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0" name="Google Shape;670;p76"/>
          <p:cNvPicPr preferRelativeResize="0"/>
          <p:nvPr/>
        </p:nvPicPr>
        <p:blipFill rotWithShape="1">
          <a:blip r:embed="rId3">
            <a:alphaModFix/>
          </a:blip>
          <a:srcRect b="0" l="1653" r="1662" t="0"/>
          <a:stretch/>
        </p:blipFill>
        <p:spPr>
          <a:xfrm>
            <a:off x="4282675" y="0"/>
            <a:ext cx="4861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800" y="654950"/>
            <a:ext cx="2366699" cy="2095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7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9</a:t>
            </a:r>
            <a:endParaRPr/>
          </a:p>
        </p:txBody>
      </p:sp>
      <p:sp>
        <p:nvSpPr>
          <p:cNvPr id="677" name="Google Shape;677;p77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Resultado obtido do Diagrama de Bode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8" name="Google Shape;678;p77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77"/>
          <p:cNvSpPr txBox="1"/>
          <p:nvPr>
            <p:ph idx="1" type="body"/>
          </p:nvPr>
        </p:nvSpPr>
        <p:spPr>
          <a:xfrm>
            <a:off x="4529825" y="3400575"/>
            <a:ext cx="4533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dk1"/>
                </a:solidFill>
              </a:rPr>
              <a:t>Estabilidade do Sistema: </a:t>
            </a:r>
            <a:r>
              <a:rPr i="1" lang="pt-BR" sz="900">
                <a:solidFill>
                  <a:schemeClr val="dk1"/>
                </a:solidFill>
              </a:rPr>
              <a:t>A curva não encircla o ponto -1, confirmando a estabilidade em malha fechada, a proximidade da curva ao ponto crítico indica margem de estabilidade antes que ganhos adicionais induzam instabilidade.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900">
                <a:solidFill>
                  <a:schemeClr val="dk1"/>
                </a:solidFill>
              </a:rPr>
              <a:t>Pólos e Curva Nyquist: </a:t>
            </a:r>
            <a:r>
              <a:rPr i="1" lang="pt-BR" sz="900">
                <a:solidFill>
                  <a:schemeClr val="dk1"/>
                </a:solidFill>
              </a:rPr>
              <a:t>A curva está distante dos pólos do sistema, comprovando que o sistema não atingirá instabilidade sob condições normais de operação.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id="680" name="Google Shape;68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475" y="773575"/>
            <a:ext cx="2706524" cy="20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8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10</a:t>
            </a:r>
            <a:endParaRPr/>
          </a:p>
        </p:txBody>
      </p:sp>
      <p:sp>
        <p:nvSpPr>
          <p:cNvPr id="686" name="Google Shape;686;p78"/>
          <p:cNvSpPr txBox="1"/>
          <p:nvPr>
            <p:ph idx="1" type="body"/>
          </p:nvPr>
        </p:nvSpPr>
        <p:spPr>
          <a:xfrm>
            <a:off x="4529825" y="1178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Identificação de Sistemas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87" name="Google Shape;687;p78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78"/>
          <p:cNvSpPr txBox="1"/>
          <p:nvPr>
            <p:ph idx="1" type="body"/>
          </p:nvPr>
        </p:nvSpPr>
        <p:spPr>
          <a:xfrm>
            <a:off x="4595250" y="8913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Parâmetros do sistema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689" name="Google Shape;689;p78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5061900" y="1231875"/>
            <a:ext cx="3469750" cy="10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78"/>
          <p:cNvSpPr txBox="1"/>
          <p:nvPr>
            <p:ph idx="1" type="body"/>
          </p:nvPr>
        </p:nvSpPr>
        <p:spPr>
          <a:xfrm>
            <a:off x="4595250" y="245455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Diagrama de Blocos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691" name="Google Shape;69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4926"/>
            <a:ext cx="4290450" cy="134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01" y="1557725"/>
            <a:ext cx="4825200" cy="2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9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10</a:t>
            </a:r>
            <a:endParaRPr/>
          </a:p>
        </p:txBody>
      </p:sp>
      <p:sp>
        <p:nvSpPr>
          <p:cNvPr id="698" name="Google Shape;698;p79"/>
          <p:cNvSpPr txBox="1"/>
          <p:nvPr>
            <p:ph idx="1" type="body"/>
          </p:nvPr>
        </p:nvSpPr>
        <p:spPr>
          <a:xfrm>
            <a:off x="4529825" y="605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Identificação de Sistemas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9" name="Google Shape;699;p7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79"/>
          <p:cNvSpPr txBox="1"/>
          <p:nvPr>
            <p:ph idx="1" type="body"/>
          </p:nvPr>
        </p:nvSpPr>
        <p:spPr>
          <a:xfrm>
            <a:off x="4572000" y="111335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Resultado do Diagrama de Blocos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0"/>
          <p:cNvPicPr preferRelativeResize="0"/>
          <p:nvPr/>
        </p:nvPicPr>
        <p:blipFill rotWithShape="1">
          <a:blip r:embed="rId3">
            <a:alphaModFix/>
          </a:blip>
          <a:srcRect b="0" l="10217" r="10209" t="0"/>
          <a:stretch/>
        </p:blipFill>
        <p:spPr>
          <a:xfrm>
            <a:off x="4489687" y="898850"/>
            <a:ext cx="4614175" cy="2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0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10</a:t>
            </a:r>
            <a:endParaRPr/>
          </a:p>
        </p:txBody>
      </p:sp>
      <p:sp>
        <p:nvSpPr>
          <p:cNvPr id="707" name="Google Shape;707;p80"/>
          <p:cNvSpPr txBox="1"/>
          <p:nvPr>
            <p:ph idx="1" type="body"/>
          </p:nvPr>
        </p:nvSpPr>
        <p:spPr>
          <a:xfrm>
            <a:off x="4529825" y="605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Identificação de Sistemas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8" name="Google Shape;708;p8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80"/>
          <p:cNvSpPr txBox="1"/>
          <p:nvPr>
            <p:ph idx="1" type="body"/>
          </p:nvPr>
        </p:nvSpPr>
        <p:spPr>
          <a:xfrm>
            <a:off x="4572000" y="4258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Para otimizar a análise e assegurar os resultados sejam imediatamente interpretados adotamos o degrau com amplitude 5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10" name="Google Shape;710;p80"/>
          <p:cNvPicPr preferRelativeResize="0"/>
          <p:nvPr/>
        </p:nvPicPr>
        <p:blipFill rotWithShape="1">
          <a:blip r:embed="rId4">
            <a:alphaModFix/>
          </a:blip>
          <a:srcRect b="6118" l="0" r="1903" t="5205"/>
          <a:stretch/>
        </p:blipFill>
        <p:spPr>
          <a:xfrm>
            <a:off x="4744063" y="3401775"/>
            <a:ext cx="4105425" cy="1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81"/>
          <p:cNvPicPr preferRelativeResize="0"/>
          <p:nvPr/>
        </p:nvPicPr>
        <p:blipFill rotWithShape="1">
          <a:blip r:embed="rId3">
            <a:alphaModFix/>
          </a:blip>
          <a:srcRect b="0" l="7080" r="7089" t="0"/>
          <a:stretch/>
        </p:blipFill>
        <p:spPr>
          <a:xfrm>
            <a:off x="4418062" y="2388475"/>
            <a:ext cx="4614174" cy="2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81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10</a:t>
            </a:r>
            <a:endParaRPr/>
          </a:p>
        </p:txBody>
      </p:sp>
      <p:sp>
        <p:nvSpPr>
          <p:cNvPr id="717" name="Google Shape;717;p81"/>
          <p:cNvSpPr txBox="1"/>
          <p:nvPr>
            <p:ph idx="1" type="body"/>
          </p:nvPr>
        </p:nvSpPr>
        <p:spPr>
          <a:xfrm>
            <a:off x="4529825" y="605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Identificação de Sistemas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8" name="Google Shape;718;p8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81"/>
          <p:cNvSpPr txBox="1"/>
          <p:nvPr>
            <p:ph idx="1" type="body"/>
          </p:nvPr>
        </p:nvSpPr>
        <p:spPr>
          <a:xfrm>
            <a:off x="4500375" y="19154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Identificando a constante de tempo T(73)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20" name="Google Shape;72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73" y="1012823"/>
            <a:ext cx="4239276" cy="5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1"/>
          <p:cNvSpPr txBox="1"/>
          <p:nvPr>
            <p:ph idx="1" type="body"/>
          </p:nvPr>
        </p:nvSpPr>
        <p:spPr>
          <a:xfrm>
            <a:off x="4650163" y="7014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Cálculo da constante de tempo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2100" y="2380200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lt1"/>
                </a:solidFill>
              </a:rPr>
              <a:t>Código utilizado para simulação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75" y="0"/>
            <a:ext cx="48626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82"/>
          <p:cNvPicPr preferRelativeResize="0"/>
          <p:nvPr/>
        </p:nvPicPr>
        <p:blipFill rotWithShape="1">
          <a:blip r:embed="rId3">
            <a:alphaModFix/>
          </a:blip>
          <a:srcRect b="0" l="7080" r="7089" t="0"/>
          <a:stretch/>
        </p:blipFill>
        <p:spPr>
          <a:xfrm>
            <a:off x="4418050" y="3143975"/>
            <a:ext cx="4614176" cy="1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82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10</a:t>
            </a:r>
            <a:endParaRPr/>
          </a:p>
        </p:txBody>
      </p:sp>
      <p:sp>
        <p:nvSpPr>
          <p:cNvPr id="728" name="Google Shape;728;p82"/>
          <p:cNvSpPr txBox="1"/>
          <p:nvPr>
            <p:ph idx="1" type="body"/>
          </p:nvPr>
        </p:nvSpPr>
        <p:spPr>
          <a:xfrm>
            <a:off x="4529825" y="605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Identificação de Sistemas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29" name="Google Shape;729;p82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82"/>
          <p:cNvSpPr txBox="1"/>
          <p:nvPr>
            <p:ph idx="1" type="body"/>
          </p:nvPr>
        </p:nvSpPr>
        <p:spPr>
          <a:xfrm>
            <a:off x="4650175" y="701400"/>
            <a:ext cx="43188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Como uma limitação significativa do Método de Harriot com sua aplicabilidade ncipalmente a sistemas sobreamortecidos, no entanto o sistema é subamortecido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Além disso temos a aplicação do método com base no valor da razão Y/KM deve ser maior que 0,26 após a normalização da resposta do degrau unitário (foi realizado com degrau de amplitude 5)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Y/KM = 0,175 &lt; 0,26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Logo: não é adequado o método de Harriot para essa configuração especifica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3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10</a:t>
            </a:r>
            <a:endParaRPr/>
          </a:p>
        </p:txBody>
      </p:sp>
      <p:sp>
        <p:nvSpPr>
          <p:cNvPr id="736" name="Google Shape;736;p83"/>
          <p:cNvSpPr txBox="1"/>
          <p:nvPr>
            <p:ph idx="1" type="body"/>
          </p:nvPr>
        </p:nvSpPr>
        <p:spPr>
          <a:xfrm>
            <a:off x="4529825" y="60525"/>
            <a:ext cx="453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Identificação de Sistemas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37" name="Google Shape;737;p83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83"/>
          <p:cNvSpPr txBox="1"/>
          <p:nvPr>
            <p:ph idx="1" type="body"/>
          </p:nvPr>
        </p:nvSpPr>
        <p:spPr>
          <a:xfrm>
            <a:off x="4650175" y="393450"/>
            <a:ext cx="4318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Método de Smith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Anaĺise de Razão Temporal: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39" name="Google Shape;73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00" y="1047625"/>
            <a:ext cx="28860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83"/>
          <p:cNvSpPr txBox="1"/>
          <p:nvPr>
            <p:ph idx="1" type="body"/>
          </p:nvPr>
        </p:nvSpPr>
        <p:spPr>
          <a:xfrm>
            <a:off x="4572000" y="2186625"/>
            <a:ext cx="24321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Interpretação Gráfica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900">
                <a:solidFill>
                  <a:schemeClr val="dk1"/>
                </a:solidFill>
              </a:rPr>
              <a:t>Por conta do método de Smith ter sido baseado em uma análise de interpretação gráfica, a precisão dos valores podem ter sidos comprometidas, o que não é confiável para uma conclusão assertiva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id="741" name="Google Shape;741;p83"/>
          <p:cNvPicPr preferRelativeResize="0"/>
          <p:nvPr/>
        </p:nvPicPr>
        <p:blipFill rotWithShape="1">
          <a:blip r:embed="rId4">
            <a:alphaModFix/>
          </a:blip>
          <a:srcRect b="0" l="0" r="9008" t="0"/>
          <a:stretch/>
        </p:blipFill>
        <p:spPr>
          <a:xfrm>
            <a:off x="6901950" y="1885825"/>
            <a:ext cx="2242050" cy="29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8800" y="3720213"/>
            <a:ext cx="2886075" cy="60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1913" y="4320700"/>
            <a:ext cx="4789725" cy="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 txBox="1"/>
          <p:nvPr>
            <p:ph type="title"/>
          </p:nvPr>
        </p:nvSpPr>
        <p:spPr>
          <a:xfrm>
            <a:off x="311725" y="113701"/>
            <a:ext cx="370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749" name="Google Shape;749;p84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84"/>
          <p:cNvSpPr txBox="1"/>
          <p:nvPr>
            <p:ph idx="4294967295" type="ctrTitle"/>
          </p:nvPr>
        </p:nvSpPr>
        <p:spPr>
          <a:xfrm>
            <a:off x="4672250" y="1328709"/>
            <a:ext cx="41646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Instituto Politécnico do Estado do Rio de Janeiro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Curso de Engenharia da Computação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Disciplina: Modelagem e Controle de Sistemas</a:t>
            </a:r>
            <a:endParaRPr sz="1500"/>
          </a:p>
        </p:txBody>
      </p:sp>
      <p:pic>
        <p:nvPicPr>
          <p:cNvPr id="751" name="Google Shape;75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325" y="316723"/>
            <a:ext cx="1791525" cy="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50" y="316722"/>
            <a:ext cx="1052500" cy="1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Início da Resposta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: Parte do repouso com alta velocidade inicial de 5 m/s.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Inicial: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Resposta energética com alta amplitude inicial.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Amplitude Máxima: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3.87 m no tempo aproximado de 1.179 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Decaimento: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Redução rápida da amplitude devido ao amortecimento significativo.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Amortecimento: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Coeficiente de amortecimento de 7 Ns/m, reduzindo rapidamente às oscilações.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O sistema se estabiliza sem oscilações prolongadas.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Estabilização: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Aproximadamente 15.612 s para alcançar uma amplitude próxima de zero (-0.013 m).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1: Velocidade inicial elevada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277625" y="752675"/>
            <a:ext cx="3831900" cy="31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Início da Resposta: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Deslocamento inicial de 2.5 m sem impulso de velocidade.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Comportamento Inicial: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Oscilações que decaem gradualmente.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Amplitude Inicial Máxima: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Começa em 2.4 m.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Mínima Amplitude Inicial: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-0.417 m no tempo aproximado de 5.024 s.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Amortecimento: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Menor que no Caso 1 com uma transferência de energia mais prolongada.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Oscilações: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Amplitude das oscilações decresce mais gradualmente.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Estabilização: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O sistema se aproxima do equilíbrio ao longo do tempo.</a:t>
            </a:r>
            <a:endParaRPr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Tempo de Estabilização: </a:t>
            </a:r>
            <a:r>
              <a:rPr i="1" lang="pt-BR" sz="9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15.111 s para uma amplitude próxima de zero (-0.011 m).</a:t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06150" y="194075"/>
            <a:ext cx="37065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1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644725" y="117825"/>
            <a:ext cx="43188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Caso 2: Deslocamento Inicial Sem Velocidade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3923375"/>
            <a:ext cx="43188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Aluno: Guilherme Cagide Fialho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Orientador: Prof. Joel Sánchez Domı́nguez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de Modelagem e Controle de Sistemas em Scilab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13" y="442125"/>
            <a:ext cx="4642224" cy="43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