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embeddedFontLst>
    <p:embeddedFont>
      <p:font typeface="Libre Franklin" pitchFamily="2" charset="0"/>
      <p:regular r:id="rId27"/>
      <p:bold r:id="rId28"/>
      <p:italic r:id="rId29"/>
      <p:boldItalic r:id="rId30"/>
    </p:embeddedFont>
    <p:embeddedFont>
      <p:font typeface="Libre Franklin Medium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mLxnz3E8uUDlFsNzAzgY3eoK3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29901-C300-4625-8A47-C58426A72604}" v="6" dt="2023-03-05T21:24:2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R GAMA PERES" userId="S::jader.peres@etec.sp.gov.br::21f06baa-f389-493c-afbe-58fbd4f2de6e" providerId="AD" clId="Web-{03E29901-C300-4625-8A47-C58426A72604}"/>
    <pc:docChg chg="modSld">
      <pc:chgData name="JADER GAMA PERES" userId="S::jader.peres@etec.sp.gov.br::21f06baa-f389-493c-afbe-58fbd4f2de6e" providerId="AD" clId="Web-{03E29901-C300-4625-8A47-C58426A72604}" dt="2023-03-05T21:24:25.634" v="3" actId="688"/>
      <pc:docMkLst>
        <pc:docMk/>
      </pc:docMkLst>
      <pc:sldChg chg="addSp delSp modSp">
        <pc:chgData name="JADER GAMA PERES" userId="S::jader.peres@etec.sp.gov.br::21f06baa-f389-493c-afbe-58fbd4f2de6e" providerId="AD" clId="Web-{03E29901-C300-4625-8A47-C58426A72604}" dt="2023-03-05T21:24:25.634" v="3" actId="688"/>
        <pc:sldMkLst>
          <pc:docMk/>
          <pc:sldMk cId="0" sldId="257"/>
        </pc:sldMkLst>
        <pc:spChg chg="add del mod">
          <ac:chgData name="JADER GAMA PERES" userId="S::jader.peres@etec.sp.gov.br::21f06baa-f389-493c-afbe-58fbd4f2de6e" providerId="AD" clId="Web-{03E29901-C300-4625-8A47-C58426A72604}" dt="2023-03-05T21:24:23.524" v="2"/>
          <ac:spMkLst>
            <pc:docMk/>
            <pc:sldMk cId="0" sldId="257"/>
            <ac:spMk id="3" creationId="{58C3EF02-5CC7-95C2-C814-C696A86DF80D}"/>
          </ac:spMkLst>
        </pc:spChg>
        <pc:spChg chg="add del mod">
          <ac:chgData name="JADER GAMA PERES" userId="S::jader.peres@etec.sp.gov.br::21f06baa-f389-493c-afbe-58fbd4f2de6e" providerId="AD" clId="Web-{03E29901-C300-4625-8A47-C58426A72604}" dt="2023-03-05T21:24:25.634" v="3" actId="688"/>
          <ac:spMkLst>
            <pc:docMk/>
            <pc:sldMk cId="0" sldId="257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•"/>
              <a:defRPr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–"/>
              <a:defRPr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 sz="2000"/>
            </a:lvl1pPr>
            <a:lvl2pPr marL="914400" lvl="1" indent="-2286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None/>
              <a:defRPr sz="1800"/>
            </a:lvl2pPr>
            <a:lvl3pPr marL="1371600" lvl="2" indent="-2286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 sz="1600"/>
            </a:lvl3pPr>
            <a:lvl4pPr marL="1828800" lvl="3" indent="-228600" algn="just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  <a:defRPr sz="1400"/>
            </a:lvl4pPr>
            <a:lvl5pPr marL="2286000" lvl="4" indent="-228600" algn="just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560"/>
              </a:spcBef>
              <a:spcAft>
                <a:spcPts val="0"/>
              </a:spcAft>
              <a:buClr>
                <a:srgbClr val="B0D0F0"/>
              </a:buClr>
              <a:buSzPts val="2800"/>
              <a:buFont typeface="Libre Franklin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560"/>
              </a:spcBef>
              <a:spcAft>
                <a:spcPts val="0"/>
              </a:spcAft>
              <a:buClr>
                <a:srgbClr val="B0D0F0"/>
              </a:buClr>
              <a:buSzPts val="2800"/>
              <a:buFont typeface="Libre Franklin"/>
              <a:buChar char="•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–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–"/>
              <a:defRPr sz="1800"/>
            </a:lvl4pPr>
            <a:lvl5pPr marL="2286000" lvl="4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  <a:defRPr sz="2400" b="1"/>
            </a:lvl1pPr>
            <a:lvl2pPr marL="914400" lvl="1" indent="-228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 sz="2000" b="1"/>
            </a:lvl2pPr>
            <a:lvl3pPr marL="1371600" lvl="2" indent="-2286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None/>
              <a:defRPr sz="1800" b="1"/>
            </a:lvl3pPr>
            <a:lvl4pPr marL="1828800" lvl="3" indent="-2286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 sz="1600" b="1"/>
            </a:lvl4pPr>
            <a:lvl5pPr marL="2286000" lvl="4" indent="-2286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  <a:defRPr sz="2400"/>
            </a:lvl1pPr>
            <a:lvl2pPr marL="914400" lvl="1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  <a:defRPr sz="2000"/>
            </a:lvl2pPr>
            <a:lvl3pPr marL="1371600" lvl="2" indent="-342900" algn="just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•"/>
              <a:defRPr sz="18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–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spcBef>
                <a:spcPts val="640"/>
              </a:spcBef>
              <a:spcAft>
                <a:spcPts val="0"/>
              </a:spcAft>
              <a:buClr>
                <a:srgbClr val="B0D0F0"/>
              </a:buClr>
              <a:buSzPts val="3200"/>
              <a:buFont typeface="Libre Franklin"/>
              <a:buChar char="•"/>
              <a:defRPr sz="3200"/>
            </a:lvl1pPr>
            <a:lvl2pPr marL="914400" lvl="1" indent="-406400" algn="just">
              <a:spcBef>
                <a:spcPts val="560"/>
              </a:spcBef>
              <a:spcAft>
                <a:spcPts val="0"/>
              </a:spcAft>
              <a:buClr>
                <a:srgbClr val="B0D0F0"/>
              </a:buClr>
              <a:buSzPts val="2800"/>
              <a:buFont typeface="Libre Franklin"/>
              <a:buChar char="–"/>
              <a:defRPr sz="2800"/>
            </a:lvl2pPr>
            <a:lvl3pPr marL="1371600" lvl="2" indent="-381000" algn="just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  <a:defRPr sz="2400"/>
            </a:lvl3pPr>
            <a:lvl4pPr marL="1828800" lvl="3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  <a:defRPr sz="2000"/>
            </a:lvl4pPr>
            <a:lvl5pPr marL="2286000" lvl="4" indent="-355600" algn="just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B0D0F0"/>
              </a:buClr>
              <a:buSzPts val="1200"/>
              <a:buFont typeface="Libre Franklin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B0D0F0"/>
              </a:buClr>
              <a:buSzPts val="1000"/>
              <a:buFont typeface="Libre Franklin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B0D0F0"/>
              </a:buClr>
              <a:buSzPts val="900"/>
              <a:buFont typeface="Libre Franklin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B0D0F0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just" rtl="0">
              <a:spcBef>
                <a:spcPts val="640"/>
              </a:spcBef>
              <a:spcAft>
                <a:spcPts val="0"/>
              </a:spcAft>
              <a:buClr>
                <a:srgbClr val="B0D0F0"/>
              </a:buClr>
              <a:buSzPts val="3200"/>
              <a:buFont typeface="Libre Franklin"/>
              <a:buNone/>
              <a:defRPr sz="32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just" rtl="0">
              <a:spcBef>
                <a:spcPts val="560"/>
              </a:spcBef>
              <a:spcAft>
                <a:spcPts val="0"/>
              </a:spcAft>
              <a:buClr>
                <a:srgbClr val="B0D0F0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  <a:defRPr sz="2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  <a:defRPr sz="1400"/>
            </a:lvl1pPr>
            <a:lvl2pPr marL="914400" lvl="1" indent="-228600" algn="just">
              <a:spcBef>
                <a:spcPts val="240"/>
              </a:spcBef>
              <a:spcAft>
                <a:spcPts val="0"/>
              </a:spcAft>
              <a:buClr>
                <a:srgbClr val="B0D0F0"/>
              </a:buClr>
              <a:buSzPts val="1200"/>
              <a:buFont typeface="Libre Franklin"/>
              <a:buNone/>
              <a:defRPr sz="1200"/>
            </a:lvl2pPr>
            <a:lvl3pPr marL="1371600" lvl="2" indent="-228600" algn="just">
              <a:spcBef>
                <a:spcPts val="200"/>
              </a:spcBef>
              <a:spcAft>
                <a:spcPts val="0"/>
              </a:spcAft>
              <a:buClr>
                <a:srgbClr val="B0D0F0"/>
              </a:buClr>
              <a:buSzPts val="1000"/>
              <a:buFont typeface="Libre Franklin"/>
              <a:buNone/>
              <a:defRPr sz="1000"/>
            </a:lvl3pPr>
            <a:lvl4pPr marL="1828800" lvl="3" indent="-228600" algn="just">
              <a:spcBef>
                <a:spcPts val="180"/>
              </a:spcBef>
              <a:spcAft>
                <a:spcPts val="0"/>
              </a:spcAft>
              <a:buClr>
                <a:srgbClr val="B0D0F0"/>
              </a:buClr>
              <a:buSzPts val="900"/>
              <a:buFont typeface="Libre Franklin"/>
              <a:buNone/>
              <a:defRPr sz="900"/>
            </a:lvl4pPr>
            <a:lvl5pPr marL="2286000" lvl="4" indent="-228600" algn="just">
              <a:spcBef>
                <a:spcPts val="180"/>
              </a:spcBef>
              <a:spcAft>
                <a:spcPts val="0"/>
              </a:spcAft>
              <a:buClr>
                <a:srgbClr val="B0D0F0"/>
              </a:buClr>
              <a:buSzPts val="900"/>
              <a:buFont typeface="Libre Frankli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CAE0F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  <a:defRPr sz="2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  <a:defRPr sz="20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just" rtl="0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•"/>
              <a:defRPr sz="18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0200" algn="just" rtl="0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–"/>
              <a:defRPr sz="16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just" rtl="0">
              <a:spcBef>
                <a:spcPts val="320"/>
              </a:spcBef>
              <a:spcAft>
                <a:spcPts val="0"/>
              </a:spcAft>
              <a:buClr>
                <a:srgbClr val="B0D0F0"/>
              </a:buClr>
              <a:buSzPts val="1600"/>
              <a:buFont typeface="Libre Franklin"/>
              <a:buChar char="»"/>
              <a:defRPr sz="16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B0D0F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Sistemas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/>
              <a:t>Análise de Requisitos</a:t>
            </a:r>
            <a:endParaRPr/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Tipos de requisitos não-funcionais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l="19685" t="26953" r="17733" b="13919"/>
          <a:stretch/>
        </p:blipFill>
        <p:spPr>
          <a:xfrm>
            <a:off x="282667" y="1556792"/>
            <a:ext cx="8540199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Extração e análise de requisitos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A</a:t>
            </a:r>
            <a:r>
              <a:rPr lang="pt-BR"/>
              <a:t>contece a descoberta, revelação e entendimento dos requisitos, através de interação com o(s) usuário(s); e desenvolvedores envolvendo: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Classificação e organização dos requisitos;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Determinação de suas prioridades;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Resolução de inconsistência;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Conflitos e a descoberta de omissões.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Especificação dos requisitos: </a:t>
            </a:r>
            <a:r>
              <a:rPr lang="pt-BR"/>
              <a:t>armazenamento dos requisitos em uma ou mais formas, incluindo linguagem formal ou semiformal, representações simbólicas ou gráficas.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Como efetuar o levantamento de requisitos?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Perguntar: </a:t>
            </a:r>
            <a:r>
              <a:rPr lang="pt-BR"/>
              <a:t>identificar a pessoa apropriada.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Observar e inferir: </a:t>
            </a:r>
            <a:r>
              <a:rPr lang="pt-BR"/>
              <a:t>observar o comportamento dos usuários e inferir suas necessidades.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Discutir e formular: </a:t>
            </a:r>
            <a:r>
              <a:rPr lang="pt-BR"/>
              <a:t>discutir com os usuários suas necessidades e, juntamente com eles, formular um entend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Negociar: </a:t>
            </a:r>
            <a:r>
              <a:rPr lang="pt-BR"/>
              <a:t>a partir de um conjunto-padrão de requisitos, negociar com os usuários quais dessas características serão incluídas, excluídas ou modificadas</a:t>
            </a:r>
            <a:r>
              <a:rPr lang="pt-BR" b="1"/>
              <a:t>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identificar problemas: </a:t>
            </a:r>
            <a:r>
              <a:rPr lang="pt-BR"/>
              <a:t>investigar os problemas para identificar os requisitos que podem melhorar o produto.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supor: </a:t>
            </a:r>
            <a:r>
              <a:rPr lang="pt-BR"/>
              <a:t>quando não existe usuário, ou para a criação de um produto inexistente é preciso usar intuição.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Técnicas informais – </a:t>
            </a:r>
            <a:r>
              <a:rPr lang="pt-BR"/>
              <a:t>baseada em comunicação estruturada e interação com o usuário</a:t>
            </a:r>
            <a:r>
              <a:rPr lang="pt-BR" b="1"/>
              <a:t>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 b="1"/>
              <a:t>Entrevistas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 b="1"/>
              <a:t>Questionário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 b="1"/>
              <a:t>Técnica dos 5 W´s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 b="1"/>
              <a:t>Brainstorming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 b="1"/>
              <a:t>Observação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Entrevista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Planejamento da entrevista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•Ler material disponível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•Estabelecer objetivo da entrevista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•Decidir quem será entrevistado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•Prepara os entrevistados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•Avisar a data e duração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•Comunicar o assunto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•Preparar lista de questões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•Direcionadas para o objetivo da entrevista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•Informações obtidas – novas questões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Abertas (dirigidas) </a:t>
            </a:r>
            <a:endParaRPr/>
          </a:p>
          <a:p>
            <a:pPr marL="1143000" lvl="2" indent="-228600" algn="just" rtl="0">
              <a:spcBef>
                <a:spcPts val="360"/>
              </a:spcBef>
              <a:spcAft>
                <a:spcPts val="0"/>
              </a:spcAft>
              <a:buClr>
                <a:srgbClr val="B0D0F0"/>
              </a:buClr>
              <a:buSzPts val="1800"/>
              <a:buFont typeface="Libre Franklin"/>
              <a:buChar char="•"/>
            </a:pPr>
            <a:r>
              <a:rPr lang="pt-BR"/>
              <a:t>“Explique como o relatório é produzido”.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Vantagem – descobre-se detalhe do vocabulário.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Desvantagem</a:t>
            </a:r>
            <a:r>
              <a:rPr lang="pt-BR" b="1"/>
              <a:t> </a:t>
            </a:r>
            <a:r>
              <a:rPr lang="pt-BR"/>
              <a:t>– perde-se a objetividade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Questionário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Forma rápida de se obter dados de uma grande amostra de dados.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As questões devem ser claras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A aplicação e compilação dos resultados devem ser planejadas antecipadamente.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É apropriado quando: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As pessoas envolvidas estão dispersas.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O número de pessoas envolvidas é muito grande.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Deseja-se explorar várias opiniões.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Deseja-se conhecer melhor o sistema para organizar melhor as entrevistas</a:t>
            </a:r>
            <a:r>
              <a:rPr lang="pt-BR" b="1"/>
              <a:t>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W’s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Identifique os principais pontos através das questões: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•o que (What?)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•quando (When?)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•onde (Where?)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•por que (Why?) </a:t>
            </a:r>
            <a:endParaRPr/>
          </a:p>
          <a:p>
            <a:pPr marL="457200" lvl="1" indent="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r>
              <a:rPr lang="pt-BR"/>
              <a:t>•quem (Who?)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e ainda pode acrescentar a pergunta como (How?).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W’s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Escreva todas as respostas obtidas.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Examine as respostas de cada questão e restabeleça novas situações para possibilitar novos pontos a serem questionados.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Selecione as resposta obtidas e desenvolva os registros.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Brainstorming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Técnica baseada em geração de idéia.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Suspensão de julgamento.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A atitude essencial básica é não julgar o que se cria no </a:t>
            </a:r>
            <a:r>
              <a:rPr lang="pt-BR" sz="2000" b="1"/>
              <a:t>brainstorming. </a:t>
            </a:r>
            <a:endParaRPr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O princípio da roda livre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Deve-se enfatizar a necessidade de absoluta espontaneidade nos trabalhos de grupo devendo estar em um ambiente à vontade e não avaliativo.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 b="1"/>
              <a:t>Quantidade é qualidade </a:t>
            </a:r>
            <a:endParaRPr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Tanto maior o número de idéias tanto melhor sua qualidade, aumentando, daí, a probabilidade de se encontrar uma diferente e criativa.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 b="1"/>
              <a:t>Utilização da “carona” </a:t>
            </a:r>
            <a:endParaRPr sz="200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•"/>
            </a:pPr>
            <a:r>
              <a:rPr lang="pt-BR" sz="2000"/>
              <a:t>Concentrar em melhorar as idéias alheias, transformando-as e enriquecendo-as (2/3 das melhores idéias provêm de carona).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Brainstorming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Geração de ideias - quatro regras: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É terminantemente proibido criticar as ideias.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Ideias não convencionais ou estranhas são encorajadas.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O número de ideias geradas deve ser bem grande; e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Os participantes devem ser encorajados a combinar ou enriquecer as ideias de outros (ideias visíveis)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/>
              <a:t>“Caminhar sobre as águas e desenvolver um software a partir de uma especificação de requisitos é fácil, desde que ambos estejam congelados”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 dirty="0"/>
              <a:t>(E. Berard, 1998)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Observação</a:t>
            </a: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Apresenta e discute os aspectos envolvidos na observação pessoal, destacando o que observar e os cuidados com as interpretações decorrentes.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Observações Previstas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São aquelas observações que constam do plano de trabalho do analista e programadas para terem sua realização conforme previsto.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Observações Imprevistas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São aquelas que durante o processo de trabalho o analista desenvolve de maneira aleatória.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Sistemas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/>
              <a:t>Metodologias de Desenvolvimento de Software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/>
              <a:t>RUP, XP e SCRUM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r>
              <a:rPr lang="pt-BR"/>
              <a:t>Análise de Requisitos</a:t>
            </a:r>
            <a:endParaRPr/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</a:pPr>
            <a:r>
              <a:rPr lang="pt-BR" sz="1400" i="1"/>
              <a:t>Profa. Vanessa Ferraz</a:t>
            </a:r>
            <a:endParaRPr/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B0D0F0"/>
              </a:buClr>
              <a:buSzPts val="1400"/>
              <a:buFont typeface="Libre Franklin"/>
              <a:buNone/>
            </a:pPr>
            <a:r>
              <a:rPr lang="pt-BR" sz="1400" i="1"/>
              <a:t>Profa. Aline Mendonça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Requisitos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A etapa de Análise de Requisitos também pode ser conhecida por “levantamento de dados”, “coleta de informações” e “análise de domínio de problema”.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Essa etapa torna-se fundamental para o sucesso de um projeto.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A análise e especificação de requisitos de software envolve atividades que determinarão os objetivos de um software e as restrições associadas a ele.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Uma condição ou uma funcionalidade necessária a um usuário para resolver um problema.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Uma condição ou funcionalidade que deve ser atingida ou influenciada por um componente de sistema para satisfazer um contrato, padrão, especificação, ou outro documento formalmente definido.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Níveis de Requisitos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Requisitos do usuário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Declarações em linguagem natural e também em diagramas, sobre as funções que o sistema deve fornecer e as restrições sob os quais deve operar.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Requisitos de sistema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Um documento estruturado com descrições detalhadas dos serviços de sistemas. Escrito como um contrato entre o cliente e contratante 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Requisitos do usuário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Se destinam às pessoas envolvidas no uso e na aquisição do sistema.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Diretrizes: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Utilize um formato padrão;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Faça uma distinção entre requisitos obrigatórios e os que são desejáveis;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Utilize destaque no texto para ressaltar partes importantes;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Evite uso de jargões.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Requisitos do sistema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Se destinam a comunicar, de modo preciso as funções que o sistema tem de fornecer.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/>
              <a:t>Diretrizes: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Definir o que o sistema deve fazer, e não como ele deve ser implementado.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São organizados e acordo com os diferentes subsistemas que constituem o sistema.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Requisitos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Requisitos Funcionais </a:t>
            </a:r>
            <a:endParaRPr/>
          </a:p>
          <a:p>
            <a:pPr marL="74295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Declarações de funções que o sistema deve fornecer, como o sistema deve reagir a entradas específicas e como deve se comportar em determinadas situações. </a:t>
            </a:r>
            <a:endParaRPr/>
          </a:p>
          <a:p>
            <a:pPr marL="74295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Exemplo: o sistema deve prever um relatório de notas do aluno.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requisitos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Char char="•"/>
            </a:pPr>
            <a:r>
              <a:rPr lang="pt-BR" b="1"/>
              <a:t>Requisitos Não funcionais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Expressam qualidade e restrições sobre os serviços ou as funções oferecidas pelo sistema.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Surgem conforme a necessidade dos usuários, em razão de restrições de orçamento etc.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Podem estar relacionados propriedades de confiabilidade, tempo de resposta e espaço em disco. 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A falha de não cumprir com um requisito não funcional de sistema pode tornar todo o sistema inútil. (ex. requisito confiabilidade num sistema de aviação). </a:t>
            </a:r>
            <a:endParaRPr/>
          </a:p>
          <a:p>
            <a:pPr marL="742950" lvl="1" indent="-158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None/>
            </a:pP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B0D0F0"/>
              </a:buClr>
              <a:buSzPts val="2000"/>
              <a:buFont typeface="Libre Franklin"/>
              <a:buChar char="–"/>
            </a:pPr>
            <a:r>
              <a:rPr lang="pt-BR"/>
              <a:t>Ex. restrições de tempo, restrições sobre o processo de desenvolvimento, padrões, etc.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rgbClr val="B0D0F0"/>
              </a:buClr>
              <a:buSzPts val="2400"/>
              <a:buFont typeface="Libre Frankli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4">
  <a:themeElements>
    <a:clrScheme name="Diseño predeterminado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61c030-3e2a-4546-8f12-b6bb745676f9">
      <Terms xmlns="http://schemas.microsoft.com/office/infopath/2007/PartnerControls"/>
    </lcf76f155ced4ddcb4097134ff3c332f>
    <TaxCatchAll xmlns="6008a421-cc4d-4a43-afc2-0099ea0dc175" xsi:nil="true"/>
    <SharedWithUsers xmlns="6008a421-cc4d-4a43-afc2-0099ea0dc175">
      <UserInfo>
        <DisplayName>APS-1A-M-MTEC DESENVOLVIMENTO DE SISTEMAS-199-20230 Members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0B43A586F96E40BBDB1F4E022A959C" ma:contentTypeVersion="10" ma:contentTypeDescription="Crie um novo documento." ma:contentTypeScope="" ma:versionID="8fdf8697566eff1bf01de5f7407ee874">
  <xsd:schema xmlns:xsd="http://www.w3.org/2001/XMLSchema" xmlns:xs="http://www.w3.org/2001/XMLSchema" xmlns:p="http://schemas.microsoft.com/office/2006/metadata/properties" xmlns:ns2="f261c030-3e2a-4546-8f12-b6bb745676f9" xmlns:ns3="6008a421-cc4d-4a43-afc2-0099ea0dc175" targetNamespace="http://schemas.microsoft.com/office/2006/metadata/properties" ma:root="true" ma:fieldsID="89ebc16bd003fa9688a5ec5fe1bc1cf9" ns2:_="" ns3:_="">
    <xsd:import namespace="f261c030-3e2a-4546-8f12-b6bb745676f9"/>
    <xsd:import namespace="6008a421-cc4d-4a43-afc2-0099ea0dc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1c030-3e2a-4546-8f12-b6bb74567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8a421-cc4d-4a43-afc2-0099ea0dc17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cb78734-49c1-460c-a48d-b426897f17df}" ma:internalName="TaxCatchAll" ma:showField="CatchAllData" ma:web="6008a421-cc4d-4a43-afc2-0099ea0dc1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A12BB9-2086-4541-9E54-0088D388CBBB}">
  <ds:schemaRefs>
    <ds:schemaRef ds:uri="http://schemas.microsoft.com/office/2006/metadata/properties"/>
    <ds:schemaRef ds:uri="http://schemas.microsoft.com/office/infopath/2007/PartnerControls"/>
    <ds:schemaRef ds:uri="f261c030-3e2a-4546-8f12-b6bb745676f9"/>
    <ds:schemaRef ds:uri="6008a421-cc4d-4a43-afc2-0099ea0dc175"/>
  </ds:schemaRefs>
</ds:datastoreItem>
</file>

<file path=customXml/itemProps2.xml><?xml version="1.0" encoding="utf-8"?>
<ds:datastoreItem xmlns:ds="http://schemas.openxmlformats.org/officeDocument/2006/customXml" ds:itemID="{CB72BA4B-C06D-45F3-9EC0-1B343EA628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C9C23-4C53-4759-A9B4-43680F3E97FC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1115</Words>
  <Application>Microsoft Office PowerPoint</Application>
  <PresentationFormat>Apresentação na tela (4:3)</PresentationFormat>
  <Paragraphs>137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Tema4</vt:lpstr>
      <vt:lpstr>Análise de Sistemas</vt:lpstr>
      <vt:lpstr>Apresentação do PowerPoint</vt:lpstr>
      <vt:lpstr>Análise de Requisitos</vt:lpstr>
      <vt:lpstr>Requisito</vt:lpstr>
      <vt:lpstr>Níveis de Requisitos</vt:lpstr>
      <vt:lpstr>Requisitos do usuário</vt:lpstr>
      <vt:lpstr>Requisitos do sistema</vt:lpstr>
      <vt:lpstr>Tipos de Requisitos</vt:lpstr>
      <vt:lpstr>Tipos de requisitos</vt:lpstr>
      <vt:lpstr>Tipos de requisitos não-funcionais</vt:lpstr>
      <vt:lpstr>Extração e análise de requisitos</vt:lpstr>
      <vt:lpstr>Como efetuar o levantamento de requisitos?</vt:lpstr>
      <vt:lpstr>Técnicas</vt:lpstr>
      <vt:lpstr>Entrevista</vt:lpstr>
      <vt:lpstr>Questionário</vt:lpstr>
      <vt:lpstr>5 W’s</vt:lpstr>
      <vt:lpstr>5 W’s</vt:lpstr>
      <vt:lpstr>Brainstorming</vt:lpstr>
      <vt:lpstr>Brainstorming</vt:lpstr>
      <vt:lpstr>Observação</vt:lpstr>
      <vt:lpstr>Análise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Sistemas</dc:title>
  <dc:creator>Family</dc:creator>
  <cp:lastModifiedBy>professor</cp:lastModifiedBy>
  <cp:revision>3</cp:revision>
  <dcterms:created xsi:type="dcterms:W3CDTF">2012-08-07T19:52:15Z</dcterms:created>
  <dcterms:modified xsi:type="dcterms:W3CDTF">2023-03-05T21:24:31Z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0x010100490B43A586F96E40BBDB1F4E022A959C</vt:lpwstr>
  </property>
  <property fmtid="{D5CDD505-2E9C-101B-9397-08002B2CF9AE}" pid="3" name="MediaServiceImageTags">
    <vt:lpwstr/>
  </property>
</Properties>
</file>