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4"/>
  </p:sldMasterIdLst>
  <p:notesMasterIdLst>
    <p:notesMasterId r:id="rId25"/>
  </p:notesMasterIdLst>
  <p:sldIdLst>
    <p:sldId id="301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06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98F29-6ECF-4544-9B70-F9B5BFD8291C}" v="5" dt="2020-05-26T04:50:45.174"/>
    <p1510:client id="{C21A0619-15D5-4958-A182-5FF0D31D4FC4}" v="2" dt="2020-05-15T17:56:21.74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47" autoAdjust="0"/>
  </p:normalViewPr>
  <p:slideViewPr>
    <p:cSldViewPr>
      <p:cViewPr varScale="1">
        <p:scale>
          <a:sx n="62" d="100"/>
          <a:sy n="62" d="100"/>
        </p:scale>
        <p:origin x="9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ARVALHO BRANDAO" userId="S::gabriel.brandao18@etec.sp.gov.br::00e40e7e-124e-47fe-889e-73b9b85f26d6" providerId="AD" clId="Web-{C21A0619-15D5-4958-A182-5FF0D31D4FC4}"/>
    <pc:docChg chg="modSld">
      <pc:chgData name="GABRIEL CARVALHO BRANDAO" userId="S::gabriel.brandao18@etec.sp.gov.br::00e40e7e-124e-47fe-889e-73b9b85f26d6" providerId="AD" clId="Web-{C21A0619-15D5-4958-A182-5FF0D31D4FC4}" dt="2020-05-15T17:56:21.748" v="1" actId="20577"/>
      <pc:docMkLst>
        <pc:docMk/>
      </pc:docMkLst>
      <pc:sldChg chg="modSp">
        <pc:chgData name="GABRIEL CARVALHO BRANDAO" userId="S::gabriel.brandao18@etec.sp.gov.br::00e40e7e-124e-47fe-889e-73b9b85f26d6" providerId="AD" clId="Web-{C21A0619-15D5-4958-A182-5FF0D31D4FC4}" dt="2020-05-15T17:56:21.717" v="0" actId="20577"/>
        <pc:sldMkLst>
          <pc:docMk/>
          <pc:sldMk cId="88845907" sldId="320"/>
        </pc:sldMkLst>
        <pc:spChg chg="mod">
          <ac:chgData name="GABRIEL CARVALHO BRANDAO" userId="S::gabriel.brandao18@etec.sp.gov.br::00e40e7e-124e-47fe-889e-73b9b85f26d6" providerId="AD" clId="Web-{C21A0619-15D5-4958-A182-5FF0D31D4FC4}" dt="2020-05-15T17:56:21.717" v="0" actId="20577"/>
          <ac:spMkLst>
            <pc:docMk/>
            <pc:sldMk cId="88845907" sldId="320"/>
            <ac:spMk id="3" creationId="{E9447030-00D8-4BF4-AA45-97A0493FD4B8}"/>
          </ac:spMkLst>
        </pc:spChg>
      </pc:sldChg>
    </pc:docChg>
  </pc:docChgLst>
  <pc:docChgLst>
    <pc:chgData name="ISABELA SOPHIA CAMPOS DA ROCHA" userId="S::isabela.rocha35@etec.sp.gov.br::8b178d4d-7750-4a92-a6f9-e3dfff1c4718" providerId="AD" clId="Web-{7CE98F29-6ECF-4544-9B70-F9B5BFD8291C}"/>
    <pc:docChg chg="modSld">
      <pc:chgData name="ISABELA SOPHIA CAMPOS DA ROCHA" userId="S::isabela.rocha35@etec.sp.gov.br::8b178d4d-7750-4a92-a6f9-e3dfff1c4718" providerId="AD" clId="Web-{7CE98F29-6ECF-4544-9B70-F9B5BFD8291C}" dt="2020-05-26T04:50:45.174" v="4" actId="20577"/>
      <pc:docMkLst>
        <pc:docMk/>
      </pc:docMkLst>
      <pc:sldChg chg="modSp">
        <pc:chgData name="ISABELA SOPHIA CAMPOS DA ROCHA" userId="S::isabela.rocha35@etec.sp.gov.br::8b178d4d-7750-4a92-a6f9-e3dfff1c4718" providerId="AD" clId="Web-{7CE98F29-6ECF-4544-9B70-F9B5BFD8291C}" dt="2020-05-26T04:49:48.563" v="2" actId="20577"/>
        <pc:sldMkLst>
          <pc:docMk/>
          <pc:sldMk cId="3824157581" sldId="319"/>
        </pc:sldMkLst>
        <pc:spChg chg="mod">
          <ac:chgData name="ISABELA SOPHIA CAMPOS DA ROCHA" userId="S::isabela.rocha35@etec.sp.gov.br::8b178d4d-7750-4a92-a6f9-e3dfff1c4718" providerId="AD" clId="Web-{7CE98F29-6ECF-4544-9B70-F9B5BFD8291C}" dt="2020-05-26T04:49:48.563" v="2" actId="20577"/>
          <ac:spMkLst>
            <pc:docMk/>
            <pc:sldMk cId="3824157581" sldId="319"/>
            <ac:spMk id="3" creationId="{A50EF73A-BE53-4592-B2E8-64CB747B6F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1E5C1F-5215-407A-93FC-03C76F72BA02}" type="datetimeFigureOut">
              <a:rPr lang="pt-BR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2E06531-7271-4D73-851E-E6244D9FAE7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47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63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149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655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6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841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5423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905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643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Slide de títul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4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8B649-36D9-4B2F-8D97-7AA89D6CE81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90D4BCF-E8E1-4423-815B-F8B7ACE7A99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994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29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67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3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8BCB0-A133-43CF-8FCC-674247D8EF23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6E92-8826-493A-9F7D-C4F8B9C1963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096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0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222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8AD29E-07F1-4F54-B1A2-25B090F41D71}" type="datetimeFigureOut">
              <a:rPr lang="pt-BR" smtClean="0"/>
              <a:pPr>
                <a:defRPr/>
              </a:pPr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AE9CC0-5BF5-45F3-ABAF-00BCEFC242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14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785785" y="1428736"/>
            <a:ext cx="767718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fluxo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b="1" dirty="0"/>
              <a:t>Professores</a:t>
            </a:r>
          </a:p>
          <a:p>
            <a:pPr lvl="0"/>
            <a:r>
              <a:rPr lang="pt-BR" dirty="0"/>
              <a:t>Maurício Teixeira</a:t>
            </a:r>
          </a:p>
          <a:p>
            <a:r>
              <a:rPr lang="pt-BR"/>
              <a:t>Thayani Pereira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9EF56-97DD-4C9D-BDDA-BBAD9E35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B12B0-AC7D-4B50-AF40-BCB2D6FE7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36706"/>
            <a:ext cx="4530347" cy="3767397"/>
          </a:xfrm>
        </p:spPr>
        <p:txBody>
          <a:bodyPr>
            <a:normAutofit/>
          </a:bodyPr>
          <a:lstStyle/>
          <a:p>
            <a:r>
              <a:rPr lang="pt-BR" sz="2500" dirty="0"/>
              <a:t>O mesmo arquivo poderá ser desenhado mais do que uma vez</a:t>
            </a:r>
          </a:p>
          <a:p>
            <a:endParaRPr lang="pt-BR" sz="2500" dirty="0"/>
          </a:p>
          <a:p>
            <a:r>
              <a:rPr lang="pt-BR" sz="2500" dirty="0"/>
              <a:t>Desde que bem identificados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4A59ACE-FD22-428A-9D88-23FBA48203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B5A77E-A955-4BBA-8DC7-B4E9B237207A}"/>
              </a:ext>
            </a:extLst>
          </p:cNvPr>
          <p:cNvSpPr/>
          <p:nvPr/>
        </p:nvSpPr>
        <p:spPr>
          <a:xfrm>
            <a:off x="5508104" y="3417596"/>
            <a:ext cx="288032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ARQUIVO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6C3FA12-ECAC-4605-9FA7-361A02D06E08}"/>
              </a:ext>
            </a:extLst>
          </p:cNvPr>
          <p:cNvCxnSpPr/>
          <p:nvPr/>
        </p:nvCxnSpPr>
        <p:spPr>
          <a:xfrm>
            <a:off x="5508104" y="3417596"/>
            <a:ext cx="2880320" cy="1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937BB39-E5FA-4725-AB6B-7609DA0ABD2F}"/>
              </a:ext>
            </a:extLst>
          </p:cNvPr>
          <p:cNvCxnSpPr/>
          <p:nvPr/>
        </p:nvCxnSpPr>
        <p:spPr>
          <a:xfrm>
            <a:off x="5495693" y="4331996"/>
            <a:ext cx="2880320" cy="1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DFC514A-AE58-4869-A5B9-A63FB6444AF5}"/>
              </a:ext>
            </a:extLst>
          </p:cNvPr>
          <p:cNvCxnSpPr/>
          <p:nvPr/>
        </p:nvCxnSpPr>
        <p:spPr>
          <a:xfrm flipV="1">
            <a:off x="7740352" y="3429000"/>
            <a:ext cx="504056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3F0464-8DFA-44F0-A599-FD063CF3EB6B}"/>
              </a:ext>
            </a:extLst>
          </p:cNvPr>
          <p:cNvSpPr/>
          <p:nvPr/>
        </p:nvSpPr>
        <p:spPr>
          <a:xfrm>
            <a:off x="5484605" y="4709890"/>
            <a:ext cx="288032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BD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2A3EE49-9304-44C1-A685-D881B64AB98B}"/>
              </a:ext>
            </a:extLst>
          </p:cNvPr>
          <p:cNvCxnSpPr/>
          <p:nvPr/>
        </p:nvCxnSpPr>
        <p:spPr>
          <a:xfrm>
            <a:off x="5484605" y="4709890"/>
            <a:ext cx="2880320" cy="1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A96C59-293D-4684-A1E5-CC81C9760582}"/>
              </a:ext>
            </a:extLst>
          </p:cNvPr>
          <p:cNvCxnSpPr/>
          <p:nvPr/>
        </p:nvCxnSpPr>
        <p:spPr>
          <a:xfrm>
            <a:off x="5472194" y="5624290"/>
            <a:ext cx="2880320" cy="1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CF32BC9-7190-4C65-B6DE-9DE2940F4460}"/>
              </a:ext>
            </a:extLst>
          </p:cNvPr>
          <p:cNvCxnSpPr/>
          <p:nvPr/>
        </p:nvCxnSpPr>
        <p:spPr>
          <a:xfrm flipV="1">
            <a:off x="7716853" y="4721294"/>
            <a:ext cx="504056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30A3EEF-418E-49ED-B0F0-5831822F4FA5}"/>
              </a:ext>
            </a:extLst>
          </p:cNvPr>
          <p:cNvCxnSpPr/>
          <p:nvPr/>
        </p:nvCxnSpPr>
        <p:spPr>
          <a:xfrm flipV="1">
            <a:off x="7788861" y="4721294"/>
            <a:ext cx="504056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4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4CC7-82ED-450B-8E5C-C0848164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F043F-9B84-4AD7-9ED4-69243A5E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não construir DFD incorretos</a:t>
            </a:r>
          </a:p>
          <a:p>
            <a:r>
              <a:rPr lang="pt-BR" dirty="0"/>
              <a:t>A desenhar DFD agradáveis</a:t>
            </a:r>
          </a:p>
          <a:p>
            <a:r>
              <a:rPr lang="pt-BR" dirty="0"/>
              <a:t>Possibilidade de serem entendidos com facilidade</a:t>
            </a:r>
          </a:p>
        </p:txBody>
      </p:sp>
    </p:spTree>
    <p:extLst>
      <p:ext uri="{BB962C8B-B14F-4D97-AF65-F5344CB8AC3E}">
        <p14:creationId xmlns:p14="http://schemas.microsoft.com/office/powerpoint/2010/main" val="8295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0B179-1389-4D67-9804-62F6F59C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Diretrizes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7AF7B-6F81-4D42-A059-13DC6A7A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Nomes significativos</a:t>
            </a:r>
            <a:r>
              <a:rPr lang="pt-BR" baseline="0" dirty="0"/>
              <a:t> e numeração</a:t>
            </a:r>
            <a:endParaRPr lang="pt-BR" dirty="0"/>
          </a:p>
          <a:p>
            <a:r>
              <a:rPr lang="pt-BR" dirty="0"/>
              <a:t>Refazer o DFD tantas vezes quantas forem necessárias</a:t>
            </a:r>
          </a:p>
          <a:p>
            <a:r>
              <a:rPr lang="pt-BR" dirty="0"/>
              <a:t>Cuidado</a:t>
            </a:r>
            <a:r>
              <a:rPr lang="pt-BR" baseline="0" dirty="0"/>
              <a:t> com a complexidade</a:t>
            </a:r>
            <a:endParaRPr lang="pt-BR" dirty="0"/>
          </a:p>
          <a:p>
            <a:r>
              <a:rPr lang="pt-BR" dirty="0"/>
              <a:t>Ser consistente e manter a consistência com os outros DFD</a:t>
            </a:r>
          </a:p>
        </p:txBody>
      </p:sp>
    </p:spTree>
    <p:extLst>
      <p:ext uri="{BB962C8B-B14F-4D97-AF65-F5344CB8AC3E}">
        <p14:creationId xmlns:p14="http://schemas.microsoft.com/office/powerpoint/2010/main" val="172480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6DBB7-A8A8-4636-8001-C454E6DF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01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F8A2D31-139B-4A38-B333-A59831DC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71" y="2348880"/>
            <a:ext cx="5760000" cy="3024945"/>
          </a:xfrm>
        </p:spPr>
      </p:pic>
    </p:spTree>
    <p:extLst>
      <p:ext uri="{BB962C8B-B14F-4D97-AF65-F5344CB8AC3E}">
        <p14:creationId xmlns:p14="http://schemas.microsoft.com/office/powerpoint/2010/main" val="39364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A1D61-7927-4BA5-9F95-65891514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02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0B892A-6D21-48C9-8B60-19B2AD786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2708920"/>
            <a:ext cx="5760000" cy="245615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D1E2B2F-68C5-4A47-96B3-883E38830A57}"/>
              </a:ext>
            </a:extLst>
          </p:cNvPr>
          <p:cNvSpPr/>
          <p:nvPr/>
        </p:nvSpPr>
        <p:spPr>
          <a:xfrm>
            <a:off x="2555776" y="2708920"/>
            <a:ext cx="345638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9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FACF-A017-46FD-81B2-F81A79C2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03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BA0C85B-CF49-47D5-8E2C-3CF98D59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7" y="1628800"/>
            <a:ext cx="8215307" cy="4464495"/>
          </a:xfrm>
        </p:spPr>
      </p:pic>
    </p:spTree>
    <p:extLst>
      <p:ext uri="{BB962C8B-B14F-4D97-AF65-F5344CB8AC3E}">
        <p14:creationId xmlns:p14="http://schemas.microsoft.com/office/powerpoint/2010/main" val="386640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FA64B-746D-49B3-9AC5-B51A0F14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AB5EC-1846-4B7C-92DC-8D10B5B2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Um funcionário é responsável pelo cadastro dos novos clientes na empresa, antes de realizar a inclusão do mesmo, é preciso verificar junto a receita federal a existência de restrições em seu CPF, caso não haja problemas o cadastro do novo cliente é realizado com sucesso.</a:t>
            </a:r>
          </a:p>
        </p:txBody>
      </p:sp>
    </p:spTree>
    <p:extLst>
      <p:ext uri="{BB962C8B-B14F-4D97-AF65-F5344CB8AC3E}">
        <p14:creationId xmlns:p14="http://schemas.microsoft.com/office/powerpoint/2010/main" val="17987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7A6CB-FB58-4F9F-80AA-11CB03B2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1137D-4291-423C-9467-CD61834D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O caixa de uma loja recebe o cartão de um cliente para pagar sua compra. Ele insere o cartão na maquina, a senha e solicitada e digitada, a operadora do cartão libera o pagamento e é feita e emissão da nota fiscal e a liberação do produto.</a:t>
            </a:r>
          </a:p>
        </p:txBody>
      </p:sp>
    </p:spTree>
    <p:extLst>
      <p:ext uri="{BB962C8B-B14F-4D97-AF65-F5344CB8AC3E}">
        <p14:creationId xmlns:p14="http://schemas.microsoft.com/office/powerpoint/2010/main" val="423328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03BD-A9FB-4454-91F4-C9F5FAFA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2947A-EB74-4132-ABF7-7E4797A4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Os professores de uma determinada escola digitam as 4 notas dos alunos no sistema. O sistema realiza o cálculo da média da nota de cada um e assim gera um boletim individual de cada aluno. Quando aluno acessar o sistema terá acesso ao seu boletim para visualizar na tela ou imprimi-lo.</a:t>
            </a:r>
          </a:p>
        </p:txBody>
      </p:sp>
    </p:spTree>
    <p:extLst>
      <p:ext uri="{BB962C8B-B14F-4D97-AF65-F5344CB8AC3E}">
        <p14:creationId xmlns:p14="http://schemas.microsoft.com/office/powerpoint/2010/main" val="206411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8C5E2-8D1A-438B-BC33-47FD8348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EF73A-BE53-4592-B2E8-64CB747B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3200" b="0" i="0" u="none" strike="noStrike" kern="1200" baseline="0" dirty="0">
                <a:latin typeface="+mn-lt"/>
                <a:ea typeface="+mn-ea"/>
                <a:cs typeface="+mn-cs"/>
              </a:rPr>
              <a:t>Um cliente chega em uma loja e solicita ao atendente um determinado produto, antes que o atendente realize a venda o mesmo verifica no sistema sua quantidade em estoque, caso haja disponibilidade, o mesmo realiza a verificação dos dados do cliente, emite o pedido de venda e após realizar a </a:t>
            </a:r>
            <a:r>
              <a:rPr lang="pt-BR" sz="3200" b="0" i="0" u="none" strike="noStrike" kern="1200" baseline="0">
                <a:latin typeface="+mn-lt"/>
                <a:ea typeface="+mn-ea"/>
                <a:cs typeface="+mn-cs"/>
              </a:rPr>
              <a:t>entrega </a:t>
            </a:r>
            <a:r>
              <a:rPr lang="pt-BR"/>
              <a:t>do</a:t>
            </a:r>
            <a:r>
              <a:rPr lang="pt-BR" sz="3200" b="0" i="0" u="none" strike="noStrike" kern="1200" baseline="0">
                <a:latin typeface="+mn-lt"/>
                <a:ea typeface="+mn-ea"/>
                <a:cs typeface="+mn-cs"/>
              </a:rPr>
              <a:t> produto</a:t>
            </a:r>
            <a:r>
              <a:rPr lang="pt-BR"/>
              <a:t>,</a:t>
            </a:r>
            <a:r>
              <a:rPr lang="pt-BR" sz="3200" b="0" i="0" u="none" strike="noStrike" kern="1200" baseline="0">
                <a:latin typeface="+mn-lt"/>
                <a:ea typeface="+mn-ea"/>
                <a:cs typeface="+mn-cs"/>
              </a:rPr>
              <a:t> finaliza o processo </a:t>
            </a:r>
            <a:r>
              <a:rPr lang="pt-BR" sz="3200" b="0" i="0" u="none" strike="noStrike" kern="1200" baseline="0" dirty="0">
                <a:latin typeface="+mn-lt"/>
                <a:ea typeface="+mn-ea"/>
                <a:cs typeface="+mn-cs"/>
              </a:rPr>
              <a:t>emitindo a nota fiscal da venda e dando baixa do produto no estoque.</a:t>
            </a:r>
          </a:p>
        </p:txBody>
      </p:sp>
    </p:spTree>
    <p:extLst>
      <p:ext uri="{BB962C8B-B14F-4D97-AF65-F5344CB8AC3E}">
        <p14:creationId xmlns:p14="http://schemas.microsoft.com/office/powerpoint/2010/main" val="382415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Diagrama de fluxo de dados</a:t>
            </a:r>
            <a:endParaRPr lang="pt-BR" dirty="0">
              <a:sym typeface="Century Gothic"/>
            </a:endParaRP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uma das mais usadas ferramentas de modelação funcional de sistemas</a:t>
            </a:r>
          </a:p>
          <a:p>
            <a:endParaRPr lang="pt-BR" dirty="0"/>
          </a:p>
          <a:p>
            <a:r>
              <a:rPr lang="pt-BR" dirty="0"/>
              <a:t>Uma rede que ilustra como circulam os dados no interior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165323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42D8E-CF84-48D9-AD02-73FEA22B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/>
          <a:lstStyle/>
          <a:p>
            <a:r>
              <a:rPr lang="pt-BR" dirty="0"/>
              <a:t>Exercício 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47030-00D8-4BF4-AA45-97A0493F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5" y="1700808"/>
            <a:ext cx="6986736" cy="45330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400" b="0" i="0" u="none" strike="noStrike" kern="1200" baseline="0" dirty="0">
                <a:latin typeface="+mn-lt"/>
                <a:ea typeface="+mn-ea"/>
                <a:cs typeface="+mn-cs"/>
              </a:rPr>
              <a:t>Um aplicativo de compartilhamento de bicicletas tem 1500 sócios. Cada vez que um sócio quer requisitar uma bicicleta, após a escolha, deve dirigir-se ao ponto de estacionamento. O sistema verificara a disponibilidade de bicicletas e se o cliente tem credito suficiente para utilizar o equipamento. Caso não haja bicicleta disponível, deve-se informar o tempo para que o equipamento esteja disponível. Caso não haja credito suficiente deve-se dar a opção para inserir novos créditos na conta. Assim que a locação for confirmada o equipamento será liberado pelo mecanismo e dará </a:t>
            </a:r>
            <a:r>
              <a:rPr lang="pt-BR" sz="2400"/>
              <a:t>início</a:t>
            </a:r>
            <a:r>
              <a:rPr lang="pt-BR" sz="2400" b="0" i="0" u="none" strike="noStrike" kern="1200" baseline="0" dirty="0">
                <a:latin typeface="+mn-lt"/>
                <a:ea typeface="+mn-ea"/>
                <a:cs typeface="+mn-cs"/>
              </a:rPr>
              <a:t> do uso, assim que o cliente devolver o equipamento, será encerrado o uso e o debito será feito da conta do cliente.</a:t>
            </a:r>
          </a:p>
        </p:txBody>
      </p:sp>
    </p:spTree>
    <p:extLst>
      <p:ext uri="{BB962C8B-B14F-4D97-AF65-F5344CB8AC3E}">
        <p14:creationId xmlns:p14="http://schemas.microsoft.com/office/powerpoint/2010/main" val="8884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A8734-E87E-4888-A9F6-8B5DACA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DFD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40270-DA21-4103-83AE-CE7EB989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Diagramas de bolhas (ou bolas)</a:t>
            </a:r>
          </a:p>
          <a:p>
            <a:endParaRPr lang="pt-BR" dirty="0"/>
          </a:p>
          <a:p>
            <a:r>
              <a:rPr lang="pt-BR" dirty="0"/>
              <a:t>Modelo de processos (ou de funções)</a:t>
            </a:r>
          </a:p>
          <a:p>
            <a:endParaRPr lang="pt-BR" dirty="0"/>
          </a:p>
          <a:p>
            <a:r>
              <a:rPr lang="pt-BR" dirty="0"/>
              <a:t>Diagrama de fluxo de trabalho.</a:t>
            </a:r>
          </a:p>
        </p:txBody>
      </p:sp>
    </p:spTree>
    <p:extLst>
      <p:ext uri="{BB962C8B-B14F-4D97-AF65-F5344CB8AC3E}">
        <p14:creationId xmlns:p14="http://schemas.microsoft.com/office/powerpoint/2010/main" val="191300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840E-1562-40E6-B69E-12B69077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Componentes de um DFD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D4635-A50D-40BF-971D-DD452417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Processos</a:t>
            </a:r>
          </a:p>
          <a:p>
            <a:endParaRPr lang="pt-BR" dirty="0"/>
          </a:p>
          <a:p>
            <a:r>
              <a:rPr lang="pt-BR" dirty="0"/>
              <a:t>Arquivos</a:t>
            </a:r>
          </a:p>
          <a:p>
            <a:endParaRPr lang="pt-BR" dirty="0"/>
          </a:p>
          <a:p>
            <a:r>
              <a:rPr lang="pt-BR" dirty="0"/>
              <a:t>Entidades exteriores</a:t>
            </a:r>
          </a:p>
          <a:p>
            <a:endParaRPr lang="pt-BR" dirty="0"/>
          </a:p>
          <a:p>
            <a:r>
              <a:rPr lang="pt-BR" dirty="0"/>
              <a:t>Fluxo de dados</a:t>
            </a:r>
          </a:p>
        </p:txBody>
      </p:sp>
    </p:spTree>
    <p:extLst>
      <p:ext uri="{BB962C8B-B14F-4D97-AF65-F5344CB8AC3E}">
        <p14:creationId xmlns:p14="http://schemas.microsoft.com/office/powerpoint/2010/main" val="272856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CFBA0-D05C-4D4D-BA4E-FFBD5315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pt-BR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Processos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756A7-EEF8-4D2C-A789-C5275B30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600" y="2136706"/>
            <a:ext cx="4168347" cy="3767397"/>
          </a:xfrm>
        </p:spPr>
        <p:txBody>
          <a:bodyPr>
            <a:normAutofit fontScale="77500" lnSpcReduction="20000"/>
          </a:bodyPr>
          <a:lstStyle/>
          <a:p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Transforma os fluxos de entrada em fluxos de saída</a:t>
            </a:r>
          </a:p>
          <a:p>
            <a:endParaRPr lang="pt-BR" sz="3200" b="0" i="0" u="none" strike="noStrike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Cada processo tem um nome e um número único</a:t>
            </a:r>
          </a:p>
          <a:p>
            <a:endParaRPr lang="pt-BR" sz="3200" b="0" i="0" u="none" strike="noStrike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Usar sempre um</a:t>
            </a:r>
            <a:b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verbo + o seu objetivo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160CAA-E89B-464F-BA44-6ACCAC7FCD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8779244-C01A-4252-9C7C-6BD882BBCF34}"/>
              </a:ext>
            </a:extLst>
          </p:cNvPr>
          <p:cNvSpPr/>
          <p:nvPr/>
        </p:nvSpPr>
        <p:spPr>
          <a:xfrm>
            <a:off x="5998769" y="3083320"/>
            <a:ext cx="1874168" cy="187416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1. VERBO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OBJETIVO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9B01104-2C6C-459C-B9ED-9F1106570CC7}"/>
              </a:ext>
            </a:extLst>
          </p:cNvPr>
          <p:cNvCxnSpPr/>
          <p:nvPr/>
        </p:nvCxnSpPr>
        <p:spPr>
          <a:xfrm>
            <a:off x="7890449" y="3999960"/>
            <a:ext cx="10740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A8458B1-A0A1-4FED-A093-2606625D9A99}"/>
              </a:ext>
            </a:extLst>
          </p:cNvPr>
          <p:cNvCxnSpPr/>
          <p:nvPr/>
        </p:nvCxnSpPr>
        <p:spPr>
          <a:xfrm>
            <a:off x="4809216" y="4509120"/>
            <a:ext cx="1189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866F1F8-728A-47D3-AABA-C8DA5F9A4101}"/>
              </a:ext>
            </a:extLst>
          </p:cNvPr>
          <p:cNvCxnSpPr/>
          <p:nvPr/>
        </p:nvCxnSpPr>
        <p:spPr>
          <a:xfrm>
            <a:off x="4809216" y="3562505"/>
            <a:ext cx="1189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3BCB4-2EBC-4DEC-B1CB-558DCDED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5D6D8-072F-46A1-921E-A0928C1A4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600" y="2136706"/>
            <a:ext cx="4168347" cy="3767397"/>
          </a:xfrm>
        </p:spPr>
        <p:txBody>
          <a:bodyPr>
            <a:normAutofit/>
          </a:bodyPr>
          <a:lstStyle/>
          <a:p>
            <a:r>
              <a:rPr lang="pt-BR" sz="2500" dirty="0"/>
              <a:t>Dados existentes no sistema</a:t>
            </a:r>
          </a:p>
          <a:p>
            <a:endParaRPr lang="pt-BR" sz="2500" dirty="0"/>
          </a:p>
          <a:p>
            <a:r>
              <a:rPr lang="pt-BR" sz="2500" dirty="0"/>
              <a:t>Cada arquivo tem um nome único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1AB34F29-04AA-4DF1-97C6-AAA28C90E4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1174273-DE21-4349-8C0E-F58760A211E6}"/>
              </a:ext>
            </a:extLst>
          </p:cNvPr>
          <p:cNvSpPr/>
          <p:nvPr/>
        </p:nvSpPr>
        <p:spPr>
          <a:xfrm>
            <a:off x="5508104" y="3417596"/>
            <a:ext cx="288032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ARQUIVO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BA0D2C8-C070-4886-8924-86E090A671F1}"/>
              </a:ext>
            </a:extLst>
          </p:cNvPr>
          <p:cNvCxnSpPr/>
          <p:nvPr/>
        </p:nvCxnSpPr>
        <p:spPr>
          <a:xfrm>
            <a:off x="5508104" y="3417596"/>
            <a:ext cx="2880320" cy="1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486C69F-9CBA-43B9-84D1-40F4D8C63DDF}"/>
              </a:ext>
            </a:extLst>
          </p:cNvPr>
          <p:cNvCxnSpPr/>
          <p:nvPr/>
        </p:nvCxnSpPr>
        <p:spPr>
          <a:xfrm>
            <a:off x="5495693" y="4331996"/>
            <a:ext cx="2880320" cy="1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2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7BE5D-DE3C-4C85-A0BA-54508DBE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exteriores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38BF8-BA0E-4465-B29D-E5EE661BD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616" y="2136706"/>
            <a:ext cx="4024331" cy="3767397"/>
          </a:xfrm>
        </p:spPr>
        <p:txBody>
          <a:bodyPr>
            <a:normAutofit/>
          </a:bodyPr>
          <a:lstStyle/>
          <a:p>
            <a:r>
              <a:rPr lang="pt-BR" sz="2500" dirty="0"/>
              <a:t>Entradas ao sistemas (fontes)</a:t>
            </a:r>
          </a:p>
          <a:p>
            <a:endParaRPr lang="pt-BR" sz="2500" dirty="0"/>
          </a:p>
          <a:p>
            <a:r>
              <a:rPr lang="pt-BR" sz="2500" dirty="0"/>
              <a:t>Recebem dados do sistema (terminadores).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7B7F3A-8542-4DB4-97AA-E741D8973A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463DF4-A2BF-4509-844A-08DE3832E111}"/>
              </a:ext>
            </a:extLst>
          </p:cNvPr>
          <p:cNvSpPr/>
          <p:nvPr/>
        </p:nvSpPr>
        <p:spPr>
          <a:xfrm>
            <a:off x="5508104" y="3417596"/>
            <a:ext cx="2880320" cy="9144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26190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A367A-0E4E-4176-8DA6-B16C4815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pt-BR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Fluxo de dados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51E75-CFB9-4BE2-BE7E-79931FD2F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2136706"/>
            <a:ext cx="4240355" cy="3767397"/>
          </a:xfrm>
        </p:spPr>
        <p:txBody>
          <a:bodyPr>
            <a:normAutofit fontScale="92500" lnSpcReduction="20000"/>
          </a:bodyPr>
          <a:lstStyle/>
          <a:p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passagem de dados</a:t>
            </a:r>
          </a:p>
          <a:p>
            <a:endParaRPr lang="pt-BR" sz="3200" b="0" i="0" u="none" strike="noStrike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seta indica o sentido do fluxo</a:t>
            </a:r>
          </a:p>
          <a:p>
            <a:endParaRPr lang="pt-BR" sz="3200" b="0" i="0" u="none" strike="noStrike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r>
              <a:rPr lang="pt-BR" sz="3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Tem o nome do fluxo associado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05E108-2CDB-4B5B-9E46-73ACC1D15D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6368F47-1BE8-4688-BF7A-D9EDD588DD5C}"/>
              </a:ext>
            </a:extLst>
          </p:cNvPr>
          <p:cNvCxnSpPr/>
          <p:nvPr/>
        </p:nvCxnSpPr>
        <p:spPr>
          <a:xfrm>
            <a:off x="6156176" y="3068960"/>
            <a:ext cx="16936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DA70F8-C720-48A8-912D-FBD876256DAE}"/>
              </a:ext>
            </a:extLst>
          </p:cNvPr>
          <p:cNvCxnSpPr/>
          <p:nvPr/>
        </p:nvCxnSpPr>
        <p:spPr>
          <a:xfrm>
            <a:off x="6156176" y="4005064"/>
            <a:ext cx="16936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44008C6-EDFE-438E-84B9-3A070AA1BB72}"/>
              </a:ext>
            </a:extLst>
          </p:cNvPr>
          <p:cNvCxnSpPr/>
          <p:nvPr/>
        </p:nvCxnSpPr>
        <p:spPr>
          <a:xfrm>
            <a:off x="6156176" y="4941168"/>
            <a:ext cx="16936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ABD370-DE00-4C7F-8EB5-9D07EBD19373}"/>
              </a:ext>
            </a:extLst>
          </p:cNvPr>
          <p:cNvSpPr txBox="1"/>
          <p:nvPr/>
        </p:nvSpPr>
        <p:spPr>
          <a:xfrm>
            <a:off x="6091482" y="2699628"/>
            <a:ext cx="168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PEDIDO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4D1984-AC77-4ABB-9720-69CAA19AC79D}"/>
              </a:ext>
            </a:extLst>
          </p:cNvPr>
          <p:cNvSpPr txBox="1"/>
          <p:nvPr/>
        </p:nvSpPr>
        <p:spPr>
          <a:xfrm>
            <a:off x="6108764" y="3626810"/>
            <a:ext cx="168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RESERVA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E64CEB-0619-492B-87B7-C9483188BC21}"/>
              </a:ext>
            </a:extLst>
          </p:cNvPr>
          <p:cNvSpPr txBox="1"/>
          <p:nvPr/>
        </p:nvSpPr>
        <p:spPr>
          <a:xfrm>
            <a:off x="6091482" y="4553991"/>
            <a:ext cx="168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VENDA</a:t>
            </a:r>
          </a:p>
        </p:txBody>
      </p:sp>
    </p:spTree>
    <p:extLst>
      <p:ext uri="{BB962C8B-B14F-4D97-AF65-F5344CB8AC3E}">
        <p14:creationId xmlns:p14="http://schemas.microsoft.com/office/powerpoint/2010/main" val="402151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2D744-FEBE-4034-B5EF-38A91CCD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64B77-B6C6-413B-8EAC-EC310F9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cruzamento de linhas de fluxos deve ser minimizado</a:t>
            </a:r>
          </a:p>
          <a:p>
            <a:r>
              <a:rPr lang="pt-BR" dirty="0"/>
              <a:t>Quando o cruzamento for inevitável, fazer o seguinte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CE254A8-947E-41A9-BB60-748595F0B243}"/>
              </a:ext>
            </a:extLst>
          </p:cNvPr>
          <p:cNvCxnSpPr/>
          <p:nvPr/>
        </p:nvCxnSpPr>
        <p:spPr>
          <a:xfrm>
            <a:off x="5940152" y="5661248"/>
            <a:ext cx="10740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5EA5B38-43D9-4685-BB53-BEA043C82A3C}"/>
              </a:ext>
            </a:extLst>
          </p:cNvPr>
          <p:cNvCxnSpPr/>
          <p:nvPr/>
        </p:nvCxnSpPr>
        <p:spPr>
          <a:xfrm>
            <a:off x="4355976" y="5301208"/>
            <a:ext cx="1800200" cy="932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02FCF4-3AB8-420A-9219-45150F25025A}"/>
              </a:ext>
            </a:extLst>
          </p:cNvPr>
          <p:cNvCxnSpPr/>
          <p:nvPr/>
        </p:nvCxnSpPr>
        <p:spPr>
          <a:xfrm>
            <a:off x="3203848" y="5661248"/>
            <a:ext cx="122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>
            <a:extLst>
              <a:ext uri="{FF2B5EF4-FFF2-40B4-BE49-F238E27FC236}">
                <a16:creationId xmlns:a16="http://schemas.microsoft.com/office/drawing/2014/main" id="{EF0395F1-7C2A-41E0-88DA-E4F6DD8EF909}"/>
              </a:ext>
            </a:extLst>
          </p:cNvPr>
          <p:cNvSpPr/>
          <p:nvPr/>
        </p:nvSpPr>
        <p:spPr>
          <a:xfrm rot="19019874">
            <a:off x="3933929" y="5384630"/>
            <a:ext cx="2356265" cy="217310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8493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0B43A586F96E40BBDB1F4E022A959C" ma:contentTypeVersion="10" ma:contentTypeDescription="Crie um novo documento." ma:contentTypeScope="" ma:versionID="8fdf8697566eff1bf01de5f7407ee874">
  <xsd:schema xmlns:xsd="http://www.w3.org/2001/XMLSchema" xmlns:xs="http://www.w3.org/2001/XMLSchema" xmlns:p="http://schemas.microsoft.com/office/2006/metadata/properties" xmlns:ns2="f261c030-3e2a-4546-8f12-b6bb745676f9" xmlns:ns3="6008a421-cc4d-4a43-afc2-0099ea0dc175" targetNamespace="http://schemas.microsoft.com/office/2006/metadata/properties" ma:root="true" ma:fieldsID="89ebc16bd003fa9688a5ec5fe1bc1cf9" ns2:_="" ns3:_="">
    <xsd:import namespace="f261c030-3e2a-4546-8f12-b6bb745676f9"/>
    <xsd:import namespace="6008a421-cc4d-4a43-afc2-0099ea0dc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1c030-3e2a-4546-8f12-b6bb74567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8a421-cc4d-4a43-afc2-0099ea0dc17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cb78734-49c1-460c-a48d-b426897f17df}" ma:internalName="TaxCatchAll" ma:showField="CatchAllData" ma:web="6008a421-cc4d-4a43-afc2-0099ea0dc1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61c030-3e2a-4546-8f12-b6bb745676f9">
      <Terms xmlns="http://schemas.microsoft.com/office/infopath/2007/PartnerControls"/>
    </lcf76f155ced4ddcb4097134ff3c332f>
    <TaxCatchAll xmlns="6008a421-cc4d-4a43-afc2-0099ea0dc175" xsi:nil="true"/>
  </documentManagement>
</p:properties>
</file>

<file path=customXml/itemProps1.xml><?xml version="1.0" encoding="utf-8"?>
<ds:datastoreItem xmlns:ds="http://schemas.openxmlformats.org/officeDocument/2006/customXml" ds:itemID="{ACBD3F7A-3532-4813-A33C-5BAD1F1A9C38}"/>
</file>

<file path=customXml/itemProps2.xml><?xml version="1.0" encoding="utf-8"?>
<ds:datastoreItem xmlns:ds="http://schemas.openxmlformats.org/officeDocument/2006/customXml" ds:itemID="{A2FB1BE0-90BB-4609-A50C-F8C5F206C6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81179F-DE40-4B25-B597-E787900BBA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6231</TotalTime>
  <Words>604</Words>
  <Application>Microsoft Office PowerPoint</Application>
  <PresentationFormat>Apresentação na tela (4:3)</PresentationFormat>
  <Paragraphs>81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Cacho</vt:lpstr>
      <vt:lpstr>Diagrama de fluxo de dados</vt:lpstr>
      <vt:lpstr>Diagrama de fluxo de dados</vt:lpstr>
      <vt:lpstr>DFD</vt:lpstr>
      <vt:lpstr>Componentes de um DFD</vt:lpstr>
      <vt:lpstr>Processos</vt:lpstr>
      <vt:lpstr>Arquivos</vt:lpstr>
      <vt:lpstr>Entidades exteriores</vt:lpstr>
      <vt:lpstr>Fluxo de dados</vt:lpstr>
      <vt:lpstr>Convenções</vt:lpstr>
      <vt:lpstr>Convenções</vt:lpstr>
      <vt:lpstr>Diretrizes</vt:lpstr>
      <vt:lpstr>Diretrizes</vt:lpstr>
      <vt:lpstr>Exemplo 01</vt:lpstr>
      <vt:lpstr>Exemplo 02</vt:lpstr>
      <vt:lpstr>Exemplo 03</vt:lpstr>
      <vt:lpstr>Exercício 01</vt:lpstr>
      <vt:lpstr>Exercício 02</vt:lpstr>
      <vt:lpstr>Exercício 03</vt:lpstr>
      <vt:lpstr>Exercício 04</vt:lpstr>
      <vt:lpstr>Exercício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Thayani Pereira</cp:lastModifiedBy>
  <cp:revision>120</cp:revision>
  <dcterms:created xsi:type="dcterms:W3CDTF">2010-08-06T17:17:05Z</dcterms:created>
  <dcterms:modified xsi:type="dcterms:W3CDTF">2020-05-26T04:50:45Z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0x010100F45CA3BEE44D524782B6CAA814433DCD</vt:lpwstr>
  </property>
</Properties>
</file>