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93" r:id="rId2"/>
    <p:sldId id="259" r:id="rId3"/>
    <p:sldId id="334" r:id="rId4"/>
    <p:sldId id="257" r:id="rId5"/>
    <p:sldId id="258" r:id="rId6"/>
    <p:sldId id="324" r:id="rId7"/>
    <p:sldId id="260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049D9-3AE6-437A-8D78-0FAD1BF13031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483BCAD-B70C-4AA2-AD32-FC4009650695}">
      <dgm:prSet phldrT="[Texto]"/>
      <dgm:spPr/>
      <dgm:t>
        <a:bodyPr/>
        <a:lstStyle/>
        <a:p>
          <a:r>
            <a:rPr lang="pt-BR" dirty="0" smtClean="0"/>
            <a:t>1FN</a:t>
          </a:r>
          <a:endParaRPr lang="pt-BR" dirty="0"/>
        </a:p>
      </dgm:t>
    </dgm:pt>
    <dgm:pt modelId="{896E0A84-6A85-4DAF-B4F1-8FDCB39F5283}" type="parTrans" cxnId="{A8032A23-D277-4CE0-86B3-A5EE9FD91D79}">
      <dgm:prSet/>
      <dgm:spPr/>
      <dgm:t>
        <a:bodyPr/>
        <a:lstStyle/>
        <a:p>
          <a:endParaRPr lang="pt-BR"/>
        </a:p>
      </dgm:t>
    </dgm:pt>
    <dgm:pt modelId="{F7FCD234-32E1-411D-82F9-79E3B78A271C}" type="sibTrans" cxnId="{A8032A23-D277-4CE0-86B3-A5EE9FD91D79}">
      <dgm:prSet/>
      <dgm:spPr/>
      <dgm:t>
        <a:bodyPr/>
        <a:lstStyle/>
        <a:p>
          <a:endParaRPr lang="pt-BR"/>
        </a:p>
      </dgm:t>
    </dgm:pt>
    <dgm:pt modelId="{1C9CC1FC-D290-416B-AD29-02C1E73934E6}">
      <dgm:prSet phldrT="[Texto]"/>
      <dgm:spPr/>
      <dgm:t>
        <a:bodyPr/>
        <a:lstStyle/>
        <a:p>
          <a:r>
            <a:rPr lang="pt-BR" dirty="0" smtClean="0"/>
            <a:t>2FN</a:t>
          </a:r>
          <a:endParaRPr lang="pt-BR" dirty="0"/>
        </a:p>
      </dgm:t>
    </dgm:pt>
    <dgm:pt modelId="{A30B3C4E-0E49-4A5F-AFCA-2521E9E72729}" type="parTrans" cxnId="{630E9321-0AD7-4BF1-811D-C22ACEC3CF99}">
      <dgm:prSet/>
      <dgm:spPr/>
      <dgm:t>
        <a:bodyPr/>
        <a:lstStyle/>
        <a:p>
          <a:endParaRPr lang="pt-BR"/>
        </a:p>
      </dgm:t>
    </dgm:pt>
    <dgm:pt modelId="{29827194-8C59-4BED-8AB4-150C06A7F10D}" type="sibTrans" cxnId="{630E9321-0AD7-4BF1-811D-C22ACEC3CF99}">
      <dgm:prSet/>
      <dgm:spPr/>
      <dgm:t>
        <a:bodyPr/>
        <a:lstStyle/>
        <a:p>
          <a:endParaRPr lang="pt-BR"/>
        </a:p>
      </dgm:t>
    </dgm:pt>
    <dgm:pt modelId="{0686F08C-7C45-4525-B613-81F2C3E35D5C}">
      <dgm:prSet phldrT="[Texto]"/>
      <dgm:spPr/>
      <dgm:t>
        <a:bodyPr/>
        <a:lstStyle/>
        <a:p>
          <a:r>
            <a:rPr lang="pt-BR" dirty="0" smtClean="0"/>
            <a:t>3FN</a:t>
          </a:r>
          <a:endParaRPr lang="pt-BR" dirty="0"/>
        </a:p>
      </dgm:t>
    </dgm:pt>
    <dgm:pt modelId="{801FAF95-47F9-4E47-973D-456BF3CC869C}" type="parTrans" cxnId="{4DF062CB-67A7-47F3-BDF8-BA0996B7337E}">
      <dgm:prSet/>
      <dgm:spPr/>
      <dgm:t>
        <a:bodyPr/>
        <a:lstStyle/>
        <a:p>
          <a:endParaRPr lang="pt-BR"/>
        </a:p>
      </dgm:t>
    </dgm:pt>
    <dgm:pt modelId="{8C93BE00-61C3-4173-A625-E4EAD28DED08}" type="sibTrans" cxnId="{4DF062CB-67A7-47F3-BDF8-BA0996B7337E}">
      <dgm:prSet/>
      <dgm:spPr/>
      <dgm:t>
        <a:bodyPr/>
        <a:lstStyle/>
        <a:p>
          <a:endParaRPr lang="pt-BR"/>
        </a:p>
      </dgm:t>
    </dgm:pt>
    <dgm:pt modelId="{FDBEB1A4-930E-4A5B-B324-CB2C5DCB0BC5}" type="pres">
      <dgm:prSet presAssocID="{010049D9-3AE6-437A-8D78-0FAD1BF1303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54A682F-6658-41D5-88A8-FB401B930634}" type="pres">
      <dgm:prSet presAssocID="{5483BCAD-B70C-4AA2-AD32-FC4009650695}" presName="composite" presStyleCnt="0"/>
      <dgm:spPr/>
    </dgm:pt>
    <dgm:pt modelId="{AFAC72B6-A9D3-47A7-A7EA-235CCB754006}" type="pres">
      <dgm:prSet presAssocID="{5483BCAD-B70C-4AA2-AD32-FC4009650695}" presName="bentUpArrow1" presStyleLbl="alignImgPlace1" presStyleIdx="0" presStyleCnt="2"/>
      <dgm:spPr/>
    </dgm:pt>
    <dgm:pt modelId="{00074553-C448-4AF0-8068-BE126D7C6643}" type="pres">
      <dgm:prSet presAssocID="{5483BCAD-B70C-4AA2-AD32-FC400965069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8B1993-CE06-4F4A-9982-919051A8766E}" type="pres">
      <dgm:prSet presAssocID="{5483BCAD-B70C-4AA2-AD32-FC400965069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D43005-903B-434F-ACFB-EE9024F8448C}" type="pres">
      <dgm:prSet presAssocID="{F7FCD234-32E1-411D-82F9-79E3B78A271C}" presName="sibTrans" presStyleCnt="0"/>
      <dgm:spPr/>
    </dgm:pt>
    <dgm:pt modelId="{FBD0FF1D-A03B-4A9B-9C09-C9A5F3EAC42C}" type="pres">
      <dgm:prSet presAssocID="{1C9CC1FC-D290-416B-AD29-02C1E73934E6}" presName="composite" presStyleCnt="0"/>
      <dgm:spPr/>
    </dgm:pt>
    <dgm:pt modelId="{AB76F7F3-4563-467D-A97F-6A95EB84BB87}" type="pres">
      <dgm:prSet presAssocID="{1C9CC1FC-D290-416B-AD29-02C1E73934E6}" presName="bentUpArrow1" presStyleLbl="alignImgPlace1" presStyleIdx="1" presStyleCnt="2"/>
      <dgm:spPr/>
    </dgm:pt>
    <dgm:pt modelId="{84A85A82-3787-46D1-A1D6-D36C1E52BEE4}" type="pres">
      <dgm:prSet presAssocID="{1C9CC1FC-D290-416B-AD29-02C1E73934E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19A09B-ABD3-4CEF-80CE-4C1D959DB05F}" type="pres">
      <dgm:prSet presAssocID="{1C9CC1FC-D290-416B-AD29-02C1E73934E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B678F8-5F70-4E0B-8569-28F0F141212E}" type="pres">
      <dgm:prSet presAssocID="{29827194-8C59-4BED-8AB4-150C06A7F10D}" presName="sibTrans" presStyleCnt="0"/>
      <dgm:spPr/>
    </dgm:pt>
    <dgm:pt modelId="{1568E913-94D2-4EB8-B5E9-A9278882B176}" type="pres">
      <dgm:prSet presAssocID="{0686F08C-7C45-4525-B613-81F2C3E35D5C}" presName="composite" presStyleCnt="0"/>
      <dgm:spPr/>
    </dgm:pt>
    <dgm:pt modelId="{93CE2F2D-6682-4778-BF06-A82A565BF663}" type="pres">
      <dgm:prSet presAssocID="{0686F08C-7C45-4525-B613-81F2C3E35D5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D60B92B-762A-4ED2-B57D-61ED4EDD9138}" type="presOf" srcId="{1C9CC1FC-D290-416B-AD29-02C1E73934E6}" destId="{84A85A82-3787-46D1-A1D6-D36C1E52BEE4}" srcOrd="0" destOrd="0" presId="urn:microsoft.com/office/officeart/2005/8/layout/StepDownProcess"/>
    <dgm:cxn modelId="{4DF062CB-67A7-47F3-BDF8-BA0996B7337E}" srcId="{010049D9-3AE6-437A-8D78-0FAD1BF13031}" destId="{0686F08C-7C45-4525-B613-81F2C3E35D5C}" srcOrd="2" destOrd="0" parTransId="{801FAF95-47F9-4E47-973D-456BF3CC869C}" sibTransId="{8C93BE00-61C3-4173-A625-E4EAD28DED08}"/>
    <dgm:cxn modelId="{2480E5A1-1024-4149-945D-FDBB406C19A9}" type="presOf" srcId="{010049D9-3AE6-437A-8D78-0FAD1BF13031}" destId="{FDBEB1A4-930E-4A5B-B324-CB2C5DCB0BC5}" srcOrd="0" destOrd="0" presId="urn:microsoft.com/office/officeart/2005/8/layout/StepDownProcess"/>
    <dgm:cxn modelId="{E108908C-2EB7-477E-8CB6-571F0F4F53A0}" type="presOf" srcId="{5483BCAD-B70C-4AA2-AD32-FC4009650695}" destId="{00074553-C448-4AF0-8068-BE126D7C6643}" srcOrd="0" destOrd="0" presId="urn:microsoft.com/office/officeart/2005/8/layout/StepDownProcess"/>
    <dgm:cxn modelId="{7F67DF2C-AC7E-4A6B-8FAE-E1BF2ACB3C27}" type="presOf" srcId="{0686F08C-7C45-4525-B613-81F2C3E35D5C}" destId="{93CE2F2D-6682-4778-BF06-A82A565BF663}" srcOrd="0" destOrd="0" presId="urn:microsoft.com/office/officeart/2005/8/layout/StepDownProcess"/>
    <dgm:cxn modelId="{630E9321-0AD7-4BF1-811D-C22ACEC3CF99}" srcId="{010049D9-3AE6-437A-8D78-0FAD1BF13031}" destId="{1C9CC1FC-D290-416B-AD29-02C1E73934E6}" srcOrd="1" destOrd="0" parTransId="{A30B3C4E-0E49-4A5F-AFCA-2521E9E72729}" sibTransId="{29827194-8C59-4BED-8AB4-150C06A7F10D}"/>
    <dgm:cxn modelId="{A8032A23-D277-4CE0-86B3-A5EE9FD91D79}" srcId="{010049D9-3AE6-437A-8D78-0FAD1BF13031}" destId="{5483BCAD-B70C-4AA2-AD32-FC4009650695}" srcOrd="0" destOrd="0" parTransId="{896E0A84-6A85-4DAF-B4F1-8FDCB39F5283}" sibTransId="{F7FCD234-32E1-411D-82F9-79E3B78A271C}"/>
    <dgm:cxn modelId="{EA88F4C8-293C-4436-97E6-8BD4F2070BD0}" type="presParOf" srcId="{FDBEB1A4-930E-4A5B-B324-CB2C5DCB0BC5}" destId="{354A682F-6658-41D5-88A8-FB401B930634}" srcOrd="0" destOrd="0" presId="urn:microsoft.com/office/officeart/2005/8/layout/StepDownProcess"/>
    <dgm:cxn modelId="{C598A740-04A5-4C69-A878-8066F9D476BC}" type="presParOf" srcId="{354A682F-6658-41D5-88A8-FB401B930634}" destId="{AFAC72B6-A9D3-47A7-A7EA-235CCB754006}" srcOrd="0" destOrd="0" presId="urn:microsoft.com/office/officeart/2005/8/layout/StepDownProcess"/>
    <dgm:cxn modelId="{D0DDD3E8-0CE3-49AD-829D-AC558C369707}" type="presParOf" srcId="{354A682F-6658-41D5-88A8-FB401B930634}" destId="{00074553-C448-4AF0-8068-BE126D7C6643}" srcOrd="1" destOrd="0" presId="urn:microsoft.com/office/officeart/2005/8/layout/StepDownProcess"/>
    <dgm:cxn modelId="{B7BE7196-69FD-4205-B6D2-A4241042DAA3}" type="presParOf" srcId="{354A682F-6658-41D5-88A8-FB401B930634}" destId="{8F8B1993-CE06-4F4A-9982-919051A8766E}" srcOrd="2" destOrd="0" presId="urn:microsoft.com/office/officeart/2005/8/layout/StepDownProcess"/>
    <dgm:cxn modelId="{16AB74C2-0B59-42C8-8776-4BD959B46939}" type="presParOf" srcId="{FDBEB1A4-930E-4A5B-B324-CB2C5DCB0BC5}" destId="{48D43005-903B-434F-ACFB-EE9024F8448C}" srcOrd="1" destOrd="0" presId="urn:microsoft.com/office/officeart/2005/8/layout/StepDownProcess"/>
    <dgm:cxn modelId="{D6288181-936E-4745-8113-DA94163C23EA}" type="presParOf" srcId="{FDBEB1A4-930E-4A5B-B324-CB2C5DCB0BC5}" destId="{FBD0FF1D-A03B-4A9B-9C09-C9A5F3EAC42C}" srcOrd="2" destOrd="0" presId="urn:microsoft.com/office/officeart/2005/8/layout/StepDownProcess"/>
    <dgm:cxn modelId="{47822D5F-4AEF-4A3E-8B98-D467FDE78721}" type="presParOf" srcId="{FBD0FF1D-A03B-4A9B-9C09-C9A5F3EAC42C}" destId="{AB76F7F3-4563-467D-A97F-6A95EB84BB87}" srcOrd="0" destOrd="0" presId="urn:microsoft.com/office/officeart/2005/8/layout/StepDownProcess"/>
    <dgm:cxn modelId="{81F0F934-7111-4A9E-9FF3-B21E7E726127}" type="presParOf" srcId="{FBD0FF1D-A03B-4A9B-9C09-C9A5F3EAC42C}" destId="{84A85A82-3787-46D1-A1D6-D36C1E52BEE4}" srcOrd="1" destOrd="0" presId="urn:microsoft.com/office/officeart/2005/8/layout/StepDownProcess"/>
    <dgm:cxn modelId="{82F9F553-6946-4035-AA96-4FC3FD13CDA3}" type="presParOf" srcId="{FBD0FF1D-A03B-4A9B-9C09-C9A5F3EAC42C}" destId="{5D19A09B-ABD3-4CEF-80CE-4C1D959DB05F}" srcOrd="2" destOrd="0" presId="urn:microsoft.com/office/officeart/2005/8/layout/StepDownProcess"/>
    <dgm:cxn modelId="{29CF8F19-761B-495B-B238-B253E6A96E2C}" type="presParOf" srcId="{FDBEB1A4-930E-4A5B-B324-CB2C5DCB0BC5}" destId="{2DB678F8-5F70-4E0B-8569-28F0F141212E}" srcOrd="3" destOrd="0" presId="urn:microsoft.com/office/officeart/2005/8/layout/StepDownProcess"/>
    <dgm:cxn modelId="{FA39633C-C6FC-4870-B96E-41D45A085DF1}" type="presParOf" srcId="{FDBEB1A4-930E-4A5B-B324-CB2C5DCB0BC5}" destId="{1568E913-94D2-4EB8-B5E9-A9278882B176}" srcOrd="4" destOrd="0" presId="urn:microsoft.com/office/officeart/2005/8/layout/StepDownProcess"/>
    <dgm:cxn modelId="{E3699BDD-45D6-47FC-992B-AE1F4F7931FD}" type="presParOf" srcId="{1568E913-94D2-4EB8-B5E9-A9278882B176}" destId="{93CE2F2D-6682-4778-BF06-A82A565BF66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C72B6-A9D3-47A7-A7EA-235CCB754006}">
      <dsp:nvSpPr>
        <dsp:cNvPr id="0" name=""/>
        <dsp:cNvSpPr/>
      </dsp:nvSpPr>
      <dsp:spPr>
        <a:xfrm rot="5400000">
          <a:off x="529429" y="1174528"/>
          <a:ext cx="1038769" cy="1182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074553-C448-4AF0-8068-BE126D7C6643}">
      <dsp:nvSpPr>
        <dsp:cNvPr id="0" name=""/>
        <dsp:cNvSpPr/>
      </dsp:nvSpPr>
      <dsp:spPr>
        <a:xfrm>
          <a:off x="254218" y="23032"/>
          <a:ext cx="1748676" cy="1224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1FN</a:t>
          </a:r>
          <a:endParaRPr lang="pt-BR" sz="5100" kern="1200" dirty="0"/>
        </a:p>
      </dsp:txBody>
      <dsp:txXfrm>
        <a:off x="313980" y="82794"/>
        <a:ext cx="1629152" cy="1104492"/>
      </dsp:txXfrm>
    </dsp:sp>
    <dsp:sp modelId="{8F8B1993-CE06-4F4A-9982-919051A8766E}">
      <dsp:nvSpPr>
        <dsp:cNvPr id="0" name=""/>
        <dsp:cNvSpPr/>
      </dsp:nvSpPr>
      <dsp:spPr>
        <a:xfrm>
          <a:off x="2002895" y="139769"/>
          <a:ext cx="1271820" cy="98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6F7F3-4563-467D-A97F-6A95EB84BB87}">
      <dsp:nvSpPr>
        <dsp:cNvPr id="0" name=""/>
        <dsp:cNvSpPr/>
      </dsp:nvSpPr>
      <dsp:spPr>
        <a:xfrm rot="5400000">
          <a:off x="1979268" y="2549503"/>
          <a:ext cx="1038769" cy="1182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4A85A82-3787-46D1-A1D6-D36C1E52BEE4}">
      <dsp:nvSpPr>
        <dsp:cNvPr id="0" name=""/>
        <dsp:cNvSpPr/>
      </dsp:nvSpPr>
      <dsp:spPr>
        <a:xfrm>
          <a:off x="1704057" y="1398006"/>
          <a:ext cx="1748676" cy="1224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2FN</a:t>
          </a:r>
          <a:endParaRPr lang="pt-BR" sz="5100" kern="1200" dirty="0"/>
        </a:p>
      </dsp:txBody>
      <dsp:txXfrm>
        <a:off x="1763819" y="1457768"/>
        <a:ext cx="1629152" cy="1104492"/>
      </dsp:txXfrm>
    </dsp:sp>
    <dsp:sp modelId="{5D19A09B-ABD3-4CEF-80CE-4C1D959DB05F}">
      <dsp:nvSpPr>
        <dsp:cNvPr id="0" name=""/>
        <dsp:cNvSpPr/>
      </dsp:nvSpPr>
      <dsp:spPr>
        <a:xfrm>
          <a:off x="3452733" y="1514744"/>
          <a:ext cx="1271820" cy="98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E2F2D-6682-4778-BF06-A82A565BF663}">
      <dsp:nvSpPr>
        <dsp:cNvPr id="0" name=""/>
        <dsp:cNvSpPr/>
      </dsp:nvSpPr>
      <dsp:spPr>
        <a:xfrm>
          <a:off x="3153895" y="2772981"/>
          <a:ext cx="1748676" cy="12240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3FN</a:t>
          </a:r>
          <a:endParaRPr lang="pt-BR" sz="5100" kern="1200" dirty="0"/>
        </a:p>
      </dsp:txBody>
      <dsp:txXfrm>
        <a:off x="3213657" y="2832743"/>
        <a:ext cx="1629152" cy="110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31T20:53:46.77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5592 13070 0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5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2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25" y="5416634"/>
            <a:ext cx="1249456" cy="12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5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2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Integridade, anomalia e normalização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É um processo formal, passo-a-passo, que examina os atributos de uma entidade com o intuito de evitar anomalias no armazenamento de registros.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3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Esse processo causa a simplificação dos atributos dentro do registro, eliminando grupos repetitivos, dependências parciais e transitivas, entre outros, colaborando para integridade e estabilidade do modelo.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5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entanto...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Essa ação pode aumentar o tamanho do banco de dados tornando em certos aspectos mais complexos e em alguns casos torná-lo mais lento.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4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4597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Resumidamente podemos dizer que normalização tem o objetivo de : </a:t>
            </a:r>
          </a:p>
          <a:p>
            <a:pPr marL="342900" lvl="1" indent="-342900"/>
            <a:r>
              <a:rPr lang="pt-BR" sz="1900" dirty="0"/>
              <a:t>Minimizar redundâncias e inconsistências</a:t>
            </a:r>
          </a:p>
          <a:p>
            <a:pPr marL="342900" lvl="1" indent="-342900"/>
            <a:r>
              <a:rPr lang="pt-BR" sz="1900" dirty="0"/>
              <a:t>Facilitar a manipulação do banco de dados</a:t>
            </a:r>
          </a:p>
          <a:p>
            <a:pPr marL="342900" lvl="1" indent="-342900"/>
            <a:r>
              <a:rPr lang="pt-BR" sz="1900" dirty="0"/>
              <a:t>Facilitar a manutenção do sistema de informações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5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Normais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839169"/>
              </p:ext>
            </p:extLst>
          </p:nvPr>
        </p:nvGraphicFramePr>
        <p:xfrm>
          <a:off x="0" y="2498653"/>
          <a:ext cx="5156791" cy="40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257787" y="2769322"/>
            <a:ext cx="10554574" cy="7442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Consiste na eliminação de grupos repetitivos.</a:t>
            </a:r>
          </a:p>
          <a:p>
            <a:pPr marL="0" indent="0">
              <a:buFont typeface="Wingdings 2" charset="2"/>
              <a:buNone/>
            </a:pP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555088" y="4365129"/>
            <a:ext cx="7959972" cy="13020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/>
              <a:t>Consistem em verificar se os atributos NÃO chaves apresentam dependência parcial com a referida chave.</a:t>
            </a:r>
          </a:p>
          <a:p>
            <a:pPr lvl="0"/>
            <a:endParaRPr lang="pt-BR" dirty="0"/>
          </a:p>
          <a:p>
            <a:pPr marL="0" indent="0">
              <a:buFont typeface="Wingdings 2" charset="2"/>
              <a:buNone/>
            </a:pP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852389" y="5773479"/>
            <a:ext cx="6269267" cy="13020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Podem ocorrer de alguns atributos não serem dependentes diretos da chave primária, mas sim por transitividade de outros atributos.</a:t>
            </a:r>
          </a:p>
          <a:p>
            <a:pPr lvl="0"/>
            <a:endParaRPr lang="pt-BR" dirty="0"/>
          </a:p>
          <a:p>
            <a:pPr marL="0" indent="0">
              <a:buFont typeface="Wingdings 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7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Normalizado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768708"/>
              </p:ext>
            </p:extLst>
          </p:nvPr>
        </p:nvGraphicFramePr>
        <p:xfrm>
          <a:off x="6869037" y="3426483"/>
          <a:ext cx="5135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635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2527485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CodModalidade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descModalidadet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9089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Capoeira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2610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135416"/>
              </p:ext>
            </p:extLst>
          </p:nvPr>
        </p:nvGraphicFramePr>
        <p:xfrm>
          <a:off x="386726" y="2630961"/>
          <a:ext cx="61735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54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1936034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2179675">
                  <a:extLst>
                    <a:ext uri="{9D8B030D-6E8A-4147-A177-3AD203B41FA5}">
                      <a16:colId xmlns:a16="http://schemas.microsoft.com/office/drawing/2014/main" val="268510441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nomeALuno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telALuno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(11)91111-1111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9089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(11)90123-4567</a:t>
                      </a:r>
                      <a:endParaRPr lang="pt-B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261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(11)92345-6789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81334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09866"/>
              </p:ext>
            </p:extLst>
          </p:nvPr>
        </p:nvGraphicFramePr>
        <p:xfrm>
          <a:off x="988830" y="5127278"/>
          <a:ext cx="60711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3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202373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2023730">
                  <a:extLst>
                    <a:ext uri="{9D8B030D-6E8A-4147-A177-3AD203B41FA5}">
                      <a16:colId xmlns:a16="http://schemas.microsoft.com/office/drawing/2014/main" val="268510441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codMatricula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9089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4261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8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782" y="2594965"/>
            <a:ext cx="2305340" cy="970450"/>
          </a:xfrm>
        </p:spPr>
        <p:txBody>
          <a:bodyPr/>
          <a:lstStyle/>
          <a:p>
            <a:r>
              <a:rPr lang="pt-BR" dirty="0" smtClean="0"/>
              <a:t>Casa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30" b="89687" l="1957" r="50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44" y="3466510"/>
            <a:ext cx="6162073" cy="363696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5" b="89687" l="51087" r="978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2" y="3466510"/>
            <a:ext cx="616207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449875" y="2594965"/>
            <a:ext cx="197057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Etec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3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Anomalias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8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Problemas no modelo de banco de dados que </a:t>
            </a:r>
            <a:r>
              <a:rPr lang="pt-BR" dirty="0" smtClean="0"/>
              <a:t>irão se transformar em </a:t>
            </a:r>
            <a:r>
              <a:rPr lang="pt-BR" dirty="0"/>
              <a:t>erros no armazenamento dos dados. Podem ser anomalias de:</a:t>
            </a:r>
          </a:p>
          <a:p>
            <a:pPr algn="just"/>
            <a:r>
              <a:rPr lang="pt-BR" dirty="0"/>
              <a:t>Inclusão</a:t>
            </a:r>
          </a:p>
          <a:p>
            <a:pPr algn="just"/>
            <a:r>
              <a:rPr lang="pt-BR" dirty="0"/>
              <a:t>Alteração</a:t>
            </a:r>
          </a:p>
          <a:p>
            <a:pPr algn="just"/>
            <a:r>
              <a:rPr lang="pt-BR" dirty="0"/>
              <a:t>Exclusão</a:t>
            </a:r>
          </a:p>
          <a:p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94" y="3984196"/>
            <a:ext cx="3941694" cy="26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9337"/>
            <a:ext cx="4334854" cy="433485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2307266"/>
            <a:ext cx="5798855" cy="31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785143"/>
              </p:ext>
            </p:extLst>
          </p:nvPr>
        </p:nvGraphicFramePr>
        <p:xfrm>
          <a:off x="585234" y="2356718"/>
          <a:ext cx="105537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01560"/>
              </p:ext>
            </p:extLst>
          </p:nvPr>
        </p:nvGraphicFramePr>
        <p:xfrm>
          <a:off x="599406" y="2370889"/>
          <a:ext cx="105537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38405"/>
              </p:ext>
            </p:extLst>
          </p:nvPr>
        </p:nvGraphicFramePr>
        <p:xfrm>
          <a:off x="581682" y="2374427"/>
          <a:ext cx="10553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202895"/>
              </p:ext>
            </p:extLst>
          </p:nvPr>
        </p:nvGraphicFramePr>
        <p:xfrm>
          <a:off x="585220" y="2356699"/>
          <a:ext cx="10553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265858"/>
              </p:ext>
            </p:extLst>
          </p:nvPr>
        </p:nvGraphicFramePr>
        <p:xfrm>
          <a:off x="578125" y="2360237"/>
          <a:ext cx="10553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Capoeira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52025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16317"/>
              </p:ext>
            </p:extLst>
          </p:nvPr>
        </p:nvGraphicFramePr>
        <p:xfrm>
          <a:off x="581666" y="2374412"/>
          <a:ext cx="10553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F0"/>
                          </a:solidFill>
                        </a:rPr>
                        <a:t>(11)91111-1111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(11)91234-5678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Capoeira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52025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855523"/>
              </p:ext>
            </p:extLst>
          </p:nvPr>
        </p:nvGraphicFramePr>
        <p:xfrm>
          <a:off x="574571" y="2377950"/>
          <a:ext cx="10553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15044705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68530432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20208173"/>
                    </a:ext>
                  </a:extLst>
                </a:gridCol>
              </a:tblGrid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79038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Pedro</a:t>
                      </a:r>
                      <a:r>
                        <a:rPr lang="pt-BR" baseline="0" dirty="0" smtClean="0"/>
                        <a:t> Henrique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F0"/>
                          </a:solidFill>
                        </a:rPr>
                        <a:t>(11)91111-1111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Natação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22240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(11)90123-4567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Natassão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2989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Adriana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(11)92345-6789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Nadação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0687"/>
                  </a:ext>
                </a:extLst>
              </a:tr>
              <a:tr h="181495">
                <a:tc>
                  <a:txBody>
                    <a:bodyPr/>
                    <a:lstStyle/>
                    <a:p>
                      <a:pPr algn="ctr"/>
                      <a:r>
                        <a:rPr lang="pt-BR" strike="sngStrike" dirty="0" smtClean="0">
                          <a:solidFill>
                            <a:srgbClr val="FF0000"/>
                          </a:solidFill>
                        </a:rPr>
                        <a:t>Pedro Henrique</a:t>
                      </a:r>
                      <a:endParaRPr lang="pt-BR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trike="sngStrike" dirty="0" smtClean="0">
                          <a:solidFill>
                            <a:srgbClr val="FF0000"/>
                          </a:solidFill>
                        </a:rPr>
                        <a:t>(11)91234-5678</a:t>
                      </a:r>
                      <a:endParaRPr lang="pt-BR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trike="sngStrike" dirty="0" smtClean="0">
                          <a:solidFill>
                            <a:srgbClr val="FF0000"/>
                          </a:solidFill>
                        </a:rPr>
                        <a:t>Capoeira</a:t>
                      </a:r>
                      <a:endParaRPr lang="pt-BR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5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e suas 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423" y="2457418"/>
            <a:ext cx="10932185" cy="404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Existem duas regras importantes para evitarmos as anomalias.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400" dirty="0" smtClean="0"/>
              <a:t>Regra de integridade de Identidade</a:t>
            </a:r>
          </a:p>
          <a:p>
            <a:r>
              <a:rPr lang="pt-BR" sz="2400" dirty="0" smtClean="0"/>
              <a:t>Regra de Integridade referencial</a:t>
            </a:r>
          </a:p>
          <a:p>
            <a:pPr marL="0" indent="0">
              <a:buNone/>
            </a:pPr>
            <a:endParaRPr lang="pt-B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2013120" y="4705200"/>
              <a:ext cx="360" cy="36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6920" y="4641840"/>
                <a:ext cx="324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5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Integridade de Identidade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Refere-se aos valores da chave primária, sendo que ela identifica cada registro de maneira única, então esse dado não pode ser </a:t>
            </a:r>
            <a:r>
              <a:rPr lang="pt-BR" b="1" dirty="0" smtClean="0"/>
              <a:t>nulo e nem repetido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Integridade referencial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7760"/>
          </a:xfrm>
        </p:spPr>
        <p:txBody>
          <a:bodyPr>
            <a:normAutofit/>
          </a:bodyPr>
          <a:lstStyle/>
          <a:p>
            <a:pPr lvl="1" algn="just"/>
            <a:r>
              <a:rPr lang="pt-BR" sz="2800" dirty="0">
                <a:solidFill>
                  <a:srgbClr val="FFFFFF"/>
                </a:solidFill>
              </a:rPr>
              <a:t>Para garantir a integridade entre duas tabelas é necessário que existam entre elas algum dado em comum, ou seja, uma “informação” presente nas duas tabelas.</a:t>
            </a:r>
          </a:p>
          <a:p>
            <a:pPr marL="457200" lvl="1" indent="0">
              <a:buNone/>
            </a:pPr>
            <a:endParaRPr lang="pt-BR" sz="1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78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fazer isso?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pt-BR" sz="2800" dirty="0">
                <a:solidFill>
                  <a:srgbClr val="FFFFFF"/>
                </a:solidFill>
              </a:rPr>
              <a:t>Se determinada tabela A tem uma chave estrangeira que é chave primária de uma tabela B, então a chave estrangeira na tabela A deve ser igual a um valor de chave primária na tabela B, não podendo ter um valor que não exista na tabela B como chave primária.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</a:t>
            </a:r>
            <a:r>
              <a:rPr lang="pt-BR" dirty="0" err="1" smtClean="0"/>
              <a:t>referêncial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37703"/>
              </p:ext>
            </p:extLst>
          </p:nvPr>
        </p:nvGraphicFramePr>
        <p:xfrm>
          <a:off x="448524" y="2307684"/>
          <a:ext cx="2874896" cy="207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96">
                  <a:extLst>
                    <a:ext uri="{9D8B030D-6E8A-4147-A177-3AD203B41FA5}">
                      <a16:colId xmlns:a16="http://schemas.microsoft.com/office/drawing/2014/main" val="1057472563"/>
                    </a:ext>
                  </a:extLst>
                </a:gridCol>
              </a:tblGrid>
              <a:tr h="4910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tbAluno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5935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 smtClean="0"/>
                        <a:t>codAluno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1600" dirty="0"/>
                        <a:t>PK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53724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nomeAluno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92008"/>
                  </a:ext>
                </a:extLst>
              </a:tr>
              <a:tr h="4910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rmAluno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20405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881488"/>
              </p:ext>
            </p:extLst>
          </p:nvPr>
        </p:nvGraphicFramePr>
        <p:xfrm>
          <a:off x="6095999" y="2307684"/>
          <a:ext cx="3034353" cy="211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53">
                  <a:extLst>
                    <a:ext uri="{9D8B030D-6E8A-4147-A177-3AD203B41FA5}">
                      <a16:colId xmlns:a16="http://schemas.microsoft.com/office/drawing/2014/main" val="1057472563"/>
                    </a:ext>
                  </a:extLst>
                </a:gridCol>
              </a:tblGrid>
              <a:tr h="49108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tbTelAluno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5935"/>
                  </a:ext>
                </a:extLst>
              </a:tr>
              <a:tr h="55880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 smtClean="0"/>
                        <a:t>codTelAluno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16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53724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numeroTel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92008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codAluno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1600" dirty="0" smtClean="0"/>
                        <a:t>FK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793"/>
                  </a:ext>
                </a:extLst>
              </a:tr>
            </a:tbl>
          </a:graphicData>
        </a:graphic>
      </p:graphicFrame>
      <p:cxnSp>
        <p:nvCxnSpPr>
          <p:cNvPr id="6" name="Conector Angulado 5"/>
          <p:cNvCxnSpPr/>
          <p:nvPr/>
        </p:nvCxnSpPr>
        <p:spPr>
          <a:xfrm>
            <a:off x="3323420" y="3083442"/>
            <a:ext cx="2772579" cy="1158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B55461B030884B855D6BB4ED353FAD" ma:contentTypeVersion="6" ma:contentTypeDescription="Crie um novo documento." ma:contentTypeScope="" ma:versionID="4e8eca25e96cf105a786f0c9b30c5d6b">
  <xsd:schema xmlns:xsd="http://www.w3.org/2001/XMLSchema" xmlns:xs="http://www.w3.org/2001/XMLSchema" xmlns:p="http://schemas.microsoft.com/office/2006/metadata/properties" xmlns:ns2="53953905-cc7d-4a9e-9027-06197c07d737" targetNamespace="http://schemas.microsoft.com/office/2006/metadata/properties" ma:root="true" ma:fieldsID="c2e86065af735ebfa025af5bddf57c75" ns2:_="">
    <xsd:import namespace="53953905-cc7d-4a9e-9027-06197c07d7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53905-cc7d-4a9e-9027-06197c07d7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3953905-cc7d-4a9e-9027-06197c07d737" xsi:nil="true"/>
  </documentManagement>
</p:properties>
</file>

<file path=customXml/itemProps1.xml><?xml version="1.0" encoding="utf-8"?>
<ds:datastoreItem xmlns:ds="http://schemas.openxmlformats.org/officeDocument/2006/customXml" ds:itemID="{2D3F4D93-CF10-40D5-B4DD-9C08B740913A}"/>
</file>

<file path=customXml/itemProps2.xml><?xml version="1.0" encoding="utf-8"?>
<ds:datastoreItem xmlns:ds="http://schemas.openxmlformats.org/officeDocument/2006/customXml" ds:itemID="{EF89AA68-5CD9-404B-966D-D664C57121B7}"/>
</file>

<file path=customXml/itemProps3.xml><?xml version="1.0" encoding="utf-8"?>
<ds:datastoreItem xmlns:ds="http://schemas.openxmlformats.org/officeDocument/2006/customXml" ds:itemID="{DE689C9B-7AFA-443F-87CC-E84913EAA75C}"/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494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Citável</vt:lpstr>
      <vt:lpstr>Integridade, anomalia e normalização </vt:lpstr>
      <vt:lpstr>Anomalias</vt:lpstr>
      <vt:lpstr>Apresentação do PowerPoint</vt:lpstr>
      <vt:lpstr>Exemplo</vt:lpstr>
      <vt:lpstr>Integridade e suas regras</vt:lpstr>
      <vt:lpstr>Regra de Integridade de Identidade</vt:lpstr>
      <vt:lpstr>Regra de Integridade referencial </vt:lpstr>
      <vt:lpstr>Como fazer isso?</vt:lpstr>
      <vt:lpstr>Integridade referêncial</vt:lpstr>
      <vt:lpstr>Normalização</vt:lpstr>
      <vt:lpstr>Normalização</vt:lpstr>
      <vt:lpstr>No entanto...</vt:lpstr>
      <vt:lpstr>Normalização</vt:lpstr>
      <vt:lpstr>Formas Normais </vt:lpstr>
      <vt:lpstr>Exemplo Normalizado</vt:lpstr>
      <vt:lpstr>Casa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Modelo Entidade-Relacionamento</dc:title>
  <dc:creator>Thayani Pereira</dc:creator>
  <cp:lastModifiedBy>ANTONIO JOSE DOS SANTOS JUNIOR</cp:lastModifiedBy>
  <cp:revision>17</cp:revision>
  <dcterms:created xsi:type="dcterms:W3CDTF">2020-06-04T14:15:11Z</dcterms:created>
  <dcterms:modified xsi:type="dcterms:W3CDTF">2020-06-25T20:20:43Z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0x010100F45CA3BEE44D524782B6CAA814433DCD</vt:lpwstr>
  </property>
</Properties>
</file>