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Quattrocen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attrocentoSans-regular.fntdata"/><Relationship Id="rId10" Type="http://schemas.openxmlformats.org/officeDocument/2006/relationships/slide" Target="slides/slide6.xml"/><Relationship Id="rId13" Type="http://schemas.openxmlformats.org/officeDocument/2006/relationships/font" Target="fonts/QuattrocentoSans-italic.fntdata"/><Relationship Id="rId12" Type="http://schemas.openxmlformats.org/officeDocument/2006/relationships/font" Target="fonts/Quattrocento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2c545ec6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72c545ec6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 flipH="1">
            <a:off x="-36000" y="0"/>
            <a:ext cx="3077122" cy="5143500"/>
          </a:xfrm>
          <a:prstGeom prst="rect">
            <a:avLst/>
          </a:prstGeom>
          <a:solidFill>
            <a:srgbClr val="CEB18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 flipH="1">
            <a:off x="109386" y="202719"/>
            <a:ext cx="2786349" cy="4767150"/>
          </a:xfrm>
          <a:prstGeom prst="round2DiagRect">
            <a:avLst>
              <a:gd fmla="val 9145" name="adj1"/>
              <a:gd fmla="val 0" name="adj2"/>
            </a:avLst>
          </a:prstGeom>
          <a:solidFill>
            <a:srgbClr val="0210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1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201084" y="2202418"/>
            <a:ext cx="38343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rgbClr val="0210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Case People Analytics</a:t>
            </a:r>
            <a:endParaRPr b="1" i="0" sz="2800" u="none" cap="none" strike="noStrike">
              <a:solidFill>
                <a:srgbClr val="0210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6634980" y="4889584"/>
            <a:ext cx="250902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5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Candidato: Guilherme Luiz de Camargo</a:t>
            </a:r>
            <a:endParaRPr sz="105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35" y="1893003"/>
            <a:ext cx="2404050" cy="135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 flipH="1">
            <a:off x="-1" y="112"/>
            <a:ext cx="9144000" cy="499421"/>
          </a:xfrm>
          <a:custGeom>
            <a:rect b="b" l="l" r="r" t="t"/>
            <a:pathLst>
              <a:path extrusionOk="0" h="499421" w="9144000">
                <a:moveTo>
                  <a:pt x="9144000" y="0"/>
                </a:moveTo>
                <a:lnTo>
                  <a:pt x="121874" y="0"/>
                </a:lnTo>
                <a:lnTo>
                  <a:pt x="106450" y="3114"/>
                </a:lnTo>
                <a:lnTo>
                  <a:pt x="0" y="3114"/>
                </a:lnTo>
                <a:lnTo>
                  <a:pt x="0" y="121874"/>
                </a:lnTo>
                <a:lnTo>
                  <a:pt x="0" y="169221"/>
                </a:lnTo>
                <a:lnTo>
                  <a:pt x="0" y="499421"/>
                </a:lnTo>
                <a:lnTo>
                  <a:pt x="9022126" y="499421"/>
                </a:lnTo>
                <a:cubicBezTo>
                  <a:pt x="9089435" y="499421"/>
                  <a:pt x="9144000" y="444856"/>
                  <a:pt x="9144000" y="377547"/>
                </a:cubicBezTo>
                <a:close/>
              </a:path>
            </a:pathLst>
          </a:custGeom>
          <a:solidFill>
            <a:srgbClr val="02103F"/>
          </a:solidFill>
          <a:ln>
            <a:noFill/>
          </a:ln>
        </p:spPr>
        <p:txBody>
          <a:bodyPr anchorCtr="0" anchor="ctr" bIns="34275" lIns="288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Análise de crescimento de headcount</a:t>
            </a:r>
            <a:endParaRPr b="1"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693550" y="1282575"/>
            <a:ext cx="3135900" cy="3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 2025 o número de colaboradores caiu devido a falta de admissões no período;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quantidade de desligados varia ao longo do tempo, ficando entre 210 e 170 desligados por mês;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Não houve desligamentos depois de Junho de 2025;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taxa de turnover (desligados / headcount médio * 100) ficou estável entre janeiro e junho.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Char char="•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departamento com maior turnover em 2025 foi o de recursos humanos, chegando em 3,11%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1590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7646" l="0" r="0" t="0"/>
          <a:stretch/>
        </p:blipFill>
        <p:spPr>
          <a:xfrm>
            <a:off x="68600" y="552925"/>
            <a:ext cx="5285751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00" y="2110375"/>
            <a:ext cx="528575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00" y="3602625"/>
            <a:ext cx="528575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46" y="1531225"/>
            <a:ext cx="2422800" cy="1841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02514"/>
            <a:ext cx="8839200" cy="6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 flipH="1">
            <a:off x="-1" y="112"/>
            <a:ext cx="9144000" cy="499421"/>
          </a:xfrm>
          <a:custGeom>
            <a:rect b="b" l="l" r="r" t="t"/>
            <a:pathLst>
              <a:path extrusionOk="0" h="499421" w="9144000">
                <a:moveTo>
                  <a:pt x="9144000" y="0"/>
                </a:moveTo>
                <a:lnTo>
                  <a:pt x="121874" y="0"/>
                </a:lnTo>
                <a:lnTo>
                  <a:pt x="106450" y="3114"/>
                </a:lnTo>
                <a:lnTo>
                  <a:pt x="0" y="3114"/>
                </a:lnTo>
                <a:lnTo>
                  <a:pt x="0" y="121874"/>
                </a:lnTo>
                <a:lnTo>
                  <a:pt x="0" y="169221"/>
                </a:lnTo>
                <a:lnTo>
                  <a:pt x="0" y="499421"/>
                </a:lnTo>
                <a:lnTo>
                  <a:pt x="9022126" y="499421"/>
                </a:lnTo>
                <a:cubicBezTo>
                  <a:pt x="9089435" y="499421"/>
                  <a:pt x="9144000" y="444856"/>
                  <a:pt x="9144000" y="377547"/>
                </a:cubicBezTo>
                <a:close/>
              </a:path>
            </a:pathLst>
          </a:custGeom>
          <a:solidFill>
            <a:srgbClr val="02103F"/>
          </a:solidFill>
          <a:ln>
            <a:noFill/>
          </a:ln>
        </p:spPr>
        <p:txBody>
          <a:bodyPr anchorCtr="0" anchor="ctr" bIns="34275" lIns="288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Análise do absenteísmo</a:t>
            </a:r>
            <a:endParaRPr b="1"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01850" y="3641950"/>
            <a:ext cx="8071500" cy="1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principal ocorrência de absenteísmo acaba sendo a quantidade de atrasos na jornada de trabalho;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Os dados de absenteísmo estão elevados, indicando um possível problema comportamental/cultural ou até mesmo de insatisfação</a:t>
            </a: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principal ofensor acaba sendo o turno da manhã, entretanto as ocorrências seguem uma proporção coerente entre os turnos, levando em consideração o número de colaboradores (manhã: 24.047, tarde: 11.853 e noite: 4.074).</a:t>
            </a:r>
            <a:endParaRPr/>
          </a:p>
          <a:p>
            <a:pPr indent="-21590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6200" y="1560491"/>
            <a:ext cx="2422800" cy="1837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8975" y="1559604"/>
            <a:ext cx="2422800" cy="18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78000" y="3648625"/>
            <a:ext cx="44940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Os colaboradores estão com um elevado volume de horas extras</a:t>
            </a: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média de horas extras por colaborador está alta, chegando a ser 22,7% da carga horária mensal para uma pessoa que cumpre 220 horas/mês</a:t>
            </a: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turno da manhã é o principal ofensor .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16"/>
          <p:cNvSpPr/>
          <p:nvPr/>
        </p:nvSpPr>
        <p:spPr>
          <a:xfrm flipH="1">
            <a:off x="-1" y="112"/>
            <a:ext cx="9144000" cy="499421"/>
          </a:xfrm>
          <a:custGeom>
            <a:rect b="b" l="l" r="r" t="t"/>
            <a:pathLst>
              <a:path extrusionOk="0" h="499421" w="9144000">
                <a:moveTo>
                  <a:pt x="9144000" y="0"/>
                </a:moveTo>
                <a:lnTo>
                  <a:pt x="121874" y="0"/>
                </a:lnTo>
                <a:lnTo>
                  <a:pt x="106450" y="3114"/>
                </a:lnTo>
                <a:lnTo>
                  <a:pt x="0" y="3114"/>
                </a:lnTo>
                <a:lnTo>
                  <a:pt x="0" y="121874"/>
                </a:lnTo>
                <a:lnTo>
                  <a:pt x="0" y="169221"/>
                </a:lnTo>
                <a:lnTo>
                  <a:pt x="0" y="499421"/>
                </a:lnTo>
                <a:lnTo>
                  <a:pt x="9022126" y="499421"/>
                </a:lnTo>
                <a:cubicBezTo>
                  <a:pt x="9089435" y="499421"/>
                  <a:pt x="9144000" y="444856"/>
                  <a:pt x="9144000" y="377547"/>
                </a:cubicBezTo>
                <a:close/>
              </a:path>
            </a:pathLst>
          </a:custGeom>
          <a:solidFill>
            <a:srgbClr val="02103F"/>
          </a:solidFill>
          <a:ln>
            <a:noFill/>
          </a:ln>
        </p:spPr>
        <p:txBody>
          <a:bodyPr anchorCtr="0" anchor="ctr" bIns="34275" lIns="288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Análise das horas extras e banco de horas</a:t>
            </a:r>
            <a:endParaRPr b="1"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632950" y="3635675"/>
            <a:ext cx="4432200" cy="1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Existe um grande </a:t>
            </a: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acúmulo</a:t>
            </a: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 banco de horas;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média de geração de banco é bem próxima a média de geração de hora extra por colaborador;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turno da manhã é o principal ofensor;</a:t>
            </a: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 flipH="1">
            <a:off x="1032933" y="646341"/>
            <a:ext cx="2167468" cy="236851"/>
          </a:xfrm>
          <a:prstGeom prst="roundRect">
            <a:avLst>
              <a:gd fmla="val 16667" name="adj"/>
            </a:avLst>
          </a:prstGeom>
          <a:solidFill>
            <a:srgbClr val="02103F"/>
          </a:solidFill>
          <a:ln>
            <a:noFill/>
          </a:ln>
        </p:spPr>
        <p:txBody>
          <a:bodyPr anchorCtr="0" anchor="ctr" bIns="34275" lIns="6840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Horas Extras</a:t>
            </a:r>
            <a:endParaRPr b="1" sz="105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" name="Google Shape;121;p16"/>
          <p:cNvSpPr/>
          <p:nvPr/>
        </p:nvSpPr>
        <p:spPr>
          <a:xfrm flipH="1">
            <a:off x="5892812" y="646341"/>
            <a:ext cx="2167468" cy="236851"/>
          </a:xfrm>
          <a:prstGeom prst="roundRect">
            <a:avLst>
              <a:gd fmla="val 16667" name="adj"/>
            </a:avLst>
          </a:prstGeom>
          <a:solidFill>
            <a:srgbClr val="02103F"/>
          </a:solidFill>
          <a:ln>
            <a:noFill/>
          </a:ln>
        </p:spPr>
        <p:txBody>
          <a:bodyPr anchorCtr="0" anchor="ctr" bIns="34275" lIns="68400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5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Banco de Horas</a:t>
            </a:r>
            <a:endParaRPr b="1" sz="105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>
            <a:off x="4572000" y="753533"/>
            <a:ext cx="0" cy="4125467"/>
          </a:xfrm>
          <a:prstGeom prst="straightConnector1">
            <a:avLst/>
          </a:prstGeom>
          <a:noFill/>
          <a:ln cap="flat" cmpd="sng" w="12700">
            <a:solidFill>
              <a:srgbClr val="334E4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5598"/>
            <a:ext cx="4227175" cy="5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4100" y="1030025"/>
            <a:ext cx="4226401" cy="5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6884" y="1785400"/>
            <a:ext cx="2458200" cy="18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4512" y="1780025"/>
            <a:ext cx="2385569" cy="17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 flipH="1">
            <a:off x="-1" y="112"/>
            <a:ext cx="9144000" cy="499421"/>
          </a:xfrm>
          <a:custGeom>
            <a:rect b="b" l="l" r="r" t="t"/>
            <a:pathLst>
              <a:path extrusionOk="0" h="499421" w="9144000">
                <a:moveTo>
                  <a:pt x="9144000" y="0"/>
                </a:moveTo>
                <a:lnTo>
                  <a:pt x="121874" y="0"/>
                </a:lnTo>
                <a:lnTo>
                  <a:pt x="106450" y="3114"/>
                </a:lnTo>
                <a:lnTo>
                  <a:pt x="0" y="3114"/>
                </a:lnTo>
                <a:lnTo>
                  <a:pt x="0" y="121874"/>
                </a:lnTo>
                <a:lnTo>
                  <a:pt x="0" y="169221"/>
                </a:lnTo>
                <a:lnTo>
                  <a:pt x="0" y="499421"/>
                </a:lnTo>
                <a:lnTo>
                  <a:pt x="9022126" y="499421"/>
                </a:lnTo>
                <a:cubicBezTo>
                  <a:pt x="9089435" y="499421"/>
                  <a:pt x="9144000" y="444856"/>
                  <a:pt x="9144000" y="377547"/>
                </a:cubicBezTo>
                <a:close/>
              </a:path>
            </a:pathLst>
          </a:custGeom>
          <a:solidFill>
            <a:srgbClr val="02103F"/>
          </a:solidFill>
          <a:ln>
            <a:noFill/>
          </a:ln>
        </p:spPr>
        <p:txBody>
          <a:bodyPr anchorCtr="0" anchor="ctr" bIns="34275" lIns="288000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Plano de Ação</a:t>
            </a:r>
            <a:endParaRPr b="1"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619750" y="1459551"/>
            <a:ext cx="79044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0000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Devido ao alto volume de ocorrências de absenteísmo seria importante repassar para as lideranças boas práticas no ambiente de trabalho, propor treinamentos para manter os times motivados e também fornecer dados constantes para o monitoramento do indicador</a:t>
            </a: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</a:t>
            </a:r>
            <a:endParaRPr/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Promover treinamentos de saúde mental e coletar informações através de pesquisa de clima podem ajudar a compreender com maior clareza os altos valores de absenteísmo e horas extras;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85750" lvl="0" marL="2857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AutoNum type="arabicPeriod"/>
            </a:pPr>
            <a:r>
              <a:rPr lang="pt-BR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Criar e repassar com mais frequência as políticas para execução de horas extras e também conversar com  as lideranças sobre abater as horas em banco ao longo do ano.</a:t>
            </a:r>
            <a:endParaRPr sz="1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/>
          <p:nvPr/>
        </p:nvSpPr>
        <p:spPr>
          <a:xfrm flipH="1">
            <a:off x="-36000" y="0"/>
            <a:ext cx="9180000" cy="5143500"/>
          </a:xfrm>
          <a:prstGeom prst="rect">
            <a:avLst/>
          </a:prstGeom>
          <a:solidFill>
            <a:srgbClr val="CEB18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8"/>
          <p:cNvSpPr/>
          <p:nvPr/>
        </p:nvSpPr>
        <p:spPr>
          <a:xfrm flipH="1">
            <a:off x="126660" y="202719"/>
            <a:ext cx="8890681" cy="4767150"/>
          </a:xfrm>
          <a:prstGeom prst="round2DiagRect">
            <a:avLst>
              <a:gd fmla="val 9145" name="adj1"/>
              <a:gd fmla="val 0" name="adj2"/>
            </a:avLst>
          </a:prstGeom>
          <a:solidFill>
            <a:srgbClr val="0210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661063" y="2324684"/>
            <a:ext cx="17858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Obrigado</a:t>
            </a:r>
            <a:endParaRPr b="1" sz="2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