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94937" autoAdjust="0"/>
  </p:normalViewPr>
  <p:slideViewPr>
    <p:cSldViewPr snapToGrid="0" showGuides="1">
      <p:cViewPr varScale="1">
        <p:scale>
          <a:sx n="107" d="100"/>
          <a:sy n="107" d="100"/>
        </p:scale>
        <p:origin x="61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E918-19F0-49B4-9068-CB700842DC14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B6E8-4E4C-47EA-A9E3-9470D0F922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20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E918-19F0-49B4-9068-CB700842DC14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B6E8-4E4C-47EA-A9E3-9470D0F922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2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E918-19F0-49B4-9068-CB700842DC14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B6E8-4E4C-47EA-A9E3-9470D0F922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71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E918-19F0-49B4-9068-CB700842DC14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B6E8-4E4C-47EA-A9E3-9470D0F922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82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E918-19F0-49B4-9068-CB700842DC14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B6E8-4E4C-47EA-A9E3-9470D0F922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23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E918-19F0-49B4-9068-CB700842DC14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B6E8-4E4C-47EA-A9E3-9470D0F922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27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E918-19F0-49B4-9068-CB700842DC14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B6E8-4E4C-47EA-A9E3-9470D0F922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12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E918-19F0-49B4-9068-CB700842DC14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B6E8-4E4C-47EA-A9E3-9470D0F922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8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E918-19F0-49B4-9068-CB700842DC14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B6E8-4E4C-47EA-A9E3-9470D0F922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45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E918-19F0-49B4-9068-CB700842DC14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B6E8-4E4C-47EA-A9E3-9470D0F922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12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E918-19F0-49B4-9068-CB700842DC14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B6E8-4E4C-47EA-A9E3-9470D0F922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68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1E918-19F0-49B4-9068-CB700842DC14}" type="datetimeFigureOut">
              <a:rPr lang="pt-BR" smtClean="0"/>
              <a:t>05/08/2016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7B6E8-4E4C-47EA-A9E3-9470D0F922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25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silmaisti.com.br/" TargetMode="External"/><Relationship Id="rId2" Type="http://schemas.openxmlformats.org/officeDocument/2006/relationships/hyperlink" Target="https://pt.wikibook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869034"/>
            <a:ext cx="12192000" cy="1109299"/>
          </a:xfrm>
        </p:spPr>
        <p:txBody>
          <a:bodyPr>
            <a:noAutofit/>
          </a:bodyPr>
          <a:lstStyle/>
          <a:p>
            <a:r>
              <a:rPr lang="pt-BR" sz="6600" dirty="0" smtClean="0"/>
              <a:t>Estrutura de Dados II</a:t>
            </a:r>
            <a:endParaRPr lang="pt-BR" sz="6600" dirty="0"/>
          </a:p>
        </p:txBody>
      </p:sp>
      <p:sp>
        <p:nvSpPr>
          <p:cNvPr id="5" name="Retângulo 4"/>
          <p:cNvSpPr/>
          <p:nvPr/>
        </p:nvSpPr>
        <p:spPr>
          <a:xfrm>
            <a:off x="339633" y="5516707"/>
            <a:ext cx="1153885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  <a:tabLst>
                <a:tab pos="548640" algn="l"/>
              </a:tabLst>
            </a:pPr>
            <a:r>
              <a:rPr lang="pt-BR" sz="1600" b="1" dirty="0" smtClean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Missão:</a:t>
            </a:r>
            <a:r>
              <a:rPr lang="pt-BR" sz="1600" b="0" dirty="0" smtClean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600" b="0" dirty="0" smtClean="0">
                <a:effectLst/>
                <a:latin typeface="Arial" panose="020B0604020202020204" pitchFamily="34" charset="0"/>
              </a:rPr>
              <a:t>Construir, com excelência, o conhecimento e o saber, por meio do ensino, pesquisa e extensão, formando indivíduos e profissionais capazes de promover a transformação e o desenvolvimento do contexto em que estão inseridos.</a:t>
            </a:r>
            <a:endParaRPr lang="pt-BR" sz="1600" b="1" dirty="0" smtClean="0">
              <a:effectLst/>
              <a:latin typeface="Calibri" panose="020F0502020204030204" pitchFamily="34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tabLst>
                <a:tab pos="548640" algn="l"/>
              </a:tabLst>
            </a:pPr>
            <a:r>
              <a:rPr lang="pt-BR" sz="1600" b="1" dirty="0" smtClean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Visão:</a:t>
            </a:r>
            <a:r>
              <a:rPr lang="pt-BR" sz="1600" b="0" dirty="0" smtClean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600" b="0" dirty="0" smtClean="0">
                <a:effectLst/>
                <a:latin typeface="Arial" panose="020B0604020202020204" pitchFamily="34" charset="0"/>
              </a:rPr>
              <a:t>Ser referência em educação de qualidade e serviços prestados buscando, com base em princípios éticos e humanísticos, a integração entre comunidade e Instituição.</a:t>
            </a:r>
            <a:endParaRPr lang="pt-BR" sz="16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302186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Bruno Souto Borges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3060" y="3815403"/>
            <a:ext cx="12192000" cy="1109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 smtClean="0"/>
              <a:t>2016/2</a:t>
            </a:r>
            <a:endParaRPr lang="pt-BR" sz="3600" dirty="0"/>
          </a:p>
        </p:txBody>
      </p:sp>
      <p:pic>
        <p:nvPicPr>
          <p:cNvPr id="9" name="Imagem 8" descr="timbrada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43" y="288851"/>
            <a:ext cx="5603314" cy="975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1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926" y="365125"/>
            <a:ext cx="11022874" cy="1325563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Dados II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38279"/>
              </p:ext>
            </p:extLst>
          </p:nvPr>
        </p:nvGraphicFramePr>
        <p:xfrm>
          <a:off x="316934" y="1978080"/>
          <a:ext cx="11558132" cy="43095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8132"/>
              </a:tblGrid>
              <a:tr h="71825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pt-BR" sz="2400" b="1" dirty="0">
                          <a:effectLst/>
                        </a:rPr>
                        <a:t>EMENTA: OBJETO DE APRENDIZAGEM</a:t>
                      </a:r>
                      <a:endParaRPr lang="pt-B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591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Criação e manipulação de estruturas de dados complexas do tipo árvore (binária, de busca e árvores-B), análise e desenvolvimento dos principais algoritmos de busca em largura e profundidade, ordenação e classificação nessas estruturas e compressão de dados em arquivos, discussão dos aspectos e as técnicas computacionalmente relevantes</a:t>
                      </a:r>
                      <a:r>
                        <a:rPr lang="pt-BR" sz="2400" dirty="0" smtClean="0">
                          <a:effectLst/>
                        </a:rPr>
                        <a:t>. Recursividade</a:t>
                      </a:r>
                      <a:r>
                        <a:rPr lang="pt-BR" sz="2400" dirty="0">
                          <a:effectLst/>
                        </a:rPr>
                        <a:t>; árvore genérica, binária, </a:t>
                      </a:r>
                      <a:r>
                        <a:rPr lang="pt-BR" sz="2400" dirty="0" err="1">
                          <a:effectLst/>
                        </a:rPr>
                        <a:t>Knuth</a:t>
                      </a:r>
                      <a:r>
                        <a:rPr lang="pt-BR" sz="2400" dirty="0">
                          <a:effectLst/>
                        </a:rPr>
                        <a:t>, busca amarrada, balanceadas, tipo-b e </a:t>
                      </a:r>
                      <a:r>
                        <a:rPr lang="pt-BR" sz="2400" dirty="0" err="1">
                          <a:effectLst/>
                        </a:rPr>
                        <a:t>tree</a:t>
                      </a:r>
                      <a:r>
                        <a:rPr lang="pt-BR" sz="2400" dirty="0">
                          <a:effectLst/>
                        </a:rPr>
                        <a:t>; ordenação de dados; pesquisa de dados; compressão de dados.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642692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Bruno Souto Borges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90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53119"/>
              </p:ext>
            </p:extLst>
          </p:nvPr>
        </p:nvGraphicFramePr>
        <p:xfrm>
          <a:off x="337306" y="1992497"/>
          <a:ext cx="11525180" cy="4356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5180"/>
              </a:tblGrid>
              <a:tr h="39600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pt-BR" sz="2000" b="1" dirty="0">
                          <a:effectLst/>
                        </a:rPr>
                        <a:t>OBJETIVOS DA DISCIPLINA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300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</a:rPr>
                        <a:t>Geral: 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1320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Desenvolver uma visão abrangente em relação aos conceitos de estrutura de dados em árvore, alternativas de implementação, escolha de um método de ordenação dos dados para um determinado problema e técnicas de compressão dos dados.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1980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</a:rPr>
                        <a:t>Específicos: 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Construir algoritmos baseados nos conceitos de estrutura de dados em árvore, utilizando uma linguagem de programação.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Construir algoritmos baseados em métodos de ordenação dos dados.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Construir algoritmos baseados em métodos de pesquisa dos dados.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Construir algoritmos baseados em técnicas de compressão dos dados textuais e de imagens.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30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30926" y="365125"/>
            <a:ext cx="11022874" cy="1325563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Dados II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642692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Bruno Souto Borges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6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20673"/>
              </p:ext>
            </p:extLst>
          </p:nvPr>
        </p:nvGraphicFramePr>
        <p:xfrm>
          <a:off x="329068" y="1988378"/>
          <a:ext cx="11541656" cy="4366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1656"/>
              </a:tblGrid>
              <a:tr h="83547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pt-BR" sz="2400" b="1" dirty="0">
                          <a:effectLst/>
                        </a:rPr>
                        <a:t>METODOLOGIA</a:t>
                      </a:r>
                      <a:endParaRPr lang="pt-B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784921">
                <a:tc>
                  <a:txBody>
                    <a:bodyPr/>
                    <a:lstStyle/>
                    <a:p>
                      <a:pPr marL="268288" indent="-268288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Aula expositiva-dialogada;</a:t>
                      </a:r>
                    </a:p>
                    <a:p>
                      <a:pPr marL="285750" lvl="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Ferramentas utilizadas:</a:t>
                      </a:r>
                    </a:p>
                    <a:p>
                      <a:pPr marL="627063" lvl="0" indent="-179388" algn="just">
                        <a:buFont typeface="Wingdings" panose="05000000000000000000" pitchFamily="2" charset="2"/>
                        <a:buChar char="Ø"/>
                      </a:pPr>
                      <a:r>
                        <a:rPr lang="pt-BR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Laboratório de Informática com acesso à Internet e quadro branco;</a:t>
                      </a:r>
                    </a:p>
                    <a:p>
                      <a:pPr marL="627063" lvl="0" indent="-179388" algn="just">
                        <a:buFont typeface="Wingdings" panose="05000000000000000000" pitchFamily="2" charset="2"/>
                        <a:buChar char="Ø"/>
                      </a:pPr>
                      <a:r>
                        <a:rPr lang="pt-BR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Pacote </a:t>
                      </a:r>
                      <a:r>
                        <a:rPr lang="pt-BR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LibreOffice</a:t>
                      </a:r>
                      <a:r>
                        <a:rPr lang="pt-BR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627063" lvl="0" indent="-179388" algn="just">
                        <a:buFont typeface="Wingdings" panose="05000000000000000000" pitchFamily="2" charset="2"/>
                        <a:buChar char="Ø"/>
                      </a:pPr>
                      <a:r>
                        <a:rPr lang="pt-BR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Ambiente de Desenvolvimento DEV C++ .</a:t>
                      </a:r>
                    </a:p>
                    <a:p>
                      <a:pPr marL="285750" lvl="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Atividades Semipresenciais: Exposição de conteúdo na web, através do Net Aula como subsídio para o desenvolvimento de atividades semipresenciais;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Avaliações: Entrega do instrumento de avaliação e comentários pertinentes a sua realização.</a:t>
                      </a:r>
                      <a:r>
                        <a:rPr lang="pt-BR" sz="2200" dirty="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69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30926" y="365125"/>
            <a:ext cx="11022874" cy="1325563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Dados II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642692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Bruno Souto Borges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5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78721"/>
              </p:ext>
            </p:extLst>
          </p:nvPr>
        </p:nvGraphicFramePr>
        <p:xfrm>
          <a:off x="345542" y="2037805"/>
          <a:ext cx="11525181" cy="4249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5181"/>
              </a:tblGrid>
              <a:tr h="409363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pt-BR" sz="2200" b="1" dirty="0">
                          <a:effectLst/>
                        </a:rPr>
                        <a:t>CONTEÚDO PROGRAMÁTICO</a:t>
                      </a:r>
                      <a:endParaRPr lang="pt-BR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840420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76250" algn="l"/>
                        </a:tabLst>
                      </a:pPr>
                      <a:r>
                        <a:rPr lang="pt-BR" sz="2200" dirty="0">
                          <a:effectLst/>
                        </a:rPr>
                        <a:t>Árvore: genérica, binária, </a:t>
                      </a:r>
                      <a:r>
                        <a:rPr lang="pt-BR" sz="2200" dirty="0" err="1">
                          <a:effectLst/>
                        </a:rPr>
                        <a:t>Knuth</a:t>
                      </a:r>
                      <a:r>
                        <a:rPr lang="pt-BR" sz="2200" dirty="0">
                          <a:effectLst/>
                        </a:rPr>
                        <a:t>, busca, amarrada, balanceadas, tipo-b (“b-</a:t>
                      </a:r>
                      <a:r>
                        <a:rPr lang="pt-BR" sz="2200" dirty="0" err="1">
                          <a:effectLst/>
                        </a:rPr>
                        <a:t>tree</a:t>
                      </a:r>
                      <a:r>
                        <a:rPr lang="pt-BR" sz="2200" dirty="0">
                          <a:effectLst/>
                        </a:rPr>
                        <a:t>”), e </a:t>
                      </a:r>
                      <a:r>
                        <a:rPr lang="pt-BR" sz="2200" dirty="0" err="1">
                          <a:effectLst/>
                        </a:rPr>
                        <a:t>tree</a:t>
                      </a:r>
                      <a:r>
                        <a:rPr lang="pt-BR" sz="2200" dirty="0">
                          <a:effectLst/>
                        </a:rPr>
                        <a:t>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76250" algn="l"/>
                        </a:tabLst>
                      </a:pPr>
                      <a:r>
                        <a:rPr lang="pt-BR" sz="2200" dirty="0">
                          <a:effectLst/>
                        </a:rPr>
                        <a:t>Métodos de Ordenação por troca (</a:t>
                      </a:r>
                      <a:r>
                        <a:rPr lang="pt-BR" sz="2200" dirty="0" err="1">
                          <a:effectLst/>
                        </a:rPr>
                        <a:t>BubbleSort</a:t>
                      </a:r>
                      <a:r>
                        <a:rPr lang="pt-BR" sz="2200" dirty="0">
                          <a:effectLst/>
                        </a:rPr>
                        <a:t> (método da bolha) - </a:t>
                      </a:r>
                      <a:r>
                        <a:rPr lang="pt-BR" sz="2200" dirty="0" err="1">
                          <a:effectLst/>
                        </a:rPr>
                        <a:t>QuickSort</a:t>
                      </a:r>
                      <a:r>
                        <a:rPr lang="pt-BR" sz="2200" dirty="0">
                          <a:effectLst/>
                        </a:rPr>
                        <a:t> (método da troca e partição));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76250" algn="l"/>
                        </a:tabLst>
                      </a:pPr>
                      <a:r>
                        <a:rPr lang="pt-BR" sz="2200" dirty="0">
                          <a:effectLst/>
                        </a:rPr>
                        <a:t>Métodos de Ordenação por inserção (</a:t>
                      </a:r>
                      <a:r>
                        <a:rPr lang="pt-BR" sz="2200" dirty="0" err="1">
                          <a:effectLst/>
                        </a:rPr>
                        <a:t>InsertionSort</a:t>
                      </a:r>
                      <a:r>
                        <a:rPr lang="pt-BR" sz="2200" dirty="0">
                          <a:effectLst/>
                        </a:rPr>
                        <a:t> (método da inserção direta) - </a:t>
                      </a:r>
                      <a:r>
                        <a:rPr lang="pt-BR" sz="2200" dirty="0" err="1">
                          <a:effectLst/>
                        </a:rPr>
                        <a:t>BinaryInsertionSort</a:t>
                      </a:r>
                      <a:r>
                        <a:rPr lang="pt-BR" sz="2200" dirty="0">
                          <a:effectLst/>
                        </a:rPr>
                        <a:t> (método da inserção direta binária));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76250" algn="l"/>
                        </a:tabLst>
                      </a:pPr>
                      <a:r>
                        <a:rPr lang="pt-BR" sz="2200" dirty="0">
                          <a:effectLst/>
                        </a:rPr>
                        <a:t> Métodos de Ordenação por seleção (</a:t>
                      </a:r>
                      <a:r>
                        <a:rPr lang="pt-BR" sz="2200" dirty="0" err="1">
                          <a:effectLst/>
                        </a:rPr>
                        <a:t>SelectionSort</a:t>
                      </a:r>
                      <a:r>
                        <a:rPr lang="pt-BR" sz="2200" dirty="0">
                          <a:effectLst/>
                        </a:rPr>
                        <a:t> (método da seleção direta) - </a:t>
                      </a:r>
                      <a:r>
                        <a:rPr lang="pt-BR" sz="2200" dirty="0" err="1">
                          <a:effectLst/>
                        </a:rPr>
                        <a:t>HeapSort</a:t>
                      </a:r>
                      <a:r>
                        <a:rPr lang="pt-BR" sz="2200" dirty="0">
                          <a:effectLst/>
                        </a:rPr>
                        <a:t> (método da seleção em árvore));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76250" algn="l"/>
                        </a:tabLst>
                      </a:pPr>
                      <a:r>
                        <a:rPr lang="pt-BR" sz="2200" dirty="0">
                          <a:effectLst/>
                        </a:rPr>
                        <a:t>Outros métodos (</a:t>
                      </a:r>
                      <a:r>
                        <a:rPr lang="pt-BR" sz="2200" dirty="0" err="1">
                          <a:effectLst/>
                        </a:rPr>
                        <a:t>MergeSort</a:t>
                      </a:r>
                      <a:r>
                        <a:rPr lang="pt-BR" sz="2200" dirty="0">
                          <a:effectLst/>
                        </a:rPr>
                        <a:t> (método da intercalação) - </a:t>
                      </a:r>
                      <a:r>
                        <a:rPr lang="pt-BR" sz="2200" dirty="0" err="1">
                          <a:effectLst/>
                        </a:rPr>
                        <a:t>BucketSort</a:t>
                      </a:r>
                      <a:r>
                        <a:rPr lang="pt-BR" sz="2200" dirty="0">
                          <a:effectLst/>
                        </a:rPr>
                        <a:t> (método da distribuição de chave));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76250" algn="l"/>
                        </a:tabLst>
                      </a:pPr>
                      <a:r>
                        <a:rPr lang="pt-BR" sz="2200" dirty="0">
                          <a:effectLst/>
                        </a:rPr>
                        <a:t>Pesquisa dos dados: sequencial, indexada, binária;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200" dirty="0">
                          <a:effectLst/>
                        </a:rPr>
                        <a:t> </a:t>
                      </a:r>
                      <a:endParaRPr lang="pt-BR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330926" y="365125"/>
            <a:ext cx="110228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Dados II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642692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Bruno Souto Borges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3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69965"/>
              </p:ext>
            </p:extLst>
          </p:nvPr>
        </p:nvGraphicFramePr>
        <p:xfrm>
          <a:off x="329066" y="1984257"/>
          <a:ext cx="11549895" cy="420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9895"/>
              </a:tblGrid>
              <a:tr h="31941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pt-BR" sz="2200" b="1" dirty="0">
                          <a:effectLst/>
                        </a:rPr>
                        <a:t>PROCESSOS AVALIATIVOS</a:t>
                      </a:r>
                      <a:endParaRPr lang="pt-BR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66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200" dirty="0">
                          <a:effectLst/>
                        </a:rPr>
                        <a:t>Instrumentos: </a:t>
                      </a:r>
                      <a:endParaRPr lang="pt-BR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129402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pt-B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Participação em atividades em aula;</a:t>
                      </a: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pt-B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Resolução e entrega de Trabalhos;</a:t>
                      </a: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pt-B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Avaliação formal teórica e individual, com valor de 5 pontos;</a:t>
                      </a: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pt-B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Projeto de pesquisa valendo 2 pontos na avaliação G1 e na avaliação G2;</a:t>
                      </a: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pt-B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Avaliação Transversal valendo 1 ponto na avaliação G2.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200" dirty="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200" dirty="0">
                          <a:effectLst/>
                        </a:rPr>
                        <a:t>Os alunos deverão alcançar a média mínima 6,0 (seis), através do cálculo da média ponderada, conforme regulamento da Instituição: (G1 + G2 X 2)/3. No caso do aluno não atingir a média mínima, será possível a realização da Substituição de um dos graus, de acordo com a escolha do aluno. A nota obtida na Substitutiva substituirá o grau escolhido pelo aluno e a média será recalculada. Ressalta-se que o conteúdo da Substitutiva, bem como da G2 é cumulativo.</a:t>
                      </a:r>
                      <a:endParaRPr lang="pt-BR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30926" y="365125"/>
            <a:ext cx="11022874" cy="1325563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Dados II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642692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Bruno Souto Borges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47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77512"/>
              </p:ext>
            </p:extLst>
          </p:nvPr>
        </p:nvGraphicFramePr>
        <p:xfrm>
          <a:off x="353779" y="1988731"/>
          <a:ext cx="11489877" cy="4446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9877"/>
              </a:tblGrid>
              <a:tr h="30057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pt-BR" sz="2000" b="1" dirty="0">
                          <a:effectLst/>
                        </a:rPr>
                        <a:t>BIBLIOGRAFIA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005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</a:rPr>
                        <a:t>Básica: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1502855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2000" dirty="0" smtClean="0">
                          <a:effectLst/>
                        </a:rPr>
                        <a:t>SZWARCFITER</a:t>
                      </a:r>
                      <a:r>
                        <a:rPr lang="pt-BR" sz="2000" dirty="0">
                          <a:effectLst/>
                        </a:rPr>
                        <a:t>, Jayme Luiz; MARKENZON, Lilian. Estruturas de Dados e seus Algoritmos. 3 ED. Rio de Janeiro: LTC, 2012.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DROZDEK, Adam. Estrutura de Dados e Algoritmos em C++. São Paulo: pioneira, 2002.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MORAES, C. R. Estruturas de Dados e Algoritmos: uma abordagem didática. São Paulo: Berkeley, 2001.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3341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2000" b="1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effectLst/>
                        </a:rPr>
                        <a:t>Bibliografia </a:t>
                      </a:r>
                      <a:r>
                        <a:rPr lang="pt-BR" sz="2000" b="1" dirty="0">
                          <a:effectLst/>
                        </a:rPr>
                        <a:t>complementar</a:t>
                      </a:r>
                      <a:r>
                        <a:rPr lang="pt-BR" sz="2000" b="1" dirty="0" smtClean="0">
                          <a:effectLst/>
                        </a:rPr>
                        <a:t>: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76250" algn="l"/>
                        </a:tabLst>
                      </a:pPr>
                      <a:r>
                        <a:rPr lang="pt-BR" sz="2000" dirty="0" smtClean="0">
                          <a:effectLst/>
                        </a:rPr>
                        <a:t>VELOSO</a:t>
                      </a:r>
                      <a:r>
                        <a:rPr lang="pt-BR" sz="2000" dirty="0">
                          <a:effectLst/>
                        </a:rPr>
                        <a:t>, Paulo. Estruturas de Dados. Rio de Janeiro: Campus, 2003.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76250" algn="l"/>
                        </a:tabLst>
                      </a:pPr>
                      <a:r>
                        <a:rPr lang="en-US" sz="2000" dirty="0">
                          <a:effectLst/>
                        </a:rPr>
                        <a:t>LOPES, Arthur Vargas. </a:t>
                      </a:r>
                      <a:r>
                        <a:rPr lang="pt-BR" sz="2000" dirty="0">
                          <a:effectLst/>
                        </a:rPr>
                        <a:t>Estruturas de Dados para a Construção de Software. Canoas: Editora da ULBRA, 1999.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76250" algn="l"/>
                        </a:tabLst>
                      </a:pPr>
                      <a:r>
                        <a:rPr lang="pt-BR" sz="2000" dirty="0">
                          <a:effectLst/>
                        </a:rPr>
                        <a:t>WIRTH, </a:t>
                      </a:r>
                      <a:r>
                        <a:rPr lang="pt-BR" sz="2000" dirty="0" err="1">
                          <a:effectLst/>
                        </a:rPr>
                        <a:t>Niklaus</a:t>
                      </a:r>
                      <a:r>
                        <a:rPr lang="pt-BR" sz="2000" dirty="0">
                          <a:effectLst/>
                        </a:rPr>
                        <a:t>. Algoritmos e Estruturas de Dados. Rio de Janeiro: Livros Técnicos e Científicos, 1999.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TENENBAUM, Aaron M. Estruturas de Dados Usando C. São Paulo: Makron Books, 1995</a:t>
                      </a:r>
                      <a:r>
                        <a:rPr lang="pt-BR" sz="2000" dirty="0" smtClean="0">
                          <a:effectLst/>
                        </a:rPr>
                        <a:t>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30926" y="365125"/>
            <a:ext cx="11022874" cy="1325563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Dados II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642692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Bruno Souto Borges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5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8414"/>
              </p:ext>
            </p:extLst>
          </p:nvPr>
        </p:nvGraphicFramePr>
        <p:xfrm>
          <a:off x="353779" y="1988731"/>
          <a:ext cx="11489877" cy="4137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9877"/>
              </a:tblGrid>
              <a:tr h="3005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Artigos e Periódicos Especializados: 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1502855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pt-BR" sz="2000" dirty="0" smtClean="0">
                        <a:effectLst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Revista </a:t>
                      </a:r>
                      <a:r>
                        <a:rPr lang="pt-B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InfoExame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Revista PC &amp; 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Revista </a:t>
                      </a:r>
                      <a:r>
                        <a:rPr lang="pt-B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ComputerWorld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3341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Sites da Internet: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dirty="0" smtClean="0">
                        <a:effectLst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DevMedia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Disponível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http://www.devmedia.com.br/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TechTudo</a:t>
                      </a:r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Disponível em http://www.techtudo.com.br/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Wikilivros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Disponível em </a:t>
                      </a:r>
                      <a:r>
                        <a:rPr lang="pt-BR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https://pt.wikibooks.org</a:t>
                      </a:r>
                      <a:endParaRPr lang="pt-BR" sz="1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mais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Disponível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http://www.brasilmaisti.com.br/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30926" y="365125"/>
            <a:ext cx="11022874" cy="1325563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Dados II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642692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Bruno Souto Borges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46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765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Wingdings</vt:lpstr>
      <vt:lpstr>Tema do Office</vt:lpstr>
      <vt:lpstr>Apresentação do PowerPoint</vt:lpstr>
      <vt:lpstr>Estrutura de Dados II</vt:lpstr>
      <vt:lpstr>Estrutura de Dados II</vt:lpstr>
      <vt:lpstr>Estrutura de Dados II</vt:lpstr>
      <vt:lpstr>Apresentação do PowerPoint</vt:lpstr>
      <vt:lpstr>Estrutura de Dados II</vt:lpstr>
      <vt:lpstr>Estrutura de Dados II</vt:lpstr>
      <vt:lpstr>Estrutura de Dados 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Bruno-TI</dc:creator>
  <cp:lastModifiedBy>Bruno Souto Borges</cp:lastModifiedBy>
  <cp:revision>7</cp:revision>
  <dcterms:created xsi:type="dcterms:W3CDTF">2014-07-28T16:36:45Z</dcterms:created>
  <dcterms:modified xsi:type="dcterms:W3CDTF">2016-08-05T16:06:01Z</dcterms:modified>
</cp:coreProperties>
</file>