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6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1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9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1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F54721-6D9B-43B0-B547-A8525F1C04D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510CEF-0FBC-48C5-BBB6-D377EC51A8E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9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04/11/2016</a:t>
            </a:r>
            <a:endParaRPr lang="pt-BR" dirty="0"/>
          </a:p>
        </p:txBody>
      </p:sp>
      <p:pic>
        <p:nvPicPr>
          <p:cNvPr id="2050" name="Picture 2" descr="http://www.ime.usp.br/~pf/algoritmos/aulas/img/automatic_bare_tree-inverted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0"/>
            <a:ext cx="3442758" cy="428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5362787" cy="484293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Além disso, mediante a representação hierárquica, pode-se definir que: </a:t>
            </a:r>
          </a:p>
          <a:p>
            <a:pPr algn="just"/>
            <a:r>
              <a:rPr lang="pt-BR" dirty="0"/>
              <a:t>O nó </a:t>
            </a:r>
            <a:r>
              <a:rPr lang="pt-BR" b="1" dirty="0"/>
              <a:t>A </a:t>
            </a:r>
            <a:r>
              <a:rPr lang="pt-BR" dirty="0"/>
              <a:t>é </a:t>
            </a:r>
            <a:r>
              <a:rPr lang="pt-BR" b="1" dirty="0"/>
              <a:t>ANCESTRAL </a:t>
            </a:r>
            <a:r>
              <a:rPr lang="pt-BR" dirty="0"/>
              <a:t>dos nós </a:t>
            </a:r>
            <a:r>
              <a:rPr lang="pt-BR" b="1" dirty="0"/>
              <a:t>B, C, D, E ... P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• Um nó </a:t>
            </a:r>
            <a:r>
              <a:rPr lang="pt-BR" b="1" dirty="0"/>
              <a:t>X </a:t>
            </a:r>
            <a:r>
              <a:rPr lang="pt-BR" dirty="0"/>
              <a:t>é um </a:t>
            </a:r>
            <a:r>
              <a:rPr lang="pt-BR" b="1" dirty="0"/>
              <a:t>ANCESTRAL </a:t>
            </a:r>
            <a:r>
              <a:rPr lang="pt-BR" dirty="0"/>
              <a:t>do nó </a:t>
            </a:r>
            <a:r>
              <a:rPr lang="pt-BR" b="1" dirty="0"/>
              <a:t>Y </a:t>
            </a:r>
            <a:r>
              <a:rPr lang="pt-BR" dirty="0"/>
              <a:t>(e </a:t>
            </a:r>
            <a:r>
              <a:rPr lang="pt-BR" b="1" dirty="0"/>
              <a:t>Y </a:t>
            </a:r>
            <a:r>
              <a:rPr lang="pt-BR" dirty="0"/>
              <a:t>é </a:t>
            </a:r>
            <a:r>
              <a:rPr lang="pt-BR" b="1" dirty="0"/>
              <a:t>DESCENDENTE </a:t>
            </a:r>
            <a:r>
              <a:rPr lang="pt-BR" dirty="0"/>
              <a:t>de </a:t>
            </a:r>
            <a:r>
              <a:rPr lang="pt-BR" b="1" dirty="0"/>
              <a:t>X</a:t>
            </a:r>
            <a:r>
              <a:rPr lang="pt-BR" dirty="0"/>
              <a:t>) se </a:t>
            </a:r>
            <a:r>
              <a:rPr lang="pt-BR" b="1" dirty="0"/>
              <a:t>X </a:t>
            </a:r>
            <a:r>
              <a:rPr lang="pt-BR" dirty="0"/>
              <a:t>for o </a:t>
            </a:r>
            <a:r>
              <a:rPr lang="pt-BR" b="1" dirty="0"/>
              <a:t>PAI </a:t>
            </a:r>
            <a:r>
              <a:rPr lang="pt-BR" dirty="0"/>
              <a:t>de </a:t>
            </a:r>
            <a:r>
              <a:rPr lang="pt-BR" b="1" dirty="0"/>
              <a:t>Y </a:t>
            </a:r>
            <a:r>
              <a:rPr lang="pt-BR" dirty="0"/>
              <a:t>ou então se </a:t>
            </a:r>
            <a:r>
              <a:rPr lang="pt-BR" b="1" dirty="0"/>
              <a:t>X </a:t>
            </a:r>
            <a:r>
              <a:rPr lang="pt-BR" dirty="0"/>
              <a:t>for o </a:t>
            </a:r>
            <a:r>
              <a:rPr lang="pt-BR" b="1" dirty="0"/>
              <a:t>PAI </a:t>
            </a:r>
            <a:r>
              <a:rPr lang="pt-BR" dirty="0"/>
              <a:t>de algum </a:t>
            </a:r>
            <a:r>
              <a:rPr lang="pt-BR" b="1" dirty="0"/>
              <a:t>ANCESTRAL </a:t>
            </a:r>
            <a:r>
              <a:rPr lang="pt-BR" dirty="0"/>
              <a:t>de </a:t>
            </a:r>
            <a:r>
              <a:rPr lang="pt-BR" b="1" dirty="0"/>
              <a:t>Y; 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nó </a:t>
            </a:r>
            <a:r>
              <a:rPr lang="pt-BR" b="1" dirty="0"/>
              <a:t>B </a:t>
            </a:r>
            <a:r>
              <a:rPr lang="pt-BR" dirty="0"/>
              <a:t>é irmão de </a:t>
            </a:r>
            <a:r>
              <a:rPr lang="pt-BR" b="1" dirty="0"/>
              <a:t>C</a:t>
            </a:r>
            <a:r>
              <a:rPr lang="pt-BR" dirty="0"/>
              <a:t>, </a:t>
            </a:r>
            <a:r>
              <a:rPr lang="pt-BR" b="1" dirty="0"/>
              <a:t>D </a:t>
            </a:r>
            <a:r>
              <a:rPr lang="pt-BR" dirty="0"/>
              <a:t>e </a:t>
            </a:r>
            <a:r>
              <a:rPr lang="pt-BR" b="1" dirty="0" err="1"/>
              <a:t>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• Dois nós são </a:t>
            </a:r>
            <a:r>
              <a:rPr lang="pt-BR" b="1" dirty="0"/>
              <a:t>IRMÃOS </a:t>
            </a:r>
            <a:r>
              <a:rPr lang="pt-BR" dirty="0"/>
              <a:t>se forem filhos do mesmo pai.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fim, uma </a:t>
            </a:r>
            <a:r>
              <a:rPr lang="pt-BR" b="1" dirty="0"/>
              <a:t>FLORESTA </a:t>
            </a:r>
            <a:r>
              <a:rPr lang="pt-BR" dirty="0"/>
              <a:t>é o conjunto de </a:t>
            </a:r>
            <a:r>
              <a:rPr lang="pt-BR" b="1" dirty="0"/>
              <a:t>Árvores disjuntas.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84" y="2355427"/>
            <a:ext cx="5594054" cy="33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• </a:t>
            </a:r>
            <a:r>
              <a:rPr lang="pt-BR" dirty="0"/>
              <a:t>Uma </a:t>
            </a:r>
            <a:r>
              <a:rPr lang="pt-BR" b="1" dirty="0"/>
              <a:t>árvore binária </a:t>
            </a:r>
            <a:r>
              <a:rPr lang="pt-BR" dirty="0"/>
              <a:t>chamada de </a:t>
            </a:r>
            <a:r>
              <a:rPr lang="pt-BR" b="1" dirty="0" err="1"/>
              <a:t>sub-árvore</a:t>
            </a:r>
            <a:r>
              <a:rPr lang="pt-BR" b="1" dirty="0"/>
              <a:t> da esquerda</a:t>
            </a:r>
            <a:r>
              <a:rPr lang="pt-BR" dirty="0"/>
              <a:t>; </a:t>
            </a:r>
          </a:p>
          <a:p>
            <a:pPr algn="just"/>
            <a:r>
              <a:rPr lang="pt-BR" dirty="0"/>
              <a:t>• A </a:t>
            </a:r>
            <a:r>
              <a:rPr lang="pt-BR" b="1" dirty="0"/>
              <a:t>raiz </a:t>
            </a:r>
            <a:r>
              <a:rPr lang="pt-BR" dirty="0"/>
              <a:t>da árvore; </a:t>
            </a:r>
          </a:p>
          <a:p>
            <a:pPr algn="just"/>
            <a:r>
              <a:rPr lang="pt-BR" dirty="0"/>
              <a:t>• Uma </a:t>
            </a:r>
            <a:r>
              <a:rPr lang="pt-BR" b="1" dirty="0"/>
              <a:t>árvore binária </a:t>
            </a:r>
            <a:r>
              <a:rPr lang="pt-BR" dirty="0"/>
              <a:t>chamada de </a:t>
            </a:r>
            <a:r>
              <a:rPr lang="pt-BR" b="1" dirty="0" err="1"/>
              <a:t>sub-árvore</a:t>
            </a:r>
            <a:r>
              <a:rPr lang="pt-BR" b="1" dirty="0"/>
              <a:t> da direita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Uma </a:t>
            </a:r>
            <a:r>
              <a:rPr lang="pt-BR" b="1" dirty="0"/>
              <a:t>árvore binária </a:t>
            </a:r>
            <a:r>
              <a:rPr lang="pt-BR" dirty="0"/>
              <a:t>é um conjunto finito de elementos que ou é vazio ou é dividido em três subconjuntos disjuntos: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12" y="3857414"/>
            <a:ext cx="5731933" cy="24494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93665" y="5254193"/>
            <a:ext cx="34628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Pode-se dizer que toda </a:t>
            </a:r>
            <a:r>
              <a:rPr lang="pt-BR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 binária 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uma árvore, mas nem </a:t>
            </a:r>
            <a:r>
              <a:rPr lang="pt-BR" sz="2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 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 é uma árvore binária.</a:t>
            </a:r>
          </a:p>
        </p:txBody>
      </p:sp>
    </p:spTree>
    <p:extLst>
      <p:ext uri="{BB962C8B-B14F-4D97-AF65-F5344CB8AC3E}">
        <p14:creationId xmlns:p14="http://schemas.microsoft.com/office/powerpoint/2010/main" val="23728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Árvores Estritamente Binárias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 todo nó que não é folha numa árvore binária tiver </a:t>
            </a:r>
            <a:r>
              <a:rPr lang="pt-BR" dirty="0" err="1"/>
              <a:t>sub-árvores</a:t>
            </a:r>
            <a:r>
              <a:rPr lang="pt-BR" dirty="0"/>
              <a:t> esquerda e direita não vazias. Uma árvore estritamente binária com </a:t>
            </a:r>
            <a:r>
              <a:rPr lang="pt-BR" b="1" i="1" dirty="0"/>
              <a:t>n </a:t>
            </a:r>
            <a:r>
              <a:rPr lang="pt-BR" dirty="0"/>
              <a:t>folhas tem </a:t>
            </a:r>
            <a:r>
              <a:rPr lang="pt-BR" b="1" i="1" dirty="0"/>
              <a:t>2n-1 </a:t>
            </a:r>
            <a:r>
              <a:rPr lang="pt-BR" dirty="0"/>
              <a:t>nós. Nós interiores (não folhas) possuem sempre 2 filhos.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62793"/>
            <a:ext cx="94488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Árvore Binária Completa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Árvore Binária Completa de Profundidade </a:t>
            </a:r>
            <a:r>
              <a:rPr lang="pt-BR" b="1" i="1" dirty="0"/>
              <a:t>k </a:t>
            </a:r>
            <a:r>
              <a:rPr lang="pt-BR" dirty="0"/>
              <a:t>é uma </a:t>
            </a:r>
            <a:r>
              <a:rPr lang="pt-BR" b="1" i="1" dirty="0"/>
              <a:t>árvore estritamente binária </a:t>
            </a:r>
            <a:r>
              <a:rPr lang="pt-BR" dirty="0"/>
              <a:t>nas quais todas as folhas estão no nível </a:t>
            </a:r>
            <a:r>
              <a:rPr lang="pt-BR" b="1" i="1" dirty="0"/>
              <a:t>k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Se </a:t>
            </a:r>
            <a:r>
              <a:rPr lang="pt-BR" b="1" i="1" dirty="0"/>
              <a:t>k </a:t>
            </a:r>
            <a:r>
              <a:rPr lang="pt-BR" dirty="0"/>
              <a:t>é a profundidade da árvore, o número total de nós é </a:t>
            </a:r>
            <a:r>
              <a:rPr lang="pt-BR" b="1" i="1" dirty="0"/>
              <a:t>2</a:t>
            </a:r>
            <a:r>
              <a:rPr lang="pt-BR" b="1" i="1" baseline="30000" dirty="0"/>
              <a:t>k+1</a:t>
            </a:r>
            <a:r>
              <a:rPr lang="pt-BR" b="1" i="1" dirty="0"/>
              <a:t>-1</a:t>
            </a:r>
            <a:r>
              <a:rPr lang="pt-BR" dirty="0"/>
              <a:t>. A árvore contém </a:t>
            </a:r>
            <a:r>
              <a:rPr lang="pt-BR" b="1" i="1" dirty="0"/>
              <a:t>2</a:t>
            </a:r>
            <a:r>
              <a:rPr lang="pt-BR" b="1" i="1" baseline="30000" dirty="0"/>
              <a:t>k </a:t>
            </a:r>
            <a:r>
              <a:rPr lang="pt-BR" dirty="0"/>
              <a:t>folhas e, portanto, </a:t>
            </a:r>
            <a:r>
              <a:rPr lang="pt-BR" b="1" i="1" dirty="0"/>
              <a:t>2</a:t>
            </a:r>
            <a:r>
              <a:rPr lang="pt-BR" b="1" i="1" baseline="30000" dirty="0"/>
              <a:t>k</a:t>
            </a:r>
            <a:r>
              <a:rPr lang="pt-BR" b="1" i="1" dirty="0"/>
              <a:t>-1 </a:t>
            </a:r>
            <a:r>
              <a:rPr lang="pt-BR" dirty="0"/>
              <a:t>nós não folhas.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3214158"/>
            <a:ext cx="9363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Árvore Binária Quase Completa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uma Árvore Binária com profundidade </a:t>
            </a:r>
            <a:r>
              <a:rPr lang="pt-BR" b="1" i="1" dirty="0"/>
              <a:t>k </a:t>
            </a:r>
            <a:r>
              <a:rPr lang="pt-BR" dirty="0"/>
              <a:t>onde: </a:t>
            </a:r>
          </a:p>
          <a:p>
            <a:pPr algn="just"/>
            <a:r>
              <a:rPr lang="pt-BR" dirty="0"/>
              <a:t>• Cada nó folha na árvore está no nível </a:t>
            </a:r>
            <a:r>
              <a:rPr lang="pt-BR" b="1" i="1" dirty="0"/>
              <a:t>k </a:t>
            </a:r>
            <a:r>
              <a:rPr lang="pt-BR" dirty="0"/>
              <a:t>ou no nível </a:t>
            </a:r>
            <a:r>
              <a:rPr lang="pt-BR" b="1" i="1" dirty="0"/>
              <a:t>k-1 </a:t>
            </a:r>
            <a:r>
              <a:rPr lang="pt-BR" dirty="0"/>
              <a:t>(até o nível </a:t>
            </a:r>
            <a:r>
              <a:rPr lang="pt-BR" b="1" i="1" dirty="0"/>
              <a:t>k-1 </a:t>
            </a:r>
            <a:r>
              <a:rPr lang="pt-BR" dirty="0"/>
              <a:t>ela é completa); </a:t>
            </a:r>
          </a:p>
          <a:p>
            <a:pPr algn="just"/>
            <a:r>
              <a:rPr lang="pt-BR" dirty="0"/>
              <a:t>• Para qualquer nó </a:t>
            </a:r>
            <a:r>
              <a:rPr lang="pt-BR" b="1" i="1" dirty="0"/>
              <a:t>n </a:t>
            </a:r>
            <a:r>
              <a:rPr lang="pt-BR" dirty="0"/>
              <a:t>da árvore com um descendente direito no nível </a:t>
            </a:r>
            <a:r>
              <a:rPr lang="pt-BR" b="1" i="1" dirty="0"/>
              <a:t>k</a:t>
            </a:r>
            <a:r>
              <a:rPr lang="pt-BR" dirty="0"/>
              <a:t>, também deve existir o descendente esquerdo correspondente no nível </a:t>
            </a:r>
            <a:r>
              <a:rPr lang="pt-BR" b="1" i="1" dirty="0"/>
              <a:t>k. </a:t>
            </a:r>
            <a:endParaRPr lang="pt-BR" dirty="0"/>
          </a:p>
          <a:p>
            <a:pPr algn="just"/>
            <a:r>
              <a:rPr lang="pt-BR" dirty="0"/>
              <a:t>• Uma árvore binária quase completa pode ter seus nós numerados começando da raiz, de cima para baixo e da esquerda para a direita sem que haja a ausência de nós.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2" y="4051582"/>
            <a:ext cx="6031971" cy="22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Árvores Balanceadas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</a:t>
            </a:r>
            <a:r>
              <a:rPr lang="pt-BR" sz="2400" b="1" dirty="0"/>
              <a:t>árvore balanceada </a:t>
            </a:r>
            <a:r>
              <a:rPr lang="pt-BR" sz="2400" dirty="0"/>
              <a:t>é aquela onde para cada nó, as alturas de suas duas </a:t>
            </a:r>
            <a:r>
              <a:rPr lang="pt-BR" sz="2400" dirty="0" err="1"/>
              <a:t>sub-árvores</a:t>
            </a:r>
            <a:r>
              <a:rPr lang="pt-BR" sz="2400" dirty="0"/>
              <a:t> diferem de, no máximo, 1.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21" y="2651125"/>
            <a:ext cx="9391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Árvore Binária Perfeitamente Balanceada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600" dirty="0"/>
              <a:t>O número de nós de suas </a:t>
            </a:r>
            <a:r>
              <a:rPr lang="pt-BR" sz="2600" dirty="0" err="1"/>
              <a:t>sub-árvores</a:t>
            </a:r>
            <a:r>
              <a:rPr lang="pt-BR" sz="2600" dirty="0"/>
              <a:t> esquerda e direita difere em, no máximo, 1</a:t>
            </a:r>
            <a:r>
              <a:rPr lang="pt-BR" sz="2600" dirty="0" smtClean="0"/>
              <a:t>.</a:t>
            </a:r>
          </a:p>
          <a:p>
            <a:pPr lvl="1" algn="just"/>
            <a:r>
              <a:rPr lang="pt-BR" sz="2600" i="1" dirty="0" smtClean="0"/>
              <a:t>Toda </a:t>
            </a:r>
            <a:r>
              <a:rPr lang="pt-BR" sz="2600" i="1" dirty="0"/>
              <a:t>Árvore Binária Perfeitamente Balanceada é Balanceada, mas o inverso não é necessariamente verdade.</a:t>
            </a:r>
            <a:endParaRPr lang="pt-BR" sz="2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1" y="3429000"/>
            <a:ext cx="7724458" cy="28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rvores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As árvores são estruturas de dados adequadas para a representação de hierarquias. A forma mais natural para definirmos uma estrutura de árvore é usando recursividade. Uma árvore é composta por um conjunto de nós. Existe um nó r, denominado raiz, que contém zero ou mais </a:t>
            </a:r>
            <a:r>
              <a:rPr lang="pt-BR" sz="2400" dirty="0" err="1"/>
              <a:t>sub-árvores</a:t>
            </a:r>
            <a:r>
              <a:rPr lang="pt-BR" sz="2400" dirty="0"/>
              <a:t>, cujas raízes são ligadas diretamente a r.</a:t>
            </a:r>
          </a:p>
        </p:txBody>
      </p:sp>
      <p:pic>
        <p:nvPicPr>
          <p:cNvPr id="1026" name="Picture 2" descr="https://systevolution.files.wordpress.com/2011/08/arvo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699" y="3429000"/>
            <a:ext cx="5333745" cy="285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6/6e/AVLtree.png/300px-AVL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08" y="3664374"/>
            <a:ext cx="4371701" cy="255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Os </a:t>
            </a:r>
            <a:r>
              <a:rPr lang="pt-BR" sz="2400" dirty="0"/>
              <a:t>nós raízes das </a:t>
            </a:r>
            <a:r>
              <a:rPr lang="pt-BR" sz="2400" dirty="0" err="1"/>
              <a:t>sub-árvores</a:t>
            </a:r>
            <a:r>
              <a:rPr lang="pt-BR" sz="2400" dirty="0"/>
              <a:t> são ditos filhos do nó pai, r. Nós com filhos são comumente chamados de nós internos e nós que não têm filhos são chamados de folhas, ou nós externos. É tradicional desenhar as árvores com a raiz para cima e folhas para baixo, ao contrário do que seria de se esperar.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54" y="3636202"/>
            <a:ext cx="5288492" cy="2575156"/>
          </a:xfrm>
          <a:prstGeom prst="rect">
            <a:avLst/>
          </a:prstGeom>
        </p:spPr>
      </p:pic>
      <p:pic>
        <p:nvPicPr>
          <p:cNvPr id="5" name="Picture 2" descr="http://www.ime.usp.br/~pf/algoritmos/aulas/img/automatic_bare_tree-inverted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69566">
            <a:off x="10302413" y="4223992"/>
            <a:ext cx="1706533" cy="21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 </a:t>
            </a:r>
            <a:r>
              <a:rPr lang="pt-BR" sz="2400" dirty="0"/>
              <a:t>O número de filhos permitido por nó e as informações armazenadas em cada nó diferenciam os diversos tipos de árvores existentes. </a:t>
            </a:r>
            <a:endParaRPr lang="pt-BR" sz="2400" dirty="0" smtClean="0"/>
          </a:p>
          <a:p>
            <a:pPr algn="just"/>
            <a:r>
              <a:rPr lang="pt-BR" sz="2400" dirty="0" smtClean="0"/>
              <a:t>Temos as </a:t>
            </a:r>
            <a:r>
              <a:rPr lang="pt-BR" sz="2400" dirty="0">
                <a:solidFill>
                  <a:srgbClr val="FF0000"/>
                </a:solidFill>
              </a:rPr>
              <a:t>árvores binárias</a:t>
            </a:r>
            <a:r>
              <a:rPr lang="pt-BR" sz="2400" dirty="0"/>
              <a:t>, onde cada nó tem, no máximo, dois filhos. Depois </a:t>
            </a:r>
            <a:r>
              <a:rPr lang="pt-BR" sz="2400" dirty="0" smtClean="0"/>
              <a:t>temos </a:t>
            </a:r>
            <a:r>
              <a:rPr lang="pt-BR" sz="2400" dirty="0"/>
              <a:t>as chamadas </a:t>
            </a:r>
            <a:r>
              <a:rPr lang="pt-BR" sz="2400" dirty="0">
                <a:solidFill>
                  <a:srgbClr val="FF0000"/>
                </a:solidFill>
              </a:rPr>
              <a:t>árvores genéricas</a:t>
            </a:r>
            <a:r>
              <a:rPr lang="pt-BR" sz="2400" dirty="0"/>
              <a:t>, onde o número de filhos é indefinido.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91" y="3443818"/>
            <a:ext cx="3979316" cy="2853094"/>
          </a:xfrm>
          <a:prstGeom prst="rect">
            <a:avLst/>
          </a:prstGeom>
        </p:spPr>
      </p:pic>
      <p:pic>
        <p:nvPicPr>
          <p:cNvPr id="3074" name="Picture 2" descr="http://www.netsoft.inf.br/aulas/3_SIN_Estruturas_de_Dados/Estruturas/site/20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66" y="3443818"/>
            <a:ext cx="2491067" cy="278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2599"/>
          </a:xfrm>
        </p:spPr>
        <p:txBody>
          <a:bodyPr>
            <a:normAutofit fontScale="85000" lnSpcReduction="20000"/>
          </a:bodyPr>
          <a:lstStyle/>
          <a:p>
            <a:r>
              <a:rPr lang="pt-BR" sz="2200" dirty="0" smtClean="0"/>
              <a:t>Árvore </a:t>
            </a:r>
            <a:r>
              <a:rPr lang="pt-BR" sz="2200" dirty="0"/>
              <a:t>T – conjunto finito de elementos, denominados </a:t>
            </a:r>
            <a:r>
              <a:rPr lang="pt-BR" sz="2200" b="1" dirty="0"/>
              <a:t>nós </a:t>
            </a:r>
            <a:r>
              <a:rPr lang="pt-BR" sz="2200" dirty="0"/>
              <a:t>ou </a:t>
            </a:r>
            <a:r>
              <a:rPr lang="pt-BR" sz="2200" b="1" dirty="0"/>
              <a:t>vértices</a:t>
            </a:r>
            <a:r>
              <a:rPr lang="pt-BR" sz="2200" dirty="0"/>
              <a:t>, tais que: </a:t>
            </a:r>
          </a:p>
          <a:p>
            <a:r>
              <a:rPr lang="pt-BR" sz="2200" dirty="0"/>
              <a:t>• Se </a:t>
            </a:r>
            <a:r>
              <a:rPr lang="pt-BR" sz="2200" b="1" dirty="0"/>
              <a:t>T </a:t>
            </a:r>
            <a:r>
              <a:rPr lang="pt-BR" sz="2200" dirty="0"/>
              <a:t>= Ø, a árvore é dita vazia; </a:t>
            </a:r>
          </a:p>
          <a:p>
            <a:r>
              <a:rPr lang="pt-BR" sz="2200" dirty="0"/>
              <a:t>• Caso contrário: </a:t>
            </a:r>
          </a:p>
          <a:p>
            <a:pPr lvl="1"/>
            <a:r>
              <a:rPr lang="pt-BR" sz="2200" dirty="0"/>
              <a:t>i. </a:t>
            </a:r>
            <a:r>
              <a:rPr lang="pt-BR" sz="2200" b="1" dirty="0"/>
              <a:t>T </a:t>
            </a:r>
            <a:r>
              <a:rPr lang="pt-BR" sz="2200" dirty="0"/>
              <a:t>contém um nó especial, denominado </a:t>
            </a:r>
            <a:r>
              <a:rPr lang="pt-BR" sz="2200" b="1" dirty="0"/>
              <a:t>raiz</a:t>
            </a:r>
            <a:r>
              <a:rPr lang="pt-BR" sz="2200" dirty="0"/>
              <a:t>; </a:t>
            </a:r>
          </a:p>
          <a:p>
            <a:pPr lvl="1"/>
            <a:r>
              <a:rPr lang="pt-BR" sz="2200" dirty="0" err="1"/>
              <a:t>ii</a:t>
            </a:r>
            <a:r>
              <a:rPr lang="pt-BR" sz="2200" dirty="0"/>
              <a:t>. os demais nós ou constituem um único conjunto vazio, ou são divididos em </a:t>
            </a:r>
            <a:r>
              <a:rPr lang="pt-BR" sz="2200" b="1" i="1" dirty="0"/>
              <a:t>m</a:t>
            </a:r>
            <a:r>
              <a:rPr lang="pt-BR" sz="2200" dirty="0"/>
              <a:t>≥</a:t>
            </a:r>
            <a:r>
              <a:rPr lang="pt-BR" sz="2200" b="1" i="1" dirty="0"/>
              <a:t>1 </a:t>
            </a:r>
            <a:r>
              <a:rPr lang="pt-BR" sz="2200" dirty="0"/>
              <a:t>conjuntos disjuntos não vazios (</a:t>
            </a:r>
            <a:r>
              <a:rPr lang="pt-BR" sz="2200" b="1" dirty="0"/>
              <a:t>T</a:t>
            </a:r>
            <a:r>
              <a:rPr lang="pt-BR" sz="2200" b="1" baseline="30000" dirty="0"/>
              <a:t>1</a:t>
            </a:r>
            <a:r>
              <a:rPr lang="pt-BR" sz="2200" dirty="0"/>
              <a:t>,</a:t>
            </a:r>
            <a:r>
              <a:rPr lang="pt-BR" sz="2200" b="1" dirty="0"/>
              <a:t>T</a:t>
            </a:r>
            <a:r>
              <a:rPr lang="pt-BR" sz="2200" b="1" baseline="30000" dirty="0"/>
              <a:t>2</a:t>
            </a:r>
            <a:r>
              <a:rPr lang="pt-BR" sz="2200" dirty="0"/>
              <a:t>,…,</a:t>
            </a:r>
            <a:r>
              <a:rPr lang="pt-BR" sz="2200" b="1" dirty="0" err="1"/>
              <a:t>T</a:t>
            </a:r>
            <a:r>
              <a:rPr lang="pt-BR" sz="2200" b="1" baseline="30000" dirty="0" err="1"/>
              <a:t>n</a:t>
            </a:r>
            <a:r>
              <a:rPr lang="pt-BR" sz="2200" dirty="0"/>
              <a:t>), que são, por sua vez, cada qual uma árvore; </a:t>
            </a:r>
          </a:p>
          <a:p>
            <a:pPr lvl="1"/>
            <a:r>
              <a:rPr lang="pt-BR" sz="2200" dirty="0"/>
              <a:t>• </a:t>
            </a:r>
            <a:r>
              <a:rPr lang="pt-BR" sz="2200" b="1" dirty="0"/>
              <a:t>T</a:t>
            </a:r>
            <a:r>
              <a:rPr lang="pt-BR" sz="2200" b="1" baseline="30000" dirty="0"/>
              <a:t>1</a:t>
            </a:r>
            <a:r>
              <a:rPr lang="pt-BR" sz="2200" b="1" dirty="0"/>
              <a:t>,T</a:t>
            </a:r>
            <a:r>
              <a:rPr lang="pt-BR" sz="2200" b="1" baseline="30000" dirty="0"/>
              <a:t>2</a:t>
            </a:r>
            <a:r>
              <a:rPr lang="pt-BR" sz="2200" b="1" dirty="0"/>
              <a:t>,…,</a:t>
            </a:r>
            <a:r>
              <a:rPr lang="pt-BR" sz="2200" b="1" dirty="0" err="1"/>
              <a:t>T</a:t>
            </a:r>
            <a:r>
              <a:rPr lang="pt-BR" sz="2200" b="1" baseline="30000" dirty="0" err="1"/>
              <a:t>n</a:t>
            </a:r>
            <a:r>
              <a:rPr lang="pt-BR" sz="2200" b="1" baseline="30000" dirty="0"/>
              <a:t> </a:t>
            </a:r>
            <a:r>
              <a:rPr lang="pt-BR" sz="2200" dirty="0"/>
              <a:t>são chamadas </a:t>
            </a:r>
            <a:r>
              <a:rPr lang="pt-BR" sz="2200" dirty="0" err="1"/>
              <a:t>sub-árvores</a:t>
            </a:r>
            <a:r>
              <a:rPr lang="pt-BR" sz="2200" dirty="0"/>
              <a:t> de </a:t>
            </a:r>
            <a:r>
              <a:rPr lang="pt-BR" sz="2200" b="1" dirty="0"/>
              <a:t>T</a:t>
            </a:r>
            <a:r>
              <a:rPr lang="pt-BR" sz="2200" dirty="0"/>
              <a:t>; </a:t>
            </a:r>
          </a:p>
          <a:p>
            <a:pPr lvl="1"/>
            <a:r>
              <a:rPr lang="pt-BR" sz="2200" dirty="0"/>
              <a:t>• Um nó sem </a:t>
            </a:r>
            <a:r>
              <a:rPr lang="pt-BR" sz="2200" dirty="0" err="1"/>
              <a:t>sub-árvores</a:t>
            </a:r>
            <a:r>
              <a:rPr lang="pt-BR" sz="2200" dirty="0"/>
              <a:t> é denominado </a:t>
            </a:r>
            <a:r>
              <a:rPr lang="pt-BR" sz="2200" b="1" dirty="0"/>
              <a:t>nó-folha</a:t>
            </a:r>
            <a:r>
              <a:rPr lang="pt-BR" sz="2200" dirty="0"/>
              <a:t>, ou simplesmente, </a:t>
            </a:r>
            <a:r>
              <a:rPr lang="pt-BR" sz="2200" b="1" dirty="0"/>
              <a:t>folha</a:t>
            </a:r>
            <a:r>
              <a:rPr lang="pt-BR" sz="2200" dirty="0"/>
              <a:t>. </a:t>
            </a:r>
            <a:endParaRPr lang="pt-BR" sz="2200" dirty="0" smtClean="0"/>
          </a:p>
          <a:p>
            <a:pPr lvl="1"/>
            <a:endParaRPr lang="pt-BR" sz="2200" dirty="0"/>
          </a:p>
          <a:p>
            <a:pPr lvl="1"/>
            <a:endParaRPr lang="pt-BR" sz="2200" dirty="0" smtClean="0"/>
          </a:p>
          <a:p>
            <a:pPr lvl="1"/>
            <a:endParaRPr lang="pt-BR" sz="2200" dirty="0" smtClean="0"/>
          </a:p>
          <a:p>
            <a:pPr lvl="1"/>
            <a:endParaRPr lang="pt-BR" sz="2200" dirty="0" smtClean="0"/>
          </a:p>
          <a:p>
            <a:pPr lvl="1"/>
            <a:endParaRPr lang="pt-BR" sz="2200" dirty="0"/>
          </a:p>
          <a:p>
            <a:pPr lvl="1"/>
            <a:r>
              <a:rPr lang="pt-BR" sz="2200" dirty="0"/>
              <a:t>Se um nó </a:t>
            </a:r>
            <a:r>
              <a:rPr lang="pt-BR" sz="2200" b="1" dirty="0"/>
              <a:t>T </a:t>
            </a:r>
            <a:r>
              <a:rPr lang="pt-BR" sz="2200" dirty="0"/>
              <a:t>é a raiz de uma árvore e um nó </a:t>
            </a:r>
            <a:r>
              <a:rPr lang="pt-BR" sz="2200" b="1" dirty="0"/>
              <a:t>T</a:t>
            </a:r>
            <a:r>
              <a:rPr lang="pt-BR" sz="2200" b="1" baseline="30000" dirty="0"/>
              <a:t>1 </a:t>
            </a:r>
            <a:r>
              <a:rPr lang="pt-BR" sz="2200" dirty="0"/>
              <a:t>é raiz de uma </a:t>
            </a:r>
            <a:r>
              <a:rPr lang="pt-BR" sz="2200" dirty="0" err="1"/>
              <a:t>sub-árvore</a:t>
            </a:r>
            <a:r>
              <a:rPr lang="pt-BR" sz="2200" dirty="0"/>
              <a:t> de </a:t>
            </a:r>
            <a:r>
              <a:rPr lang="pt-BR" sz="2200" b="1" dirty="0"/>
              <a:t>T</a:t>
            </a:r>
            <a:r>
              <a:rPr lang="pt-BR" sz="2200" dirty="0"/>
              <a:t>, então </a:t>
            </a:r>
            <a:r>
              <a:rPr lang="pt-BR" sz="2200" b="1" dirty="0"/>
              <a:t>T </a:t>
            </a:r>
            <a:r>
              <a:rPr lang="pt-BR" sz="2200" dirty="0"/>
              <a:t>é o </a:t>
            </a:r>
            <a:r>
              <a:rPr lang="pt-BR" sz="2200" b="1" dirty="0"/>
              <a:t>PAI </a:t>
            </a:r>
            <a:r>
              <a:rPr lang="pt-BR" sz="2200" dirty="0"/>
              <a:t>de </a:t>
            </a:r>
            <a:r>
              <a:rPr lang="pt-BR" sz="2200" b="1" dirty="0"/>
              <a:t>T</a:t>
            </a:r>
            <a:r>
              <a:rPr lang="pt-BR" sz="2200" b="1" baseline="30000" dirty="0"/>
              <a:t>1 </a:t>
            </a:r>
            <a:r>
              <a:rPr lang="pt-BR" sz="2200" dirty="0"/>
              <a:t>e </a:t>
            </a:r>
            <a:r>
              <a:rPr lang="pt-BR" sz="2200" b="1" dirty="0"/>
              <a:t>T</a:t>
            </a:r>
            <a:r>
              <a:rPr lang="pt-BR" sz="2200" b="1" baseline="30000" dirty="0"/>
              <a:t>1 </a:t>
            </a:r>
            <a:r>
              <a:rPr lang="pt-BR" sz="2200" dirty="0"/>
              <a:t>é o </a:t>
            </a:r>
            <a:r>
              <a:rPr lang="pt-BR" sz="2200" b="1" dirty="0"/>
              <a:t>FILHO </a:t>
            </a:r>
            <a:r>
              <a:rPr lang="pt-BR" sz="2200" dirty="0"/>
              <a:t>de </a:t>
            </a:r>
            <a:r>
              <a:rPr lang="pt-BR" sz="2200" b="1" dirty="0"/>
              <a:t>T</a:t>
            </a:r>
            <a:r>
              <a:rPr lang="pt-BR" sz="2200" dirty="0"/>
              <a:t>.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01" y="4255031"/>
            <a:ext cx="1685397" cy="11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4399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NÍVEL: </a:t>
            </a:r>
            <a:r>
              <a:rPr lang="pt-BR" dirty="0"/>
              <a:t>o nível de um nó </a:t>
            </a:r>
            <a:r>
              <a:rPr lang="pt-BR" b="1" dirty="0"/>
              <a:t>T </a:t>
            </a:r>
            <a:r>
              <a:rPr lang="pt-BR" dirty="0"/>
              <a:t>é definido como: </a:t>
            </a:r>
          </a:p>
          <a:p>
            <a:r>
              <a:rPr lang="pt-BR" dirty="0"/>
              <a:t>• O nível de um nó raiz é </a:t>
            </a:r>
            <a:r>
              <a:rPr lang="pt-BR" b="1" dirty="0"/>
              <a:t>0; </a:t>
            </a:r>
            <a:endParaRPr lang="pt-BR" dirty="0"/>
          </a:p>
          <a:p>
            <a:r>
              <a:rPr lang="pt-BR" dirty="0"/>
              <a:t>• O nível de um nó não raiz é dado por (nível de seu nó </a:t>
            </a:r>
            <a:r>
              <a:rPr lang="pt-BR" b="1" dirty="0"/>
              <a:t>PAI </a:t>
            </a:r>
            <a:r>
              <a:rPr lang="pt-BR" dirty="0"/>
              <a:t>+ 1). </a:t>
            </a:r>
          </a:p>
          <a:p>
            <a:r>
              <a:rPr lang="pt-BR" b="1" dirty="0" smtClean="0"/>
              <a:t>GRAU</a:t>
            </a:r>
            <a:r>
              <a:rPr lang="pt-BR" b="1" dirty="0"/>
              <a:t>: </a:t>
            </a:r>
            <a:r>
              <a:rPr lang="pt-BR" dirty="0"/>
              <a:t>o grau de um nó </a:t>
            </a:r>
            <a:r>
              <a:rPr lang="pt-BR" b="1" dirty="0"/>
              <a:t>T </a:t>
            </a:r>
            <a:r>
              <a:rPr lang="pt-BR" dirty="0"/>
              <a:t>de uma árvore é igual ao número de filhos do nó </a:t>
            </a:r>
            <a:r>
              <a:rPr lang="pt-BR" b="1" dirty="0"/>
              <a:t>T</a:t>
            </a:r>
            <a:r>
              <a:rPr lang="pt-BR" dirty="0"/>
              <a:t>; </a:t>
            </a:r>
          </a:p>
          <a:p>
            <a:r>
              <a:rPr lang="pt-BR" b="1" dirty="0"/>
              <a:t>GRAU DA ÁRVORE: </a:t>
            </a:r>
            <a:r>
              <a:rPr lang="pt-BR" dirty="0"/>
              <a:t>o grau de uma árvore </a:t>
            </a:r>
            <a:r>
              <a:rPr lang="pt-BR" b="1" dirty="0"/>
              <a:t>T </a:t>
            </a:r>
            <a:r>
              <a:rPr lang="pt-BR" dirty="0"/>
              <a:t>é o grau máximo entre os graus de todos os seus nós; </a:t>
            </a:r>
          </a:p>
          <a:p>
            <a:r>
              <a:rPr lang="pt-BR" b="1" dirty="0"/>
              <a:t>ALTURA : </a:t>
            </a:r>
            <a:r>
              <a:rPr lang="pt-BR" dirty="0"/>
              <a:t>A altura de um nó </a:t>
            </a:r>
            <a:r>
              <a:rPr lang="pt-BR" b="1" dirty="0"/>
              <a:t>v </a:t>
            </a:r>
            <a:r>
              <a:rPr lang="pt-BR" dirty="0"/>
              <a:t>em uma árvore binária é a distância entre </a:t>
            </a:r>
            <a:r>
              <a:rPr lang="pt-BR" b="1" dirty="0"/>
              <a:t>v </a:t>
            </a:r>
            <a:r>
              <a:rPr lang="pt-BR" dirty="0"/>
              <a:t>e o seu descendente mais afastado. Mas precisamente, a altura de </a:t>
            </a:r>
            <a:r>
              <a:rPr lang="pt-BR" b="1" dirty="0"/>
              <a:t>v </a:t>
            </a:r>
            <a:r>
              <a:rPr lang="pt-BR" dirty="0"/>
              <a:t>é o número de passos do mais longo caminho que leva de </a:t>
            </a:r>
            <a:r>
              <a:rPr lang="pt-BR" b="1" dirty="0"/>
              <a:t>v </a:t>
            </a:r>
            <a:r>
              <a:rPr lang="pt-BR" dirty="0"/>
              <a:t>até uma folha. Os nós </a:t>
            </a:r>
            <a:r>
              <a:rPr lang="pt-BR" b="1" dirty="0"/>
              <a:t>folha </a:t>
            </a:r>
            <a:r>
              <a:rPr lang="pt-BR" dirty="0"/>
              <a:t>sempre têm altura igual a </a:t>
            </a:r>
            <a:r>
              <a:rPr lang="pt-BR" b="1" dirty="0"/>
              <a:t>0</a:t>
            </a:r>
            <a:r>
              <a:rPr lang="pt-BR" dirty="0"/>
              <a:t>; </a:t>
            </a:r>
          </a:p>
          <a:p>
            <a:r>
              <a:rPr lang="pt-BR" b="1" dirty="0"/>
              <a:t>ALTURA ou PROFUNDIDADE DE UMA ÁRVORE: </a:t>
            </a:r>
            <a:r>
              <a:rPr lang="pt-BR" dirty="0"/>
              <a:t>A altura de uma árvore </a:t>
            </a:r>
            <a:r>
              <a:rPr lang="pt-BR" b="1" dirty="0"/>
              <a:t>T </a:t>
            </a:r>
            <a:r>
              <a:rPr lang="pt-BR" dirty="0"/>
              <a:t>é dada pela altura da raiz da árvore. </a:t>
            </a:r>
          </a:p>
          <a:p>
            <a:r>
              <a:rPr lang="pt-BR" dirty="0"/>
              <a:t>• </a:t>
            </a:r>
            <a:r>
              <a:rPr lang="pt-BR" dirty="0" smtClean="0"/>
              <a:t>Denota-se </a:t>
            </a:r>
            <a:r>
              <a:rPr lang="pt-BR" dirty="0"/>
              <a:t>a altura de uma árvore com raiz dada pelo nó </a:t>
            </a:r>
            <a:r>
              <a:rPr lang="pt-BR" b="1" dirty="0"/>
              <a:t>T </a:t>
            </a:r>
            <a:r>
              <a:rPr lang="pt-BR" dirty="0"/>
              <a:t>por </a:t>
            </a:r>
            <a:r>
              <a:rPr lang="pt-BR" b="1" dirty="0"/>
              <a:t>h(T)</a:t>
            </a:r>
            <a:r>
              <a:rPr lang="pt-BR" dirty="0"/>
              <a:t>, e a altura de uma </a:t>
            </a:r>
            <a:r>
              <a:rPr lang="pt-BR" dirty="0" err="1"/>
              <a:t>sub-árvore</a:t>
            </a:r>
            <a:r>
              <a:rPr lang="pt-BR" dirty="0"/>
              <a:t> com raiz </a:t>
            </a:r>
            <a:r>
              <a:rPr lang="pt-BR" b="1" dirty="0"/>
              <a:t>T</a:t>
            </a:r>
            <a:r>
              <a:rPr lang="pt-BR" b="1" baseline="30000" dirty="0"/>
              <a:t>1 </a:t>
            </a:r>
            <a:r>
              <a:rPr lang="pt-BR" dirty="0"/>
              <a:t>por </a:t>
            </a:r>
            <a:r>
              <a:rPr lang="pt-BR" b="1" dirty="0"/>
              <a:t>h(T</a:t>
            </a:r>
            <a:r>
              <a:rPr lang="pt-BR" b="1" baseline="30000" dirty="0"/>
              <a:t>1</a:t>
            </a:r>
            <a:r>
              <a:rPr lang="pt-BR" b="1" dirty="0"/>
              <a:t>).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246" y="419628"/>
            <a:ext cx="4355405" cy="26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79" y="1857730"/>
            <a:ext cx="8130002" cy="49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Outras formas de representação: </a:t>
            </a:r>
          </a:p>
          <a:p>
            <a:r>
              <a:rPr lang="pt-BR" dirty="0"/>
              <a:t>• Representação por parênteses aninhados </a:t>
            </a:r>
          </a:p>
          <a:p>
            <a:r>
              <a:rPr lang="pt-BR" dirty="0" smtClean="0"/>
              <a:t>( </a:t>
            </a:r>
            <a:r>
              <a:rPr lang="pt-BR" dirty="0"/>
              <a:t>A (B) ( C (D (G) (H)) (E) (F (I)) ) ) </a:t>
            </a:r>
            <a:r>
              <a:rPr lang="pt-BR" i="1" dirty="0"/>
              <a:t>ou seja, uma lista generalizada!! </a:t>
            </a:r>
            <a:endParaRPr lang="pt-BR" i="1" dirty="0" smtClean="0"/>
          </a:p>
          <a:p>
            <a:endParaRPr lang="pt-BR" dirty="0"/>
          </a:p>
          <a:p>
            <a:r>
              <a:rPr lang="pt-BR" dirty="0"/>
              <a:t>• Representação por Diagramas de </a:t>
            </a:r>
            <a:r>
              <a:rPr lang="pt-BR" dirty="0" err="1"/>
              <a:t>Venn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64" y="3967483"/>
            <a:ext cx="6646180" cy="23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62" y="1745828"/>
            <a:ext cx="7552951" cy="45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1002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Retrospectiva</vt:lpstr>
      <vt:lpstr>Árvores</vt:lpstr>
      <vt:lpstr>Árvores</vt:lpstr>
      <vt:lpstr>Árvores</vt:lpstr>
      <vt:lpstr>Árvores</vt:lpstr>
      <vt:lpstr>Árvores</vt:lpstr>
      <vt:lpstr>Conceitos</vt:lpstr>
      <vt:lpstr>Conceitos</vt:lpstr>
      <vt:lpstr>Conceitos</vt:lpstr>
      <vt:lpstr>Conceitos</vt:lpstr>
      <vt:lpstr>Conceitos</vt:lpstr>
      <vt:lpstr>Árvores Binárias</vt:lpstr>
      <vt:lpstr>Árvores Estritamente Binárias</vt:lpstr>
      <vt:lpstr>Árvore Binária Completa</vt:lpstr>
      <vt:lpstr>Árvore Binária Quase Completa</vt:lpstr>
      <vt:lpstr>Árvores Balanceadas</vt:lpstr>
      <vt:lpstr>Árvore Binária Perfeitamente Balanceada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Souto Borges</dc:creator>
  <cp:lastModifiedBy>Bruno Souto Borges</cp:lastModifiedBy>
  <cp:revision>12</cp:revision>
  <dcterms:created xsi:type="dcterms:W3CDTF">2015-10-26T14:49:04Z</dcterms:created>
  <dcterms:modified xsi:type="dcterms:W3CDTF">2016-11-04T17:48:13Z</dcterms:modified>
</cp:coreProperties>
</file>