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90" r:id="rId12"/>
    <p:sldId id="291" r:id="rId13"/>
    <p:sldId id="265" r:id="rId14"/>
    <p:sldId id="266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8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72" r:id="rId36"/>
    <p:sldId id="27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2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957E-1168-4F86-85E8-70E607CECA8E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09800-D7B0-4876-A30E-86E4FF270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09800-D7B0-4876-A30E-86E4FF270B5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8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0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97F2-4D7A-4CCE-B0E1-5CE436BE17C8}" type="datetimeFigureOut">
              <a:rPr lang="pt-BR" smtClean="0"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B252-D72E-440F-A16B-692A1DA8F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bevilaquax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André </a:t>
            </a:r>
            <a:r>
              <a:rPr lang="pt-BR" dirty="0" err="1" smtClean="0"/>
              <a:t>Bevilaqua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andrebevilaquax@gmail.com</a:t>
            </a: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</a:t>
            </a:r>
            <a:r>
              <a:rPr lang="pt-BR" dirty="0" smtClean="0"/>
              <a:t>Solução Usando Grafos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77" y="1907177"/>
            <a:ext cx="8846045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Problema: jarros	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uma bica </a:t>
            </a:r>
            <a:r>
              <a:rPr lang="pt-BR" dirty="0" smtClean="0"/>
              <a:t>d’agua</a:t>
            </a:r>
            <a:r>
              <a:rPr lang="pt-BR" dirty="0"/>
              <a:t>, um jarro de capacidade 3 litros e um jarro de capacidade 4 litros (ambos vazios). Como obter 2 litros no jarro de 4? 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Criar uma árvore/grafo representando a resolução do problema com todos os caminhos 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</a:t>
            </a:r>
            <a:r>
              <a:rPr lang="pt-BR" dirty="0" smtClean="0"/>
              <a:t>Resolvido (jarros</a:t>
            </a:r>
            <a:r>
              <a:rPr lang="pt-BR" dirty="0"/>
              <a:t>)</a:t>
            </a:r>
          </a:p>
        </p:txBody>
      </p:sp>
      <p:pic>
        <p:nvPicPr>
          <p:cNvPr id="10244" name="Picture 4" descr="C:\Documents and Settings\Paulo E. Santos\Desktop\aulas_pos\aula 1 (Intro)\search_tre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1828800"/>
            <a:ext cx="9997017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solução encontrada é a melhor?</a:t>
            </a:r>
          </a:p>
          <a:p>
            <a:endParaRPr lang="pt-BR" dirty="0"/>
          </a:p>
          <a:p>
            <a:r>
              <a:rPr lang="pt-BR" dirty="0" smtClean="0"/>
              <a:t>Tem o menor número de passos?</a:t>
            </a:r>
          </a:p>
          <a:p>
            <a:endParaRPr lang="pt-BR" dirty="0"/>
          </a:p>
          <a:p>
            <a:r>
              <a:rPr lang="pt-BR" dirty="0" smtClean="0"/>
              <a:t>E se o barco tivesse mais espaço?</a:t>
            </a:r>
          </a:p>
          <a:p>
            <a:endParaRPr lang="pt-BR" dirty="0"/>
          </a:p>
          <a:p>
            <a:r>
              <a:rPr lang="pt-BR" dirty="0" smtClean="0"/>
              <a:t>E se existissem mais missionários?</a:t>
            </a:r>
          </a:p>
          <a:p>
            <a:endParaRPr lang="pt-BR" dirty="0"/>
          </a:p>
          <a:p>
            <a:r>
              <a:rPr lang="pt-BR" dirty="0" smtClean="0"/>
              <a:t>E se existissem mais canibais?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7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Jogo do Oito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70" y="2508068"/>
            <a:ext cx="8912260" cy="25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Jogo do Oito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Qual o problema de decidir como resolver tais jogos?</a:t>
            </a:r>
          </a:p>
          <a:p>
            <a:endParaRPr lang="pt-BR" dirty="0"/>
          </a:p>
          <a:p>
            <a:r>
              <a:rPr lang="pt-BR" dirty="0" smtClean="0"/>
              <a:t>Configuração inicial influencia na solução.</a:t>
            </a:r>
          </a:p>
          <a:p>
            <a:endParaRPr lang="pt-BR" dirty="0"/>
          </a:p>
          <a:p>
            <a:r>
              <a:rPr lang="pt-BR" dirty="0" smtClean="0"/>
              <a:t>Movimentações difíceis de padronizar.</a:t>
            </a:r>
          </a:p>
          <a:p>
            <a:endParaRPr lang="pt-BR" dirty="0"/>
          </a:p>
          <a:p>
            <a:r>
              <a:rPr lang="pt-BR" dirty="0" smtClean="0"/>
              <a:t>Grande número de combinações a serem avaliadas.</a:t>
            </a:r>
          </a:p>
          <a:p>
            <a:endParaRPr lang="pt-BR" dirty="0"/>
          </a:p>
          <a:p>
            <a:r>
              <a:rPr lang="pt-BR" dirty="0" smtClean="0"/>
              <a:t>Tamanho do escopo do problema é limitante do tempo de execução.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89074" y="2751909"/>
            <a:ext cx="322217" cy="348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66857" y="3749040"/>
            <a:ext cx="322217" cy="348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56468" y="4680858"/>
            <a:ext cx="322217" cy="348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29554" y="5573486"/>
            <a:ext cx="322217" cy="3483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Jogo do Oito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temos um problema muito complexo podemos: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Tentar solução 100% e descobrir que são lentas demais.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Buscar uma solução não tão eficiente, porém, eficaz.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Assim surge o conceito de heurística.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Definimos uma medida de quão boa é uma jogada.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Buscamos aumentar ao máximo a avaliação de cada uma.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Modelagem Jogo do 8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17" y="1861038"/>
            <a:ext cx="7606376" cy="478360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7315200" y="2403566"/>
            <a:ext cx="809897" cy="5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299269" y="1759131"/>
            <a:ext cx="289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PARA CADA CONFIGURAÇÃO DE PEÇAS TEMOS DUAS POSSIBILIDADES!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8492" y="3714205"/>
            <a:ext cx="289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B050"/>
                </a:solidFill>
              </a:rPr>
              <a:t>COMO PODERÍAMOS AVALIAR QUAL A MELHOR MOVIMENTAÇÃO??</a:t>
            </a:r>
            <a:endParaRPr lang="pt-B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Raciocinando um Pouco Além...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seria a menor quantidade de movimentações para organizar aquele quadrado?</a:t>
            </a:r>
          </a:p>
          <a:p>
            <a:endParaRPr lang="pt-BR" dirty="0"/>
          </a:p>
          <a:p>
            <a:pPr lvl="1"/>
            <a:r>
              <a:rPr lang="pt-BR" dirty="0" smtClean="0"/>
              <a:t>O tamanho do quadrado influenciaria na dificuldade de decidir o menor número de jogadas?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Resolvendo matematicamente seria possível resolver o problema para qualquer tamanho de quadrado e qualquer configuração inicial?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1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Dentre as várias técnicas da IA, temos a busca heurística: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Solução de problemas complexos</a:t>
            </a:r>
            <a:r>
              <a:rPr lang="pt-BR" dirty="0"/>
              <a:t>, para os quais </a:t>
            </a:r>
            <a:r>
              <a:rPr lang="pt-BR" dirty="0" smtClean="0"/>
              <a:t>não há </a:t>
            </a:r>
            <a:r>
              <a:rPr lang="pt-BR" dirty="0"/>
              <a:t>disponível uma abordagem mais </a:t>
            </a:r>
            <a:r>
              <a:rPr lang="pt-BR" dirty="0" smtClean="0"/>
              <a:t>direta.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Abordagens diretas são normalmente baseadas em funções matemáticas.</a:t>
            </a:r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Normalmente, também não existe uma estrutura </a:t>
            </a:r>
            <a:r>
              <a:rPr lang="pt-BR" dirty="0"/>
              <a:t>na qual </a:t>
            </a:r>
            <a:r>
              <a:rPr lang="pt-BR" dirty="0" smtClean="0"/>
              <a:t>qualquer técnica </a:t>
            </a:r>
            <a:r>
              <a:rPr lang="pt-BR" dirty="0"/>
              <a:t>direta disponível possa </a:t>
            </a:r>
            <a:r>
              <a:rPr lang="pt-BR" dirty="0" smtClean="0"/>
              <a:t>ser inserida.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Assim, decide-se pelas heurísticas.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</a:t>
            </a:r>
          </a:p>
          <a:p>
            <a:pPr lvl="1"/>
            <a:r>
              <a:rPr lang="pt-BR" dirty="0" smtClean="0"/>
              <a:t>Sistemas Especialistas</a:t>
            </a:r>
          </a:p>
          <a:p>
            <a:endParaRPr lang="pt-BR" dirty="0" smtClean="0"/>
          </a:p>
          <a:p>
            <a:r>
              <a:rPr lang="pt-BR" dirty="0" smtClean="0"/>
              <a:t>Resolução de Problemas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Representação de Problemas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Métodos Heurísticos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0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palavra “heurística” vem do </a:t>
            </a:r>
            <a:r>
              <a:rPr lang="pt-BR" dirty="0" smtClean="0"/>
              <a:t>grego </a:t>
            </a:r>
            <a:r>
              <a:rPr lang="pt-BR" dirty="0" err="1" smtClean="0"/>
              <a:t>heuriskein</a:t>
            </a:r>
            <a:r>
              <a:rPr lang="pt-BR" dirty="0"/>
              <a:t>, que significa “descobrir</a:t>
            </a:r>
            <a:r>
              <a:rPr lang="pt-BR" dirty="0" smtClean="0"/>
              <a:t>”</a:t>
            </a:r>
          </a:p>
          <a:p>
            <a:endParaRPr lang="pt-BR" dirty="0"/>
          </a:p>
          <a:p>
            <a:r>
              <a:rPr lang="pt-BR" dirty="0" smtClean="0"/>
              <a:t>Ela </a:t>
            </a:r>
            <a:r>
              <a:rPr lang="pt-BR" dirty="0"/>
              <a:t>é um procedimento para </a:t>
            </a:r>
            <a:r>
              <a:rPr lang="pt-BR" dirty="0" smtClean="0"/>
              <a:t>resolver problemas </a:t>
            </a:r>
            <a:r>
              <a:rPr lang="pt-BR" dirty="0"/>
              <a:t>através de um </a:t>
            </a:r>
            <a:r>
              <a:rPr lang="pt-BR" dirty="0" smtClean="0"/>
              <a:t>enfoque intuitivo</a:t>
            </a:r>
            <a:r>
              <a:rPr lang="pt-BR" dirty="0"/>
              <a:t>,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estrutura </a:t>
            </a:r>
            <a:r>
              <a:rPr lang="pt-BR" dirty="0"/>
              <a:t>do problema </a:t>
            </a:r>
            <a:r>
              <a:rPr lang="pt-BR" dirty="0" smtClean="0"/>
              <a:t>é interpretada </a:t>
            </a:r>
            <a:r>
              <a:rPr lang="pt-BR" dirty="0"/>
              <a:t>e explorada </a:t>
            </a:r>
            <a:r>
              <a:rPr lang="pt-BR" dirty="0" smtClean="0"/>
              <a:t>inteligentemente para </a:t>
            </a:r>
            <a:r>
              <a:rPr lang="pt-BR" dirty="0"/>
              <a:t>obter </a:t>
            </a:r>
            <a:r>
              <a:rPr lang="pt-BR" dirty="0" smtClean="0"/>
              <a:t>solução razoável.</a:t>
            </a:r>
          </a:p>
          <a:p>
            <a:endParaRPr lang="pt-BR" dirty="0"/>
          </a:p>
          <a:p>
            <a:r>
              <a:rPr lang="pt-BR" dirty="0" smtClean="0"/>
              <a:t>Na prática é bem similar a como seres humanos resolvem tarefas.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2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Definindo formalmente: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São </a:t>
            </a:r>
            <a:r>
              <a:rPr lang="pt-BR" dirty="0"/>
              <a:t>critérios, métodos ou </a:t>
            </a:r>
            <a:r>
              <a:rPr lang="pt-BR" dirty="0" smtClean="0"/>
              <a:t>princípios.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Usa-se para </a:t>
            </a:r>
            <a:r>
              <a:rPr lang="pt-BR" dirty="0"/>
              <a:t>decidir, entre os vários cursos </a:t>
            </a:r>
            <a:r>
              <a:rPr lang="pt-BR" dirty="0" smtClean="0"/>
              <a:t>de ação alternativos de um problema.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Busca aquele </a:t>
            </a:r>
            <a:r>
              <a:rPr lang="pt-BR" dirty="0"/>
              <a:t>que </a:t>
            </a:r>
            <a:r>
              <a:rPr lang="pt-BR" dirty="0" smtClean="0"/>
              <a:t>parece mais </a:t>
            </a:r>
            <a:r>
              <a:rPr lang="pt-BR" dirty="0"/>
              <a:t>efetivo para atingir algum </a:t>
            </a:r>
            <a:r>
              <a:rPr lang="pt-BR" dirty="0" smtClean="0"/>
              <a:t>objetivo.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6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Problemas Combinatórios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Classe de problemas:</a:t>
            </a:r>
          </a:p>
          <a:p>
            <a:endParaRPr lang="pt-BR" dirty="0"/>
          </a:p>
          <a:p>
            <a:pPr lvl="1"/>
            <a:r>
              <a:rPr lang="pt-BR" dirty="0" smtClean="0"/>
              <a:t>Problemas com vários fluxos de execução.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Problemas com poucos ou apenas um fluxo.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Problemas com infinidade de caminhos.</a:t>
            </a:r>
          </a:p>
          <a:p>
            <a:endParaRPr lang="pt-BR" dirty="0"/>
          </a:p>
          <a:p>
            <a:r>
              <a:rPr lang="pt-BR" dirty="0" smtClean="0"/>
              <a:t>Problemas combinatórios: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Dificilmente solução 100% em tempo viável.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Problema Combinatório Tridimensional</a:t>
            </a:r>
            <a:endParaRPr lang="pt-BR" dirty="0"/>
          </a:p>
        </p:txBody>
      </p:sp>
      <p:pic>
        <p:nvPicPr>
          <p:cNvPr id="1026" name="Picture 2" descr="C:\Users\Andre\Desktop\Nova pasta\backup andre\backupPCAndré\Aulas Iles Ulbra\2015-2\3 - Inteligência Artificial\Aula número 3\contain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05844"/>
            <a:ext cx="3937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Resolver?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Pensar em soluções fragmentadas.</a:t>
            </a:r>
          </a:p>
          <a:p>
            <a:endParaRPr lang="pt-BR" dirty="0"/>
          </a:p>
          <a:p>
            <a:r>
              <a:rPr lang="pt-BR" dirty="0" smtClean="0"/>
              <a:t>Ou seja, verificamos se o problema pode ser decomposto.</a:t>
            </a:r>
          </a:p>
          <a:p>
            <a:endParaRPr lang="pt-BR" dirty="0"/>
          </a:p>
          <a:p>
            <a:r>
              <a:rPr lang="pt-BR" dirty="0" smtClean="0"/>
              <a:t>Resolvemos cada parte decomposta (menos complexo do que problema completo).</a:t>
            </a:r>
          </a:p>
          <a:p>
            <a:endParaRPr lang="pt-BR" dirty="0"/>
          </a:p>
          <a:p>
            <a:r>
              <a:rPr lang="pt-BR" dirty="0" smtClean="0"/>
              <a:t>Temos a resolução final juntando as soluções.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</a:t>
            </a:r>
            <a:r>
              <a:rPr lang="pt-BR" dirty="0" smtClean="0"/>
              <a:t>Buscas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Técnicas </a:t>
            </a:r>
            <a:r>
              <a:rPr lang="pt-BR" dirty="0"/>
              <a:t>de Buscas Cegas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em Amplitude ou Largura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em Profundidade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Bidirecional</a:t>
            </a:r>
          </a:p>
          <a:p>
            <a:endParaRPr lang="pt-BR" dirty="0" smtClean="0"/>
          </a:p>
          <a:p>
            <a:r>
              <a:rPr lang="pt-BR" dirty="0" smtClean="0"/>
              <a:t>Técnicas </a:t>
            </a:r>
            <a:r>
              <a:rPr lang="pt-BR" dirty="0"/>
              <a:t>de Buscas Heurísticas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Melhor Escolha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Subindo o Morro (Hill </a:t>
            </a:r>
            <a:r>
              <a:rPr lang="pt-BR" dirty="0" err="1"/>
              <a:t>Climbing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Têmpera Simulada e Algoritmo Genético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Menor Custo ou A*</a:t>
            </a:r>
          </a:p>
          <a:p>
            <a:endParaRPr lang="pt-BR" dirty="0" smtClean="0"/>
          </a:p>
          <a:p>
            <a:r>
              <a:rPr lang="pt-BR" dirty="0" smtClean="0"/>
              <a:t>Técnicas </a:t>
            </a:r>
            <a:r>
              <a:rPr lang="pt-BR" dirty="0"/>
              <a:t>de Busca com Adversários</a:t>
            </a:r>
          </a:p>
          <a:p>
            <a:pPr lvl="1"/>
            <a:r>
              <a:rPr lang="pt-BR" dirty="0" smtClean="0"/>
              <a:t>Min-Max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4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Avaliar Estratégias de Busca?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9871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Completeza:</a:t>
            </a:r>
          </a:p>
          <a:p>
            <a:pPr lvl="1"/>
            <a:r>
              <a:rPr lang="pt-BR" dirty="0" smtClean="0"/>
              <a:t>Algoritmo sempre encontra uma solução, quando ela existe.</a:t>
            </a:r>
          </a:p>
          <a:p>
            <a:pPr lvl="1"/>
            <a:endParaRPr lang="pt-BR" dirty="0"/>
          </a:p>
          <a:p>
            <a:r>
              <a:rPr lang="pt-BR" dirty="0" smtClean="0"/>
              <a:t>Otimização:</a:t>
            </a:r>
          </a:p>
          <a:p>
            <a:pPr lvl="1"/>
            <a:r>
              <a:rPr lang="pt-BR" dirty="0" smtClean="0"/>
              <a:t>Quando o algoritmo é capaz de encontrar solução ótima.</a:t>
            </a:r>
          </a:p>
          <a:p>
            <a:pPr lvl="1"/>
            <a:endParaRPr lang="pt-BR" dirty="0"/>
          </a:p>
          <a:p>
            <a:r>
              <a:rPr lang="pt-BR" dirty="0" smtClean="0"/>
              <a:t>Complexidade de tempo:</a:t>
            </a:r>
          </a:p>
          <a:p>
            <a:pPr lvl="1"/>
            <a:r>
              <a:rPr lang="pt-BR" dirty="0" smtClean="0"/>
              <a:t>Medida de tempo máximo necessário para executar.</a:t>
            </a:r>
          </a:p>
          <a:p>
            <a:pPr lvl="1"/>
            <a:endParaRPr lang="pt-BR" dirty="0"/>
          </a:p>
          <a:p>
            <a:r>
              <a:rPr lang="pt-BR" dirty="0" smtClean="0"/>
              <a:t>Complexidade de Memória:</a:t>
            </a:r>
          </a:p>
          <a:p>
            <a:pPr lvl="1"/>
            <a:r>
              <a:rPr lang="pt-BR" dirty="0" smtClean="0"/>
              <a:t>Quantidade máxima de memória usada para guardar informações durante a busca.</a:t>
            </a:r>
          </a:p>
        </p:txBody>
      </p:sp>
    </p:spTree>
    <p:extLst>
      <p:ext uri="{BB962C8B-B14F-4D97-AF65-F5344CB8AC3E}">
        <p14:creationId xmlns:p14="http://schemas.microsoft.com/office/powerpoint/2010/main" val="20812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Problema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54" y="1825625"/>
            <a:ext cx="7813891" cy="4351338"/>
          </a:xfrm>
        </p:spPr>
      </p:pic>
    </p:spTree>
    <p:extLst>
      <p:ext uri="{BB962C8B-B14F-4D97-AF65-F5344CB8AC3E}">
        <p14:creationId xmlns:p14="http://schemas.microsoft.com/office/powerpoint/2010/main" val="10107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Buscas Cegas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Buscas </a:t>
            </a:r>
            <a:r>
              <a:rPr lang="pt-BR" dirty="0"/>
              <a:t>cegas (não informadas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 apresentam grandes </a:t>
            </a:r>
            <a:r>
              <a:rPr lang="pt-BR" dirty="0"/>
              <a:t>diferenças entre as sequências de </a:t>
            </a:r>
            <a:r>
              <a:rPr lang="pt-BR" dirty="0" smtClean="0"/>
              <a:t>nós percorridos.</a:t>
            </a:r>
          </a:p>
          <a:p>
            <a:pPr lvl="1"/>
            <a:endParaRPr lang="pt-BR" dirty="0"/>
          </a:p>
          <a:p>
            <a:r>
              <a:rPr lang="pt-BR" dirty="0" smtClean="0"/>
              <a:t>Entretanto</a:t>
            </a:r>
            <a:r>
              <a:rPr lang="pt-BR" dirty="0"/>
              <a:t>, em todos os casos, usam uma </a:t>
            </a:r>
            <a:r>
              <a:rPr lang="pt-BR" dirty="0" smtClean="0"/>
              <a:t>lista para </a:t>
            </a:r>
            <a:r>
              <a:rPr lang="pt-BR" dirty="0"/>
              <a:t>manter o controle sobre os nós já </a:t>
            </a:r>
            <a:r>
              <a:rPr lang="pt-BR" dirty="0" smtClean="0"/>
              <a:t>visitados.</a:t>
            </a:r>
          </a:p>
          <a:p>
            <a:endParaRPr lang="pt-BR" dirty="0"/>
          </a:p>
          <a:p>
            <a:r>
              <a:rPr lang="pt-BR" dirty="0" smtClean="0"/>
              <a:t>São técnicas pouco complexas a nível de implementação.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9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Busca em Amplitude (largura)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técnica insere o nó a ser visitado no </a:t>
            </a:r>
            <a:r>
              <a:rPr lang="pt-BR" dirty="0" smtClean="0"/>
              <a:t>final da lista.</a:t>
            </a:r>
          </a:p>
          <a:p>
            <a:endParaRPr lang="pt-BR" dirty="0" smtClean="0"/>
          </a:p>
          <a:p>
            <a:r>
              <a:rPr lang="pt-BR" dirty="0" smtClean="0"/>
              <a:t>Percorre todos </a:t>
            </a:r>
            <a:r>
              <a:rPr lang="pt-BR" dirty="0"/>
              <a:t>os nós mais próximos ao nó inicial e, </a:t>
            </a:r>
            <a:r>
              <a:rPr lang="pt-BR" dirty="0" smtClean="0"/>
              <a:t>em seguida</a:t>
            </a:r>
            <a:r>
              <a:rPr lang="pt-BR" dirty="0"/>
              <a:t>, os nós que estão a dois arcos do </a:t>
            </a:r>
            <a:r>
              <a:rPr lang="pt-BR" dirty="0" smtClean="0"/>
              <a:t>nó inicial.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Conhecida também por </a:t>
            </a:r>
            <a:r>
              <a:rPr lang="pt-BR" dirty="0"/>
              <a:t>busca </a:t>
            </a:r>
            <a:r>
              <a:rPr lang="pt-BR" dirty="0" smtClean="0"/>
              <a:t>em níveis.</a:t>
            </a:r>
            <a:endParaRPr lang="pt-BR" dirty="0"/>
          </a:p>
          <a:p>
            <a:endParaRPr lang="en-US" dirty="0" smtClean="0"/>
          </a:p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/>
              <a:t>FIFO (first in first out)</a:t>
            </a:r>
          </a:p>
          <a:p>
            <a:pPr lvl="1"/>
            <a:r>
              <a:rPr lang="pt-BR" dirty="0" smtClean="0"/>
              <a:t>Nós </a:t>
            </a:r>
            <a:r>
              <a:rPr lang="pt-BR" dirty="0"/>
              <a:t>são inseridos no final da lista e sempre </a:t>
            </a:r>
            <a:r>
              <a:rPr lang="pt-BR" dirty="0" smtClean="0"/>
              <a:t>retirados do </a:t>
            </a:r>
            <a:r>
              <a:rPr lang="pt-BR" dirty="0"/>
              <a:t>início da lista</a:t>
            </a:r>
          </a:p>
        </p:txBody>
      </p:sp>
    </p:spTree>
    <p:extLst>
      <p:ext uri="{BB962C8B-B14F-4D97-AF65-F5344CB8AC3E}">
        <p14:creationId xmlns:p14="http://schemas.microsoft.com/office/powerpoint/2010/main" val="2887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Resolução de problemas: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Importante passo da evolução.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Capacidade de resolução indica inteligência.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Vinculado a capacidade de adaptação.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Temos diversos modelos mentais para resolução de problemas.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Usamos automaticamente.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9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Busca em Amplitude (largura)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Lista </a:t>
            </a:r>
            <a:r>
              <a:rPr lang="pt-BR" dirty="0"/>
              <a:t>= A</a:t>
            </a:r>
          </a:p>
          <a:p>
            <a:r>
              <a:rPr lang="pt-BR" dirty="0"/>
              <a:t>Lista = A, B, C, D</a:t>
            </a:r>
          </a:p>
          <a:p>
            <a:r>
              <a:rPr lang="pt-BR" dirty="0"/>
              <a:t>Lista = A, B, C, D, E, F</a:t>
            </a:r>
          </a:p>
          <a:p>
            <a:r>
              <a:rPr lang="pt-BR" dirty="0"/>
              <a:t>Lista = A, B, C, D, E, F, G, H</a:t>
            </a:r>
          </a:p>
          <a:p>
            <a:r>
              <a:rPr lang="pt-BR" dirty="0"/>
              <a:t>Lista = A, B, C, D, E, F, G, H, J, I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92" y="1825625"/>
            <a:ext cx="6563059" cy="365478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42011" y="4084320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1942011" y="4515348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942011" y="4915127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942011" y="5254262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942010" y="5685290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290353" y="4910634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2281642" y="5260723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2290353" y="5635036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2543925" y="5254261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2543925" y="5660163"/>
            <a:ext cx="348343" cy="29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Busca em Amplitude (largura)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662" y="2595154"/>
            <a:ext cx="7407346" cy="29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Busca em Profundidade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 mesma forma, uma lista é usada.</a:t>
            </a:r>
          </a:p>
          <a:p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nós visitados </a:t>
            </a:r>
            <a:r>
              <a:rPr lang="pt-BR" dirty="0" smtClean="0"/>
              <a:t>são inseridos </a:t>
            </a:r>
            <a:r>
              <a:rPr lang="pt-BR" dirty="0"/>
              <a:t>no início da </a:t>
            </a:r>
            <a:r>
              <a:rPr lang="pt-BR" dirty="0" smtClean="0"/>
              <a:t>lista.</a:t>
            </a:r>
          </a:p>
          <a:p>
            <a:endParaRPr lang="pt-BR" dirty="0"/>
          </a:p>
          <a:p>
            <a:r>
              <a:rPr lang="pt-BR" dirty="0" smtClean="0"/>
              <a:t>Segue por todos os nós nos níveis abaixo até chegar ao mais distante da raiz.</a:t>
            </a:r>
          </a:p>
          <a:p>
            <a:endParaRPr lang="pt-BR" dirty="0"/>
          </a:p>
          <a:p>
            <a:r>
              <a:rPr lang="pt-BR" dirty="0" smtClean="0"/>
              <a:t>Então </a:t>
            </a:r>
            <a:r>
              <a:rPr lang="pt-BR" dirty="0"/>
              <a:t>a busca precisa retornar um </a:t>
            </a:r>
            <a:r>
              <a:rPr lang="pt-BR" dirty="0" smtClean="0"/>
              <a:t>nível acima </a:t>
            </a:r>
            <a:r>
              <a:rPr lang="pt-BR" dirty="0"/>
              <a:t>para </a:t>
            </a:r>
            <a:r>
              <a:rPr lang="pt-BR" dirty="0" smtClean="0"/>
              <a:t>continuar.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8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8972" y="1248682"/>
            <a:ext cx="10515600" cy="54199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Estrutura </a:t>
            </a:r>
            <a:r>
              <a:rPr lang="en-US" dirty="0"/>
              <a:t>LIFO (last in, first out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pt-BR" dirty="0" smtClean="0"/>
              <a:t>Os </a:t>
            </a:r>
            <a:r>
              <a:rPr lang="pt-BR" dirty="0"/>
              <a:t>nós são inseridos no início da lista </a:t>
            </a:r>
            <a:r>
              <a:rPr lang="pt-BR" dirty="0" smtClean="0"/>
              <a:t>e sempre </a:t>
            </a:r>
            <a:r>
              <a:rPr lang="pt-BR" dirty="0"/>
              <a:t>retirados do início da mesma </a:t>
            </a:r>
            <a:r>
              <a:rPr lang="pt-BR" dirty="0" smtClean="0"/>
              <a:t>para serem visitados. </a:t>
            </a:r>
          </a:p>
          <a:p>
            <a:endParaRPr lang="pt-BR" dirty="0" smtClean="0"/>
          </a:p>
          <a:p>
            <a:r>
              <a:rPr lang="pt-BR" dirty="0" smtClean="0"/>
              <a:t>Lista </a:t>
            </a:r>
            <a:r>
              <a:rPr lang="pt-BR" dirty="0"/>
              <a:t>= A</a:t>
            </a:r>
          </a:p>
          <a:p>
            <a:r>
              <a:rPr lang="pt-BR" dirty="0"/>
              <a:t>Lista = B, C, D, A</a:t>
            </a:r>
          </a:p>
          <a:p>
            <a:r>
              <a:rPr lang="pt-BR" dirty="0"/>
              <a:t>Lista =E, F, B, C, D, A</a:t>
            </a:r>
          </a:p>
          <a:p>
            <a:r>
              <a:rPr lang="pt-BR" dirty="0"/>
              <a:t>Lista =K, L, E, F, B, C, D, A</a:t>
            </a:r>
          </a:p>
          <a:p>
            <a:r>
              <a:rPr lang="pt-BR" dirty="0"/>
              <a:t>Lista = K, L, E, F, B, C, D, A</a:t>
            </a:r>
          </a:p>
          <a:p>
            <a:r>
              <a:rPr lang="pt-BR" dirty="0" smtClean="0"/>
              <a:t>Lista </a:t>
            </a:r>
            <a:r>
              <a:rPr lang="pt-BR" dirty="0"/>
              <a:t>= I, K, L, E, F, B, C, D, </a:t>
            </a:r>
            <a:r>
              <a:rPr lang="pt-BR" dirty="0" smtClean="0"/>
              <a:t>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41" y="3013849"/>
            <a:ext cx="6563059" cy="365478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2862943" y="3929743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3450771" y="4427584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361686" y="4416698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4120756" y="4841241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3025200" y="4841241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2334986" y="4841241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4181142" y="5341280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092057" y="5315903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439427" y="5341280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1769443" y="5344954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4470125" y="5754937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3365224" y="5790565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2668542" y="5790564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2025768" y="5799965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2398865" y="5798128"/>
            <a:ext cx="250371" cy="4136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621" y="2068286"/>
            <a:ext cx="7688416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Resolvendo o Jogo do Oito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resolveríamos de maneira exaustiva?</a:t>
            </a:r>
          </a:p>
          <a:p>
            <a:endParaRPr lang="pt-BR" dirty="0"/>
          </a:p>
          <a:p>
            <a:r>
              <a:rPr lang="pt-BR" dirty="0" smtClean="0"/>
              <a:t>Primeiramente, definimos como representar o problema, nesse caso uma matriz é suficiente.</a:t>
            </a:r>
          </a:p>
          <a:p>
            <a:endParaRPr lang="pt-BR" dirty="0"/>
          </a:p>
          <a:p>
            <a:r>
              <a:rPr lang="pt-BR" dirty="0" smtClean="0"/>
              <a:t>Depois, recebemos uma matriz com os números iniciais.</a:t>
            </a:r>
          </a:p>
          <a:p>
            <a:endParaRPr lang="pt-BR" dirty="0"/>
          </a:p>
          <a:p>
            <a:r>
              <a:rPr lang="pt-BR" dirty="0" smtClean="0"/>
              <a:t>Agora devemos decidir como interpretar o problema.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Resolvendo o Jogo do Oito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389" y="2113008"/>
            <a:ext cx="10515600" cy="4351338"/>
          </a:xfrm>
        </p:spPr>
        <p:txBody>
          <a:bodyPr/>
          <a:lstStyle/>
          <a:p>
            <a:r>
              <a:rPr lang="pt-BR" dirty="0"/>
              <a:t>Depois, identificamos onde está o campo vazio.</a:t>
            </a:r>
          </a:p>
          <a:p>
            <a:endParaRPr lang="pt-BR" dirty="0"/>
          </a:p>
          <a:p>
            <a:pPr lvl="1"/>
            <a:r>
              <a:rPr lang="pt-BR" dirty="0"/>
              <a:t>Se o campo vazio está na lateral </a:t>
            </a:r>
            <a:r>
              <a:rPr lang="pt-BR" dirty="0" smtClean="0"/>
              <a:t>e é um canto, temos </a:t>
            </a:r>
            <a:r>
              <a:rPr lang="pt-BR" dirty="0"/>
              <a:t>2 possibilidades.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 o campo vazio está na lateral e não é um canto, temos 3 possibilidades.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/>
              <a:t>Se o campo vazio está no meio temos 4 possibilidades.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09" y="2226631"/>
            <a:ext cx="1371791" cy="447737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9718766" y="3021874"/>
            <a:ext cx="912223" cy="2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269488" y="4465318"/>
            <a:ext cx="361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029303" y="5695406"/>
            <a:ext cx="2516777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Como nós resolvemos problemas?</a:t>
            </a:r>
          </a:p>
          <a:p>
            <a:endParaRPr lang="pt-BR" dirty="0"/>
          </a:p>
          <a:p>
            <a:r>
              <a:rPr lang="pt-BR" dirty="0" smtClean="0"/>
              <a:t>Seguimos sempre por intuição os modelos matemáticos?</a:t>
            </a:r>
          </a:p>
          <a:p>
            <a:endParaRPr lang="pt-BR" dirty="0"/>
          </a:p>
          <a:p>
            <a:r>
              <a:rPr lang="pt-BR" dirty="0" smtClean="0"/>
              <a:t>Qual a diferença de resolver problemas com IA e com modelos matemáticos puros?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3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smtClean="0"/>
              <a:t>executar tarefas em um computador: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encontramos estruturas capazes </a:t>
            </a:r>
            <a:r>
              <a:rPr lang="pt-BR" dirty="0"/>
              <a:t>de </a:t>
            </a:r>
            <a:r>
              <a:rPr lang="pt-BR" dirty="0" smtClean="0"/>
              <a:t>representar.</a:t>
            </a:r>
          </a:p>
          <a:p>
            <a:pPr marL="457200" lvl="1" indent="0">
              <a:buNone/>
            </a:pP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Assim, é possível </a:t>
            </a:r>
            <a:r>
              <a:rPr lang="pt-BR" dirty="0"/>
              <a:t>realizar o processamento em </a:t>
            </a:r>
            <a:r>
              <a:rPr lang="pt-BR" dirty="0" smtClean="0"/>
              <a:t>cima desta representação.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Vimos diversas formas de representar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Algumas são mais vistas na 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2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Representações Clássicas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Grafos e árvores são um ótimo exemplo: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3434734"/>
            <a:ext cx="9926435" cy="3200847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 flipV="1">
            <a:off x="3091544" y="3132870"/>
            <a:ext cx="478971" cy="38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542772" y="2088513"/>
            <a:ext cx="33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Diversas técnicas de IA trabalham com tais representações!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55966" y="288073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NÓS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824549" y="3885379"/>
            <a:ext cx="522179" cy="32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499128" y="366844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ARCOS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342812" y="306540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RAÍZ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672252" y="653218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FOLHAS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7411162" y="5715298"/>
            <a:ext cx="461387" cy="81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5" idx="0"/>
          </p:cNvCxnSpPr>
          <p:nvPr/>
        </p:nvCxnSpPr>
        <p:spPr>
          <a:xfrm>
            <a:off x="8342812" y="5690636"/>
            <a:ext cx="0" cy="8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8605617" y="6532183"/>
            <a:ext cx="529426" cy="17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>
            <a:off x="8662203" y="6618431"/>
            <a:ext cx="1406205" cy="1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Representações Clássicas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representamos problemas por grafos: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Nós: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São os estados que definimos para o problema.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Arcos: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São os eventos que ocorrem para que possamos sair de um estado X para um estado Y.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9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817" y="1398904"/>
            <a:ext cx="10515600" cy="5459095"/>
          </a:xfrm>
        </p:spPr>
        <p:txBody>
          <a:bodyPr/>
          <a:lstStyle/>
          <a:p>
            <a:r>
              <a:rPr lang="pt-BR" dirty="0" smtClean="0"/>
              <a:t>Problema dos missionários e canibais: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Restrições: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Barco somente transporta duas pessoas.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Em cada margem, o número de canibais nunca pode ultrapassar o número de missionários.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O barco, obviamente, não pode atravessar o rio sozinho.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07" y="1554100"/>
            <a:ext cx="5143138" cy="17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746111"/>
            <a:ext cx="7766346" cy="45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1313</Words>
  <Application>Microsoft Office PowerPoint</Application>
  <PresentationFormat>Personalizar</PresentationFormat>
  <Paragraphs>264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Inteligência Artificial</vt:lpstr>
      <vt:lpstr>Agenda da Aula</vt:lpstr>
      <vt:lpstr>Problemas</vt:lpstr>
      <vt:lpstr>Perguntas Fundamentais</vt:lpstr>
      <vt:lpstr>Introdução</vt:lpstr>
      <vt:lpstr>Representações Clássicas</vt:lpstr>
      <vt:lpstr>Representações Clássicas</vt:lpstr>
      <vt:lpstr>Exemplo de Problema</vt:lpstr>
      <vt:lpstr>Exemplo de Solução</vt:lpstr>
      <vt:lpstr>Exemplo de Solução Usando Grafos</vt:lpstr>
      <vt:lpstr>Problema: jarros </vt:lpstr>
      <vt:lpstr>Exemplo Resolvido (jarros)</vt:lpstr>
      <vt:lpstr>Perguntas</vt:lpstr>
      <vt:lpstr>Jogo do Oito</vt:lpstr>
      <vt:lpstr>Jogo do Oito</vt:lpstr>
      <vt:lpstr>Jogo do Oito</vt:lpstr>
      <vt:lpstr>Exemplo de Modelagem Jogo do 8</vt:lpstr>
      <vt:lpstr>Raciocinando um Pouco Além...</vt:lpstr>
      <vt:lpstr>Heurística</vt:lpstr>
      <vt:lpstr>Heurística</vt:lpstr>
      <vt:lpstr>Heurística</vt:lpstr>
      <vt:lpstr>Problemas Combinatórios</vt:lpstr>
      <vt:lpstr>Exemplo De Problema Combinatório Tridimensional</vt:lpstr>
      <vt:lpstr>Como Resolver?</vt:lpstr>
      <vt:lpstr>Técnicas de Buscas</vt:lpstr>
      <vt:lpstr>Como Avaliar Estratégias de Busca?</vt:lpstr>
      <vt:lpstr>Exemplo de Problema de Busca</vt:lpstr>
      <vt:lpstr>Buscas Cegas</vt:lpstr>
      <vt:lpstr>Busca em Amplitude (largura)</vt:lpstr>
      <vt:lpstr>Busca em Amplitude (largura)</vt:lpstr>
      <vt:lpstr>Busca em Amplitude (largura)</vt:lpstr>
      <vt:lpstr>Busca em Profundidade</vt:lpstr>
      <vt:lpstr>Busca em Profundidade</vt:lpstr>
      <vt:lpstr>Busca em Profundidade</vt:lpstr>
      <vt:lpstr>Resolvendo o Jogo do Oito</vt:lpstr>
      <vt:lpstr>Resolvendo o Jogo do Oito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de Informação</dc:title>
  <dc:creator>Avell G1511 NEW</dc:creator>
  <cp:lastModifiedBy>Andre</cp:lastModifiedBy>
  <cp:revision>85</cp:revision>
  <dcterms:created xsi:type="dcterms:W3CDTF">2014-03-05T02:08:34Z</dcterms:created>
  <dcterms:modified xsi:type="dcterms:W3CDTF">2015-09-02T00:20:38Z</dcterms:modified>
</cp:coreProperties>
</file>