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7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99" r:id="rId32"/>
    <p:sldId id="300" r:id="rId33"/>
    <p:sldId id="301" r:id="rId34"/>
    <p:sldId id="297" r:id="rId35"/>
    <p:sldId id="302" r:id="rId36"/>
    <p:sldId id="303" r:id="rId37"/>
    <p:sldId id="292" r:id="rId38"/>
    <p:sldId id="304" r:id="rId39"/>
    <p:sldId id="293" r:id="rId40"/>
    <p:sldId id="306" r:id="rId41"/>
    <p:sldId id="307" r:id="rId42"/>
    <p:sldId id="308" r:id="rId43"/>
    <p:sldId id="291" r:id="rId44"/>
    <p:sldId id="305" r:id="rId45"/>
    <p:sldId id="295" r:id="rId46"/>
    <p:sldId id="289" r:id="rId47"/>
    <p:sldId id="286" r:id="rId48"/>
    <p:sldId id="296" r:id="rId49"/>
    <p:sldId id="294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3492" autoAdjust="0"/>
  </p:normalViewPr>
  <p:slideViewPr>
    <p:cSldViewPr snapToGrid="0">
      <p:cViewPr>
        <p:scale>
          <a:sx n="75" d="100"/>
          <a:sy n="75" d="100"/>
        </p:scale>
        <p:origin x="-58" y="-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46C0E-823F-4702-90DA-36BF36EBE876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8499F-18FC-4DDC-A3FB-417C61430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10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Qualquer processo inteligente realizado por uma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máquina deve conter uma estrutura que permita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descrição proporcional do conhecimento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exibido pelo processo, e que, independentemente de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 semântica, tenha um papel formal, causal 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essencial na geração do comportamento que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manifesta tal conhecimento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499F-18FC-4DDC-A3FB-417C6143071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7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499F-18FC-4DDC-A3FB-417C6143071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5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90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5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atálogo\Produção\Projetos_2013\0_Publicados\9788581435503_LUGER\LUGER_INTELIGÊNCIA ARTIFICIAL6_9788581435503\SUPPORT\INFO\SV\Para o professor\PPTS\Template\Template_LUGER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>
            <a:spLocks noGrp="1" noChangeArrowheads="1"/>
          </p:cNvSpPr>
          <p:nvPr userDrawn="1"/>
        </p:nvSpPr>
        <p:spPr bwMode="auto">
          <a:xfrm>
            <a:off x="6570229" y="6599062"/>
            <a:ext cx="528641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2014 Pearson. Todos os direitos reservados.</a:t>
            </a:r>
            <a:endParaRPr lang="pt-BR" sz="1200" baseline="0" dirty="0"/>
          </a:p>
        </p:txBody>
      </p:sp>
      <p:sp>
        <p:nvSpPr>
          <p:cNvPr id="4" name="Rectangle 8"/>
          <p:cNvSpPr>
            <a:spLocks noGrp="1" noChangeArrowheads="1"/>
          </p:cNvSpPr>
          <p:nvPr userDrawn="1"/>
        </p:nvSpPr>
        <p:spPr bwMode="auto">
          <a:xfrm>
            <a:off x="332829" y="6599062"/>
            <a:ext cx="428628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229428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atálogo\Produção\Projetos_2013\0_Publicados\9788581435503_LUGER\LUGER_INTELIGÊNCIA ARTIFICIAL6_9788581435503\SUPPORT\INFO\SV\Para o professor\PPTS\Template\Template_LUGER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>
            <a:spLocks noGrp="1" noChangeArrowheads="1"/>
          </p:cNvSpPr>
          <p:nvPr userDrawn="1"/>
        </p:nvSpPr>
        <p:spPr bwMode="auto">
          <a:xfrm>
            <a:off x="6570229" y="6599062"/>
            <a:ext cx="5286412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2014 Pearson. Todos os direitos reservados.</a:t>
            </a:r>
            <a:endParaRPr lang="pt-BR" sz="1200" baseline="0" dirty="0"/>
          </a:p>
        </p:txBody>
      </p:sp>
      <p:sp>
        <p:nvSpPr>
          <p:cNvPr id="4" name="Rectangle 8"/>
          <p:cNvSpPr>
            <a:spLocks noGrp="1" noChangeArrowheads="1"/>
          </p:cNvSpPr>
          <p:nvPr userDrawn="1"/>
        </p:nvSpPr>
        <p:spPr bwMode="auto">
          <a:xfrm>
            <a:off x="332829" y="6599062"/>
            <a:ext cx="428628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22942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83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4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99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0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98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46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9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B8DD-3E07-4F71-9C9B-3DFF0CD30892}" type="datetimeFigureOut">
              <a:rPr lang="pt-BR" smtClean="0"/>
              <a:t>24/02/2016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A1B4-D362-42DA-A1D9-99FEEDF92B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André </a:t>
            </a:r>
            <a:r>
              <a:rPr lang="pt-BR" dirty="0" err="1" smtClean="0"/>
              <a:t>Bevilaqua</a:t>
            </a:r>
            <a:endParaRPr lang="pt-BR" dirty="0" smtClean="0"/>
          </a:p>
          <a:p>
            <a:r>
              <a:rPr lang="pt-BR" dirty="0" err="1" smtClean="0"/>
              <a:t>andrebevilaquax@gmail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3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Objetivos dos Pesquisadores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Não busca-se exemplar perfeito de computador inteligente.</a:t>
            </a:r>
          </a:p>
          <a:p>
            <a:endParaRPr lang="pt-BR" dirty="0"/>
          </a:p>
          <a:p>
            <a:r>
              <a:rPr lang="pt-BR" dirty="0" smtClean="0"/>
              <a:t>Dedicação está em melhorar cada pequena parte do conhecimento.</a:t>
            </a:r>
          </a:p>
          <a:p>
            <a:endParaRPr lang="pt-BR" dirty="0"/>
          </a:p>
          <a:p>
            <a:r>
              <a:rPr lang="pt-BR" dirty="0" smtClean="0"/>
              <a:t>Não precisamos de um computador genérico e inteligente.</a:t>
            </a:r>
          </a:p>
          <a:p>
            <a:endParaRPr lang="pt-BR" dirty="0"/>
          </a:p>
          <a:p>
            <a:r>
              <a:rPr lang="pt-BR" dirty="0" smtClean="0"/>
              <a:t>Objetivo é desenvolver </a:t>
            </a:r>
            <a:r>
              <a:rPr lang="pt-BR" dirty="0" err="1" smtClean="0"/>
              <a:t>micro-áreas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Como vocês podem perceber, IA envolve diversos ramos de inteligência.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nascimento da IA (1956</a:t>
            </a:r>
            <a:r>
              <a:rPr lang="pt-BR" sz="2400" dirty="0" smtClean="0"/>
              <a:t>):</a:t>
            </a:r>
            <a:endParaRPr lang="pt-BR" sz="2400" dirty="0"/>
          </a:p>
          <a:p>
            <a:pPr lvl="1"/>
            <a:r>
              <a:rPr lang="pt-BR" sz="2000" dirty="0" smtClean="0"/>
              <a:t>Seminário </a:t>
            </a:r>
            <a:r>
              <a:rPr lang="pt-BR" sz="2000" dirty="0"/>
              <a:t>em </a:t>
            </a:r>
            <a:r>
              <a:rPr lang="pt-BR" sz="2000" dirty="0" err="1"/>
              <a:t>Dartmouth</a:t>
            </a:r>
            <a:r>
              <a:rPr lang="pt-BR" sz="2000" dirty="0"/>
              <a:t> </a:t>
            </a:r>
            <a:r>
              <a:rPr lang="pt-BR" sz="2000" dirty="0" err="1"/>
              <a:t>College</a:t>
            </a:r>
            <a:r>
              <a:rPr lang="pt-BR" sz="2000" dirty="0"/>
              <a:t> no verão de 1956</a:t>
            </a:r>
          </a:p>
          <a:p>
            <a:pPr lvl="2"/>
            <a:r>
              <a:rPr lang="pt-BR" sz="1600" dirty="0" smtClean="0"/>
              <a:t>Teoria </a:t>
            </a:r>
            <a:r>
              <a:rPr lang="pt-BR" sz="1600" dirty="0"/>
              <a:t>dos Autômatos, Redes Neurais e no estudo </a:t>
            </a:r>
            <a:r>
              <a:rPr lang="pt-BR" sz="1600" dirty="0" smtClean="0"/>
              <a:t>da Inteligência</a:t>
            </a:r>
          </a:p>
          <a:p>
            <a:endParaRPr lang="pt-BR" sz="2400" dirty="0"/>
          </a:p>
          <a:p>
            <a:r>
              <a:rPr lang="pt-BR" sz="2400" dirty="0" smtClean="0"/>
              <a:t>McCarthy</a:t>
            </a:r>
            <a:r>
              <a:rPr lang="pt-BR" sz="2400" dirty="0"/>
              <a:t>, </a:t>
            </a:r>
            <a:r>
              <a:rPr lang="pt-BR" sz="2400" dirty="0" err="1"/>
              <a:t>Minsky</a:t>
            </a:r>
            <a:r>
              <a:rPr lang="pt-BR" sz="2400" dirty="0"/>
              <a:t>, Claude Shannon, </a:t>
            </a:r>
            <a:r>
              <a:rPr lang="pt-BR" sz="2400" dirty="0" err="1" smtClean="0"/>
              <a:t>Nathaniel</a:t>
            </a:r>
            <a:r>
              <a:rPr lang="pt-BR" sz="2400" dirty="0" smtClean="0"/>
              <a:t> Rochester</a:t>
            </a:r>
            <a:endParaRPr lang="pt-BR" sz="2400" dirty="0"/>
          </a:p>
          <a:p>
            <a:pPr lvl="1"/>
            <a:r>
              <a:rPr lang="pt-BR" sz="2000" dirty="0" smtClean="0"/>
              <a:t>Organizaram </a:t>
            </a:r>
            <a:r>
              <a:rPr lang="pt-BR" sz="2000" dirty="0"/>
              <a:t>o simpósio de 2 </a:t>
            </a:r>
            <a:r>
              <a:rPr lang="pt-BR" sz="2000" dirty="0" smtClean="0"/>
              <a:t>meses;</a:t>
            </a:r>
          </a:p>
          <a:p>
            <a:pPr lvl="1"/>
            <a:endParaRPr lang="pt-BR" sz="2000" dirty="0"/>
          </a:p>
          <a:p>
            <a:r>
              <a:rPr lang="pt-BR" sz="2400" dirty="0" err="1" smtClean="0"/>
              <a:t>Trenchard</a:t>
            </a:r>
            <a:r>
              <a:rPr lang="pt-BR" sz="2400" dirty="0" smtClean="0"/>
              <a:t> </a:t>
            </a:r>
            <a:r>
              <a:rPr lang="pt-BR" sz="2400" dirty="0"/>
              <a:t>More (Princeton </a:t>
            </a:r>
            <a:r>
              <a:rPr lang="pt-BR" sz="2400" dirty="0" err="1"/>
              <a:t>University</a:t>
            </a:r>
            <a:r>
              <a:rPr lang="pt-BR" sz="2400" dirty="0" smtClean="0"/>
              <a:t>), Arthur </a:t>
            </a:r>
            <a:r>
              <a:rPr lang="pt-BR" sz="2400" dirty="0"/>
              <a:t>Samuel (IBM</a:t>
            </a:r>
            <a:r>
              <a:rPr lang="pt-BR" sz="2400" dirty="0" smtClean="0"/>
              <a:t>), </a:t>
            </a:r>
            <a:r>
              <a:rPr lang="en-US" sz="2400" dirty="0" smtClean="0"/>
              <a:t>Ray </a:t>
            </a:r>
            <a:r>
              <a:rPr lang="en-US" sz="2400" dirty="0" err="1"/>
              <a:t>Solomonoff</a:t>
            </a:r>
            <a:r>
              <a:rPr lang="en-US" sz="2400" dirty="0"/>
              <a:t> e Oliver Selfridge (MIT</a:t>
            </a:r>
            <a:r>
              <a:rPr lang="en-US" sz="2400" dirty="0" smtClean="0"/>
              <a:t>), </a:t>
            </a:r>
            <a:r>
              <a:rPr lang="pt-BR" sz="2400" dirty="0" smtClean="0"/>
              <a:t>Allen </a:t>
            </a:r>
            <a:r>
              <a:rPr lang="pt-BR" sz="2400" dirty="0" err="1"/>
              <a:t>Newel</a:t>
            </a:r>
            <a:r>
              <a:rPr lang="pt-BR" sz="2400" dirty="0"/>
              <a:t> e Herbert Simon (Carnegie </a:t>
            </a:r>
            <a:r>
              <a:rPr lang="pt-BR" sz="2400" dirty="0" err="1"/>
              <a:t>Mellon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38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Porque criar novo campo de pesquisa?</a:t>
            </a:r>
          </a:p>
          <a:p>
            <a:endParaRPr lang="pt-BR" dirty="0"/>
          </a:p>
          <a:p>
            <a:r>
              <a:rPr lang="pt-BR" dirty="0" smtClean="0"/>
              <a:t>IA não poderia ser encaixado em  um campo já existente?</a:t>
            </a:r>
          </a:p>
          <a:p>
            <a:endParaRPr lang="pt-BR" dirty="0"/>
          </a:p>
          <a:p>
            <a:r>
              <a:rPr lang="pt-BR" dirty="0" smtClean="0"/>
              <a:t>Vale a pena criar uma nova linha de pesquisa?</a:t>
            </a:r>
          </a:p>
          <a:p>
            <a:endParaRPr lang="pt-BR" dirty="0"/>
          </a:p>
          <a:p>
            <a:r>
              <a:rPr lang="pt-BR" dirty="0" smtClean="0"/>
              <a:t>Não poderia ser ramo da Pesquisa Operacional, Matemática, Teoria de Controle?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5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IA busca reproduzir faculdades humanas, outras ciências não.</a:t>
            </a:r>
          </a:p>
          <a:p>
            <a:endParaRPr lang="pt-BR" dirty="0"/>
          </a:p>
          <a:p>
            <a:r>
              <a:rPr lang="pt-BR" dirty="0" smtClean="0"/>
              <a:t>A IA é estritamente da computação, outras áreas não.</a:t>
            </a:r>
          </a:p>
          <a:p>
            <a:endParaRPr lang="pt-BR" dirty="0"/>
          </a:p>
          <a:p>
            <a:r>
              <a:rPr lang="pt-BR" dirty="0" smtClean="0"/>
              <a:t>IA busca máquina funcionando de maneira autônoma e em ambientes mutáveis.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3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Herbert </a:t>
            </a:r>
            <a:r>
              <a:rPr lang="pt-BR" dirty="0" err="1" smtClean="0"/>
              <a:t>Sinom</a:t>
            </a:r>
            <a:r>
              <a:rPr lang="pt-BR" dirty="0" smtClean="0"/>
              <a:t> (1957):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“Sem o objetivo de chocá-los, digo que brevemente os sistemas de IA serão aplicáveis a qualquer problema que a mente humana possa ser aplicada para resolver” (adaptado).</a:t>
            </a:r>
          </a:p>
          <a:p>
            <a:pPr lvl="1"/>
            <a:endParaRPr lang="pt-BR" dirty="0"/>
          </a:p>
          <a:p>
            <a:r>
              <a:rPr lang="pt-BR" dirty="0" smtClean="0"/>
              <a:t>Dose de Realidade: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Falhas desastrosas em primeiros testes mais complexos.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Somente em meados de 1980 IA começou a se inserir na indústria.</a:t>
            </a:r>
          </a:p>
          <a:p>
            <a:pPr lvl="2"/>
            <a:r>
              <a:rPr lang="pt-BR" dirty="0" smtClean="0"/>
              <a:t>Com um Sistema Especialista para ajudar na compra de sistemas de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07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Neurais só voltaram em meados de 1986.</a:t>
            </a:r>
          </a:p>
          <a:p>
            <a:endParaRPr lang="pt-BR" dirty="0"/>
          </a:p>
          <a:p>
            <a:r>
              <a:rPr lang="pt-BR" dirty="0" smtClean="0"/>
              <a:t>1987: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IA torna-se uma ciência de fato.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Revolução em trabalhos e metodologia.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Agora o foco era em construir pequenas aplicações de inteligência.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6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Revolução de metodologias e filosofia fortaleceu áreas.</a:t>
            </a:r>
          </a:p>
          <a:p>
            <a:endParaRPr lang="pt-BR" dirty="0"/>
          </a:p>
          <a:p>
            <a:r>
              <a:rPr lang="pt-BR" dirty="0" smtClean="0"/>
              <a:t>Redes Neurais passaram a ser menos “prepotentes”.</a:t>
            </a:r>
          </a:p>
          <a:p>
            <a:endParaRPr lang="pt-BR" dirty="0"/>
          </a:p>
          <a:p>
            <a:r>
              <a:rPr lang="pt-BR" dirty="0" smtClean="0"/>
              <a:t>Criou-se conceito de mineração de dados.</a:t>
            </a:r>
          </a:p>
          <a:p>
            <a:endParaRPr lang="pt-BR" dirty="0"/>
          </a:p>
          <a:p>
            <a:r>
              <a:rPr lang="pt-BR" dirty="0" smtClean="0"/>
              <a:t>1995:</a:t>
            </a:r>
          </a:p>
          <a:p>
            <a:pPr lvl="1"/>
            <a:r>
              <a:rPr lang="pt-BR" dirty="0" smtClean="0"/>
              <a:t>Surgimento de agentes inteligentes.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4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Representação do Conhecimento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André </a:t>
            </a:r>
            <a:r>
              <a:rPr lang="pt-BR" dirty="0" err="1" smtClean="0"/>
              <a:t>Bevilaqua</a:t>
            </a:r>
            <a:endParaRPr lang="pt-BR" dirty="0"/>
          </a:p>
          <a:p>
            <a:r>
              <a:rPr lang="pt-BR" dirty="0" smtClean="0"/>
              <a:t>andrebevilaquax@gmail.com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7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DEE1D-FA85-43BD-9D33-7F46D3AD8C68}" type="slidenum">
              <a:rPr lang="pt-BR"/>
              <a:pPr/>
              <a:t>18</a:t>
            </a:fld>
            <a:endParaRPr lang="pt-BR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9244" y="1603021"/>
            <a:ext cx="10859912" cy="47565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400" b="1" dirty="0" smtClean="0"/>
              <a:t> </a:t>
            </a:r>
            <a:endParaRPr lang="pt-BR" sz="2400" dirty="0"/>
          </a:p>
          <a:p>
            <a:pPr>
              <a:lnSpc>
                <a:spcPct val="80000"/>
              </a:lnSpc>
            </a:pPr>
            <a:r>
              <a:rPr lang="pt-BR" dirty="0" smtClean="0"/>
              <a:t>Aprender:</a:t>
            </a:r>
          </a:p>
          <a:p>
            <a:pPr>
              <a:lnSpc>
                <a:spcPct val="80000"/>
              </a:lnSpc>
            </a:pPr>
            <a:endParaRPr lang="pt-BR" dirty="0" smtClean="0"/>
          </a:p>
          <a:p>
            <a:pPr lvl="1">
              <a:lnSpc>
                <a:spcPct val="80000"/>
              </a:lnSpc>
            </a:pPr>
            <a:r>
              <a:rPr lang="pt-BR" dirty="0" smtClean="0"/>
              <a:t>Ato </a:t>
            </a:r>
            <a:r>
              <a:rPr lang="pt-BR" dirty="0"/>
              <a:t>que produz um comportamento diferente a um estímulo externo devido a excitações recebidas no passado e é, de uma certa forma, sinônimo de aquisição de conhecimento. </a:t>
            </a:r>
          </a:p>
          <a:p>
            <a:pPr>
              <a:lnSpc>
                <a:spcPct val="80000"/>
              </a:lnSpc>
            </a:pPr>
            <a:endParaRPr lang="pt-BR" dirty="0"/>
          </a:p>
          <a:p>
            <a:pPr lvl="1">
              <a:lnSpc>
                <a:spcPct val="80000"/>
              </a:lnSpc>
            </a:pPr>
            <a:r>
              <a:rPr lang="pt-BR" dirty="0"/>
              <a:t>Mas se aprendizado pode ser considerado como parte do estudo do conhecimento, o que é conhecimento? </a:t>
            </a:r>
          </a:p>
          <a:p>
            <a:pPr>
              <a:lnSpc>
                <a:spcPct val="80000"/>
              </a:lnSpc>
            </a:pPr>
            <a:endParaRPr lang="pt-BR" sz="2400" dirty="0"/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495550" y="188914"/>
            <a:ext cx="7715250" cy="1139825"/>
          </a:xfrm>
          <a:noFill/>
          <a:ln/>
        </p:spPr>
        <p:txBody>
          <a:bodyPr/>
          <a:lstStyle/>
          <a:p>
            <a:r>
              <a:rPr lang="pt-BR" sz="3200"/>
              <a:t>Representação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2174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que é conhecimento?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Informação armazenada e estruturada.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Modelos que representam características de uma situação.</a:t>
            </a:r>
          </a:p>
          <a:p>
            <a:pPr lvl="1"/>
            <a:endParaRPr lang="pt-BR" dirty="0"/>
          </a:p>
          <a:p>
            <a:pPr lvl="1">
              <a:lnSpc>
                <a:spcPct val="80000"/>
              </a:lnSpc>
            </a:pPr>
            <a:r>
              <a:rPr lang="pt-BR" sz="2200" dirty="0" smtClean="0"/>
              <a:t>O </a:t>
            </a:r>
            <a:r>
              <a:rPr lang="pt-BR" sz="2200" dirty="0"/>
              <a:t>que faz com que seja possível o encadeamento e desenvolvimento da inteligência.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Qual sua utilidade para a máquina?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Interpretar</a:t>
            </a:r>
            <a:r>
              <a:rPr lang="pt-BR" dirty="0"/>
              <a:t>, identificar, predizer e </a:t>
            </a:r>
            <a:r>
              <a:rPr lang="pt-BR" dirty="0" smtClean="0"/>
              <a:t>responder.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0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Agenda da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Áreas de Interesse e IA</a:t>
            </a:r>
          </a:p>
          <a:p>
            <a:endParaRPr lang="pt-BR" dirty="0"/>
          </a:p>
          <a:p>
            <a:r>
              <a:rPr lang="pt-BR" dirty="0" smtClean="0"/>
              <a:t>Histórico</a:t>
            </a:r>
          </a:p>
          <a:p>
            <a:endParaRPr lang="pt-BR" dirty="0"/>
          </a:p>
          <a:p>
            <a:r>
              <a:rPr lang="pt-BR" dirty="0" smtClean="0"/>
              <a:t>Representação do Conhecimento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8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Importância de representar conhecimento: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Pode-se recuperar futuramente.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Permite raciocinar.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Permite agregar novos conhecimentos usando os já obtidos.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7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Precisamos armazenar e manipular.</a:t>
            </a:r>
          </a:p>
          <a:p>
            <a:endParaRPr lang="pt-BR" dirty="0"/>
          </a:p>
          <a:p>
            <a:r>
              <a:rPr lang="pt-BR" dirty="0" smtClean="0"/>
              <a:t>Para isso, é necessário criar modelos e estrutura.</a:t>
            </a:r>
          </a:p>
          <a:p>
            <a:endParaRPr lang="pt-BR" dirty="0"/>
          </a:p>
          <a:p>
            <a:r>
              <a:rPr lang="pt-BR" dirty="0" smtClean="0"/>
              <a:t>Modelo deve facilitar processamento.</a:t>
            </a:r>
          </a:p>
          <a:p>
            <a:endParaRPr lang="pt-BR" dirty="0"/>
          </a:p>
          <a:p>
            <a:r>
              <a:rPr lang="pt-BR" dirty="0" smtClean="0"/>
              <a:t>Qual o modelo mais adequado para RC?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Depende do tipo de 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3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Sistema que armazena conhecimento em estruturas de dados simples.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Conhecimento armazenado não tem relação externa evidente.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Simplesmente armazenado para ser recuperado ou processado.</a:t>
            </a:r>
          </a:p>
          <a:p>
            <a:pPr lvl="1"/>
            <a:endParaRPr lang="pt-BR" dirty="0"/>
          </a:p>
          <a:p>
            <a:r>
              <a:rPr lang="pt-BR" dirty="0" smtClean="0"/>
              <a:t>Sistema com modelo de RC avançado.</a:t>
            </a:r>
          </a:p>
          <a:p>
            <a:endParaRPr lang="pt-BR" dirty="0"/>
          </a:p>
          <a:p>
            <a:pPr lvl="1"/>
            <a:r>
              <a:rPr lang="pt-BR" dirty="0" smtClean="0"/>
              <a:t>Organiza conhecimento dentro da base com relação externa.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Agrega significado e relações externas ao que é armazenado.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958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Manifestação inteligente: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aquisição, armazenamento e </a:t>
            </a:r>
            <a:r>
              <a:rPr lang="pt-BR" dirty="0" smtClean="0"/>
              <a:t>inferência do conhecimento.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Fases específicas e com boa influência no que é possível fazer com sistema criado.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72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Esforço da IA em aprimorar modelos de RC.</a:t>
            </a:r>
          </a:p>
          <a:p>
            <a:endParaRPr lang="pt-BR" dirty="0"/>
          </a:p>
          <a:p>
            <a:r>
              <a:rPr lang="pt-BR" dirty="0" smtClean="0"/>
              <a:t>Ligados a teoria proposta por Brian Smith:</a:t>
            </a:r>
          </a:p>
          <a:p>
            <a:pPr lvl="1"/>
            <a:r>
              <a:rPr lang="pt-BR" dirty="0" smtClean="0"/>
              <a:t>Processo inteligente: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Estrutura de descrição do conhecimento;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Papel formal na geração do comportamento relacionado com conhecimento.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Ou seja, forma de organizar deve proporcionar relações claras com o processo de geração do conhecimento.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3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</a:t>
            </a:r>
            <a:r>
              <a:rPr lang="pt-BR" dirty="0"/>
              <a:t>tipos diferentes </a:t>
            </a:r>
            <a:r>
              <a:rPr lang="pt-BR" dirty="0" smtClean="0"/>
              <a:t>de entidades em RC:</a:t>
            </a:r>
          </a:p>
          <a:p>
            <a:endParaRPr lang="pt-BR" dirty="0"/>
          </a:p>
          <a:p>
            <a:pPr lvl="1"/>
            <a:r>
              <a:rPr lang="pt-BR" dirty="0" smtClean="0"/>
              <a:t>Fatos: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Verdades sobre um contexto de problema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Representação de Fatos: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Modelos que organizem e estruturem os fatos.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6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Um bom modelo para representação: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 </a:t>
            </a:r>
            <a:r>
              <a:rPr lang="pt-BR" dirty="0"/>
              <a:t>torna explícitos </a:t>
            </a:r>
            <a:r>
              <a:rPr lang="pt-BR" dirty="0" smtClean="0"/>
              <a:t>os </a:t>
            </a:r>
            <a:r>
              <a:rPr lang="pt-BR" dirty="0"/>
              <a:t>objetos e relações </a:t>
            </a:r>
            <a:r>
              <a:rPr lang="pt-BR" dirty="0" smtClean="0"/>
              <a:t>importantes.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 expõe </a:t>
            </a:r>
            <a:r>
              <a:rPr lang="pt-BR" dirty="0"/>
              <a:t>as restrições internas inerentes ao </a:t>
            </a:r>
            <a:r>
              <a:rPr lang="pt-BR" dirty="0" smtClean="0"/>
              <a:t>problema.</a:t>
            </a:r>
          </a:p>
          <a:p>
            <a:pPr lvl="1"/>
            <a:endParaRPr lang="pt-BR" dirty="0"/>
          </a:p>
          <a:p>
            <a:r>
              <a:rPr lang="pt-BR" dirty="0" smtClean="0"/>
              <a:t>Dessa forma é possível trabalhar na resolução.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Definir explicitamente os objetos e relações 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Expor </a:t>
            </a:r>
            <a:r>
              <a:rPr lang="pt-BR" dirty="0"/>
              <a:t>restrições </a:t>
            </a:r>
            <a:r>
              <a:rPr lang="pt-BR" dirty="0" smtClean="0"/>
              <a:t>naturais</a:t>
            </a:r>
          </a:p>
          <a:p>
            <a:pPr lvl="1"/>
            <a:r>
              <a:rPr lang="pt-BR" dirty="0" smtClean="0"/>
              <a:t> expressar </a:t>
            </a:r>
            <a:r>
              <a:rPr lang="pt-BR" dirty="0"/>
              <a:t>a forma </a:t>
            </a:r>
            <a:r>
              <a:rPr lang="pt-BR" dirty="0" smtClean="0"/>
              <a:t>como </a:t>
            </a:r>
            <a:r>
              <a:rPr lang="pt-BR" dirty="0"/>
              <a:t>um objeto ou relação influencia um(a) </a:t>
            </a:r>
            <a:r>
              <a:rPr lang="pt-BR" dirty="0" smtClean="0"/>
              <a:t>outro(a).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Mostrar </a:t>
            </a:r>
            <a:r>
              <a:rPr lang="pt-BR" dirty="0"/>
              <a:t>objetos e relações </a:t>
            </a:r>
            <a:r>
              <a:rPr lang="pt-BR" dirty="0" smtClean="0"/>
              <a:t>juntos</a:t>
            </a:r>
            <a:endParaRPr lang="pt-BR" dirty="0"/>
          </a:p>
          <a:p>
            <a:pPr lvl="1"/>
            <a:r>
              <a:rPr lang="pt-BR" dirty="0" smtClean="0"/>
              <a:t>as </a:t>
            </a:r>
            <a:r>
              <a:rPr lang="pt-BR" dirty="0"/>
              <a:t>informações necessárias </a:t>
            </a:r>
            <a:r>
              <a:rPr lang="pt-BR" dirty="0" smtClean="0"/>
              <a:t>devem ser </a:t>
            </a:r>
            <a:r>
              <a:rPr lang="pt-BR" dirty="0"/>
              <a:t>vistas com uma </a:t>
            </a:r>
            <a:r>
              <a:rPr lang="pt-BR" dirty="0" smtClean="0"/>
              <a:t>olhada </a:t>
            </a:r>
            <a:r>
              <a:rPr lang="pt-BR" dirty="0"/>
              <a:t>rápida </a:t>
            </a:r>
          </a:p>
          <a:p>
            <a:endParaRPr lang="pt-BR" dirty="0" smtClean="0"/>
          </a:p>
          <a:p>
            <a:r>
              <a:rPr lang="pt-BR" dirty="0" smtClean="0"/>
              <a:t>Suprimir </a:t>
            </a:r>
            <a:r>
              <a:rPr lang="pt-BR" dirty="0"/>
              <a:t>detalhes </a:t>
            </a:r>
            <a:r>
              <a:rPr lang="pt-BR" dirty="0" smtClean="0"/>
              <a:t>irrelevantes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(detalhes </a:t>
            </a:r>
            <a:r>
              <a:rPr lang="pt-BR" dirty="0" smtClean="0"/>
              <a:t>raramente </a:t>
            </a:r>
            <a:r>
              <a:rPr lang="pt-BR" dirty="0"/>
              <a:t>utilizados podem ser postos de lado, </a:t>
            </a:r>
            <a:r>
              <a:rPr lang="pt-BR" dirty="0" smtClean="0"/>
              <a:t>mas </a:t>
            </a:r>
            <a:r>
              <a:rPr lang="pt-BR" dirty="0"/>
              <a:t>podem ser obtidos quando necessários)</a:t>
            </a:r>
          </a:p>
        </p:txBody>
      </p:sp>
    </p:spTree>
    <p:extLst>
      <p:ext uri="{BB962C8B-B14F-4D97-AF65-F5344CB8AC3E}">
        <p14:creationId xmlns:p14="http://schemas.microsoft.com/office/powerpoint/2010/main" val="5350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boa representação deve ser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lvl="1"/>
            <a:r>
              <a:rPr lang="pt-BR" dirty="0" smtClean="0"/>
              <a:t>Transparente</a:t>
            </a:r>
            <a:r>
              <a:rPr lang="pt-BR" dirty="0"/>
              <a:t>, permitindo o entendimento do </a:t>
            </a:r>
            <a:r>
              <a:rPr lang="pt-BR" dirty="0" smtClean="0"/>
              <a:t>que </a:t>
            </a:r>
            <a:r>
              <a:rPr lang="pt-BR" dirty="0"/>
              <a:t>está sendo dito; 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Rápida</a:t>
            </a:r>
            <a:r>
              <a:rPr lang="pt-BR" dirty="0"/>
              <a:t>, possibilitando o armazenamento e a </a:t>
            </a:r>
            <a:r>
              <a:rPr lang="pt-BR" dirty="0" smtClean="0"/>
              <a:t>recuperação </a:t>
            </a:r>
            <a:r>
              <a:rPr lang="pt-BR" dirty="0"/>
              <a:t>de informações em tempo curto; 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Computável</a:t>
            </a:r>
            <a:r>
              <a:rPr lang="pt-BR" dirty="0"/>
              <a:t>, possibilitando a sua criação </a:t>
            </a:r>
            <a:r>
              <a:rPr lang="pt-BR" dirty="0" smtClean="0"/>
              <a:t>utilizando </a:t>
            </a:r>
            <a:r>
              <a:rPr lang="pt-BR" dirty="0"/>
              <a:t>um </a:t>
            </a:r>
            <a:r>
              <a:rPr lang="pt-BR" dirty="0" smtClean="0"/>
              <a:t>procedimento </a:t>
            </a:r>
            <a:r>
              <a:rPr lang="pt-BR" dirty="0"/>
              <a:t>c</a:t>
            </a:r>
            <a:r>
              <a:rPr lang="pt-BR" dirty="0" smtClean="0"/>
              <a:t>omputacional existente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22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RC </a:t>
            </a:r>
            <a:r>
              <a:rPr lang="pt-BR" dirty="0"/>
              <a:t>é composta por quatro </a:t>
            </a:r>
            <a:r>
              <a:rPr lang="pt-BR" dirty="0" smtClean="0"/>
              <a:t>Partes Principais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Léxica: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determina que símbolos são permitidos no </a:t>
            </a:r>
            <a:r>
              <a:rPr lang="pt-BR" dirty="0" smtClean="0"/>
              <a:t>vocabulário </a:t>
            </a:r>
            <a:r>
              <a:rPr lang="pt-BR" dirty="0"/>
              <a:t>de representação </a:t>
            </a:r>
          </a:p>
          <a:p>
            <a:endParaRPr lang="pt-BR" dirty="0" smtClean="0"/>
          </a:p>
          <a:p>
            <a:r>
              <a:rPr lang="pt-BR" dirty="0" smtClean="0"/>
              <a:t>Estrutural: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descreve as restrições sobre como os </a:t>
            </a:r>
            <a:r>
              <a:rPr lang="pt-BR" dirty="0" smtClean="0"/>
              <a:t>símbolos </a:t>
            </a:r>
            <a:r>
              <a:rPr lang="pt-BR" dirty="0"/>
              <a:t>podem ser combinados </a:t>
            </a:r>
          </a:p>
          <a:p>
            <a:endParaRPr lang="pt-BR" dirty="0" smtClean="0"/>
          </a:p>
          <a:p>
            <a:r>
              <a:rPr lang="pt-BR" dirty="0" smtClean="0"/>
              <a:t>Procedural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especifica </a:t>
            </a:r>
            <a:r>
              <a:rPr lang="pt-BR" dirty="0"/>
              <a:t>como os símbolos podem ser </a:t>
            </a:r>
            <a:r>
              <a:rPr lang="pt-BR" dirty="0" smtClean="0"/>
              <a:t>manipulados</a:t>
            </a:r>
            <a:r>
              <a:rPr lang="pt-BR" dirty="0"/>
              <a:t>, definindo procedimentos de acesso que </a:t>
            </a:r>
            <a:r>
              <a:rPr lang="pt-BR" dirty="0" smtClean="0"/>
              <a:t>possibilitam </a:t>
            </a:r>
            <a:r>
              <a:rPr lang="pt-BR" dirty="0"/>
              <a:t>criar descrições, modificar descrições e </a:t>
            </a:r>
            <a:r>
              <a:rPr lang="pt-BR" dirty="0" smtClean="0"/>
              <a:t>responder </a:t>
            </a:r>
            <a:r>
              <a:rPr lang="pt-BR" dirty="0"/>
              <a:t>questões utilizando descrições 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Semântica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estabelece </a:t>
            </a:r>
            <a:r>
              <a:rPr lang="pt-BR" dirty="0"/>
              <a:t>uma forma de associar </a:t>
            </a:r>
            <a:r>
              <a:rPr lang="pt-BR" dirty="0" smtClean="0"/>
              <a:t>significado </a:t>
            </a:r>
            <a:r>
              <a:rPr lang="pt-BR" dirty="0"/>
              <a:t>às descrições</a:t>
            </a:r>
          </a:p>
        </p:txBody>
      </p:sp>
    </p:spTree>
    <p:extLst>
      <p:ext uri="{BB962C8B-B14F-4D97-AF65-F5344CB8AC3E}">
        <p14:creationId xmlns:p14="http://schemas.microsoft.com/office/powerpoint/2010/main" val="35502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Alan Turing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Nascido em Londres</a:t>
            </a:r>
            <a:r>
              <a:rPr lang="pt-BR" dirty="0"/>
              <a:t>, 23 de Junho de 1912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Faleceu em 7 </a:t>
            </a:r>
            <a:r>
              <a:rPr lang="pt-BR" dirty="0"/>
              <a:t>de Junho </a:t>
            </a:r>
            <a:r>
              <a:rPr lang="pt-BR" dirty="0" smtClean="0"/>
              <a:t>de 1954.</a:t>
            </a:r>
          </a:p>
          <a:p>
            <a:endParaRPr lang="pt-BR" dirty="0"/>
          </a:p>
          <a:p>
            <a:r>
              <a:rPr lang="pt-BR" dirty="0" smtClean="0"/>
              <a:t>Matemático britânico.</a:t>
            </a:r>
          </a:p>
          <a:p>
            <a:endParaRPr lang="pt-BR" dirty="0"/>
          </a:p>
          <a:p>
            <a:r>
              <a:rPr lang="pt-BR" dirty="0" smtClean="0"/>
              <a:t>Questionava o que poderia ser “computável”.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6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3827-C2EA-43B9-868D-762C84106F29}" type="slidenum">
              <a:rPr lang="pt-BR"/>
              <a:pPr/>
              <a:t>30</a:t>
            </a:fld>
            <a:endParaRPr lang="pt-BR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07441" y="1422400"/>
            <a:ext cx="9805988" cy="510508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GB" sz="2400" dirty="0" err="1"/>
              <a:t>Exemplos</a:t>
            </a:r>
            <a:r>
              <a:rPr lang="en-GB" sz="2400" dirty="0"/>
              <a:t> de </a:t>
            </a:r>
            <a:r>
              <a:rPr lang="en-GB" sz="2400" dirty="0" err="1"/>
              <a:t>paradigmas</a:t>
            </a:r>
            <a:r>
              <a:rPr lang="en-GB" sz="2400" dirty="0"/>
              <a:t> de </a:t>
            </a:r>
            <a:r>
              <a:rPr lang="en-GB" sz="2400" dirty="0" err="1"/>
              <a:t>representação</a:t>
            </a:r>
            <a:r>
              <a:rPr lang="en-GB" sz="2400" dirty="0"/>
              <a:t> do </a:t>
            </a:r>
            <a:r>
              <a:rPr lang="en-GB" sz="2400" dirty="0" err="1"/>
              <a:t>conhecimento</a:t>
            </a:r>
            <a:r>
              <a:rPr lang="en-GB" sz="2400" dirty="0"/>
              <a:t>:</a:t>
            </a:r>
          </a:p>
          <a:p>
            <a:pPr algn="just">
              <a:lnSpc>
                <a:spcPct val="80000"/>
              </a:lnSpc>
            </a:pPr>
            <a:endParaRPr lang="en-GB" sz="2400" dirty="0" smtClean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Lógica</a:t>
            </a:r>
            <a:endParaRPr lang="en-GB" dirty="0" smtClean="0"/>
          </a:p>
          <a:p>
            <a:pPr lvl="1" algn="just">
              <a:lnSpc>
                <a:spcPct val="80000"/>
              </a:lnSpc>
            </a:pPr>
            <a:endParaRPr lang="en-GB" sz="2000" dirty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Redes</a:t>
            </a:r>
            <a:r>
              <a:rPr lang="en-GB" dirty="0" smtClean="0"/>
              <a:t> </a:t>
            </a:r>
            <a:r>
              <a:rPr lang="en-GB" dirty="0" err="1" smtClean="0"/>
              <a:t>Semânticas</a:t>
            </a:r>
            <a:r>
              <a:rPr lang="en-GB" dirty="0" smtClean="0"/>
              <a:t> (</a:t>
            </a:r>
            <a:r>
              <a:rPr lang="en-GB" dirty="0" err="1" smtClean="0"/>
              <a:t>família</a:t>
            </a:r>
            <a:r>
              <a:rPr lang="en-GB" dirty="0" smtClean="0"/>
              <a:t> dos </a:t>
            </a:r>
            <a:r>
              <a:rPr lang="en-GB" dirty="0" err="1" smtClean="0"/>
              <a:t>grafos</a:t>
            </a:r>
            <a:r>
              <a:rPr lang="en-GB" dirty="0" smtClean="0"/>
              <a:t>)</a:t>
            </a:r>
          </a:p>
          <a:p>
            <a:pPr lvl="1" algn="just">
              <a:lnSpc>
                <a:spcPct val="80000"/>
              </a:lnSpc>
            </a:pPr>
            <a:endParaRPr lang="en-GB" dirty="0"/>
          </a:p>
          <a:p>
            <a:pPr lvl="1" algn="just">
              <a:lnSpc>
                <a:spcPct val="80000"/>
              </a:lnSpc>
            </a:pPr>
            <a:r>
              <a:rPr lang="en-GB" dirty="0" smtClean="0"/>
              <a:t>Frames</a:t>
            </a:r>
          </a:p>
          <a:p>
            <a:pPr lvl="1" algn="just">
              <a:lnSpc>
                <a:spcPct val="80000"/>
              </a:lnSpc>
            </a:pPr>
            <a:endParaRPr lang="en-GB" dirty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Árvores</a:t>
            </a:r>
            <a:r>
              <a:rPr lang="en-GB" dirty="0" smtClean="0"/>
              <a:t> </a:t>
            </a:r>
            <a:r>
              <a:rPr lang="en-GB" dirty="0"/>
              <a:t>de </a:t>
            </a:r>
            <a:r>
              <a:rPr lang="en-GB" dirty="0" err="1" smtClean="0"/>
              <a:t>Decisão</a:t>
            </a:r>
            <a:endParaRPr lang="en-GB" dirty="0" smtClean="0"/>
          </a:p>
          <a:p>
            <a:pPr lvl="1" algn="just">
              <a:lnSpc>
                <a:spcPct val="80000"/>
              </a:lnSpc>
            </a:pPr>
            <a:endParaRPr lang="en-GB" dirty="0"/>
          </a:p>
          <a:p>
            <a:pPr lvl="1" algn="just">
              <a:lnSpc>
                <a:spcPct val="80000"/>
              </a:lnSpc>
            </a:pPr>
            <a:r>
              <a:rPr lang="en-GB" dirty="0" err="1"/>
              <a:t>Conhecimento</a:t>
            </a:r>
            <a:r>
              <a:rPr lang="en-GB" dirty="0"/>
              <a:t> </a:t>
            </a:r>
            <a:r>
              <a:rPr lang="en-GB" dirty="0" err="1" smtClean="0"/>
              <a:t>Estatístico</a:t>
            </a:r>
            <a:endParaRPr lang="en-GB" dirty="0" smtClean="0"/>
          </a:p>
          <a:p>
            <a:pPr lvl="1" algn="just">
              <a:lnSpc>
                <a:spcPct val="80000"/>
              </a:lnSpc>
            </a:pPr>
            <a:endParaRPr lang="en-GB" dirty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Regras</a:t>
            </a:r>
            <a:endParaRPr lang="en-GB" dirty="0" smtClean="0"/>
          </a:p>
          <a:p>
            <a:pPr lvl="1" algn="just">
              <a:lnSpc>
                <a:spcPct val="80000"/>
              </a:lnSpc>
            </a:pPr>
            <a:endParaRPr lang="en-GB" dirty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Esquemas</a:t>
            </a:r>
            <a:r>
              <a:rPr lang="en-GB" dirty="0" smtClean="0"/>
              <a:t> </a:t>
            </a:r>
            <a:r>
              <a:rPr lang="en-GB" dirty="0" err="1" smtClean="0"/>
              <a:t>Híbridos</a:t>
            </a:r>
            <a:endParaRPr lang="en-GB" dirty="0" smtClean="0"/>
          </a:p>
          <a:p>
            <a:pPr lvl="1" algn="just">
              <a:lnSpc>
                <a:spcPct val="80000"/>
              </a:lnSpc>
            </a:pPr>
            <a:endParaRPr lang="en-GB" dirty="0" smtClean="0"/>
          </a:p>
          <a:p>
            <a:pPr lvl="1" algn="just">
              <a:lnSpc>
                <a:spcPct val="80000"/>
              </a:lnSpc>
            </a:pPr>
            <a:r>
              <a:rPr lang="en-GB" dirty="0" err="1" smtClean="0"/>
              <a:t>Casos</a:t>
            </a:r>
            <a:r>
              <a:rPr lang="en-GB" dirty="0" smtClean="0"/>
              <a:t> (</a:t>
            </a:r>
            <a:r>
              <a:rPr lang="en-GB" dirty="0" err="1" smtClean="0"/>
              <a:t>analogias</a:t>
            </a:r>
            <a:r>
              <a:rPr lang="en-GB" dirty="0" smtClean="0"/>
              <a:t> com </a:t>
            </a:r>
            <a:r>
              <a:rPr lang="en-GB" dirty="0" err="1" smtClean="0"/>
              <a:t>experiências</a:t>
            </a:r>
            <a:r>
              <a:rPr lang="en-GB" dirty="0" smtClean="0"/>
              <a:t> </a:t>
            </a:r>
            <a:r>
              <a:rPr lang="en-GB" dirty="0" err="1" smtClean="0"/>
              <a:t>passadas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495550" y="188914"/>
            <a:ext cx="7715250" cy="1139825"/>
          </a:xfrm>
          <a:noFill/>
          <a:ln/>
        </p:spPr>
        <p:txBody>
          <a:bodyPr/>
          <a:lstStyle/>
          <a:p>
            <a:r>
              <a:rPr lang="pt-BR" sz="3200" dirty="0"/>
              <a:t>Representação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373423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Representação do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Representação lógica de conhecimento é muito limitada.</a:t>
            </a:r>
          </a:p>
          <a:p>
            <a:endParaRPr lang="pt-BR" dirty="0"/>
          </a:p>
          <a:p>
            <a:r>
              <a:rPr lang="pt-BR" dirty="0" smtClean="0"/>
              <a:t>Podem nos levar a interpretações ruins de um problema.</a:t>
            </a:r>
          </a:p>
          <a:p>
            <a:endParaRPr lang="pt-BR" dirty="0" smtClean="0"/>
          </a:p>
          <a:p>
            <a:r>
              <a:rPr lang="pt-BR" dirty="0" smtClean="0"/>
              <a:t>Vejamos um exemplo.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086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880" y="11112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Problema de 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6560"/>
            <a:ext cx="10515600" cy="4886959"/>
          </a:xfrm>
        </p:spPr>
        <p:txBody>
          <a:bodyPr/>
          <a:lstStyle/>
          <a:p>
            <a:r>
              <a:rPr lang="pt-BR" dirty="0" smtClean="0"/>
              <a:t>∀ X (papagaio(X) -&gt; verde(X)).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∀ X </a:t>
            </a:r>
            <a:r>
              <a:rPr lang="pt-BR" dirty="0" smtClean="0"/>
              <a:t>( ¬</a:t>
            </a:r>
            <a:r>
              <a:rPr lang="pt-BR" dirty="0"/>
              <a:t>verde(X</a:t>
            </a:r>
            <a:r>
              <a:rPr lang="pt-BR" dirty="0" smtClean="0"/>
              <a:t>)   -&gt;  ¬</a:t>
            </a:r>
            <a:r>
              <a:rPr lang="pt-BR" dirty="0"/>
              <a:t>papagaio(X</a:t>
            </a:r>
            <a:r>
              <a:rPr lang="pt-BR" dirty="0" smtClean="0"/>
              <a:t>)).</a:t>
            </a:r>
          </a:p>
          <a:p>
            <a:endParaRPr lang="pt-BR" dirty="0"/>
          </a:p>
          <a:p>
            <a:r>
              <a:rPr lang="pt-BR" sz="2000" dirty="0" smtClean="0"/>
              <a:t>Se uma folha de papel não é verde e também não é um papagaio, segunda relação é verdade.</a:t>
            </a:r>
            <a:endParaRPr lang="pt-BR" sz="2000" dirty="0"/>
          </a:p>
          <a:p>
            <a:endParaRPr lang="pt-BR" dirty="0" smtClean="0"/>
          </a:p>
          <a:p>
            <a:r>
              <a:rPr lang="pt-BR" sz="2000" dirty="0" smtClean="0"/>
              <a:t>Logo, podemos assumir que o fato de o papel ser branco é uma evidência que os papagaios são verdes, o que não faz o menor sentido!</a:t>
            </a:r>
            <a:endParaRPr lang="pt-BR" sz="2000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6319520" y="3129280"/>
            <a:ext cx="894080" cy="1056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648960" y="2235200"/>
            <a:ext cx="1564640" cy="8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213600" y="2549604"/>
            <a:ext cx="361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Logicamente equivalentes, entretanto, pode gerar interpretações erradas.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0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Problema de Interpretação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Situação anterior é meio estranha.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Isso porque a lógica pura é muito matemática para representar fatos complexos do mundo.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evitar isso, redes semânticas são boa alternativa.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54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11277600" cy="4114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endParaRPr lang="pt-BR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Teorias associacionistas do significado:</a:t>
            </a:r>
          </a:p>
          <a:p>
            <a:pPr algn="just"/>
            <a:endParaRPr lang="pt-BR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definem o significado de objetos com rede de associações com outros objetos. </a:t>
            </a:r>
          </a:p>
          <a:p>
            <a:pPr algn="just"/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Seres humanos percebem um objeto e criam conceito. </a:t>
            </a:r>
          </a:p>
          <a:p>
            <a:pPr algn="just"/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Conceito é parte do nosso conhecimento completo do mundo e está conectado com demais conceitos.</a:t>
            </a:r>
            <a:endParaRPr lang="pt-BR" sz="2000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861310" y="402274"/>
            <a:ext cx="7715250" cy="1139825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smtClean="0"/>
              <a:t>Representação do Conhecimento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3662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Representação do Conhecimento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Outra evidência: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Além de criar relações, conhecimento humano tem hierarquia.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Organiza-se relações por meio de separação dos conceitos fundamentais daquele conhecimento.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smtClean="0"/>
              <a:t>Vejamos um exemplo: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31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Representação do Conhecimento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Montar hierarquia de conhecimento com: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Objetos:				Relações: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Pássaro				tem</a:t>
            </a:r>
          </a:p>
          <a:p>
            <a:pPr lvl="2"/>
            <a:r>
              <a:rPr lang="pt-BR" dirty="0" smtClean="0"/>
              <a:t>Asas					é um</a:t>
            </a:r>
          </a:p>
          <a:p>
            <a:pPr lvl="2"/>
            <a:r>
              <a:rPr lang="pt-BR" dirty="0" err="1" smtClean="0"/>
              <a:t>Legacy</a:t>
            </a:r>
            <a:endParaRPr lang="pt-BR" dirty="0" smtClean="0"/>
          </a:p>
          <a:p>
            <a:pPr lvl="2"/>
            <a:r>
              <a:rPr lang="pt-BR" dirty="0" smtClean="0"/>
              <a:t>Motor</a:t>
            </a:r>
          </a:p>
          <a:p>
            <a:pPr lvl="2"/>
            <a:r>
              <a:rPr lang="pt-BR" dirty="0" smtClean="0"/>
              <a:t>Avião</a:t>
            </a:r>
          </a:p>
          <a:p>
            <a:pPr lvl="2"/>
            <a:r>
              <a:rPr lang="pt-BR" dirty="0" smtClean="0"/>
              <a:t>Bico</a:t>
            </a:r>
          </a:p>
          <a:p>
            <a:pPr lvl="2"/>
            <a:r>
              <a:rPr lang="pt-BR" dirty="0" smtClean="0"/>
              <a:t>Automóvel</a:t>
            </a:r>
          </a:p>
          <a:p>
            <a:pPr lvl="2"/>
            <a:r>
              <a:rPr lang="pt-BR" dirty="0" smtClean="0"/>
              <a:t>Br-800 (carro)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860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Rede Semântica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971" y="1690687"/>
            <a:ext cx="10312907" cy="46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Representação do Conhecimento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Pequena alteração: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Podemos agregar mais elementos no modelo.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Por exemplo conceito de frames.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Torna representação muito parecida com um diagrama de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70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708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Representação Por Frames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799" y="1532643"/>
            <a:ext cx="6750758" cy="51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Alan Turing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Criou a máquina de Turing.</a:t>
            </a:r>
          </a:p>
          <a:p>
            <a:endParaRPr lang="pt-BR" dirty="0"/>
          </a:p>
          <a:p>
            <a:pPr lvl="1"/>
            <a:r>
              <a:rPr lang="pt-BR" dirty="0" smtClean="0"/>
              <a:t>Manipulava símbolos e realizava computações.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Estimava-se que pudesse realizar computações impressionantes.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Ponto chave para ligar conceitos do mundo com computações expressas como números.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Seguia uma padronização e sabe-se que tem limite de computações.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6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 de Representação Por Frames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geral: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Redes semânticas como essas ainda são extremamente simples.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Muitos avanços aumentaram poder de representação.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r>
              <a:rPr lang="pt-BR" dirty="0" smtClean="0"/>
              <a:t>Em níveis iniciais ela é muito pouco superior à representação lógica tradicional.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277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680" y="1525949"/>
            <a:ext cx="8859520" cy="504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129280" y="60960"/>
            <a:ext cx="690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Representação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conhecimento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8805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2057400"/>
            <a:ext cx="10972800" cy="4572000"/>
          </a:xfrm>
        </p:spPr>
        <p:txBody>
          <a:bodyPr>
            <a:normAutofit/>
          </a:bodyPr>
          <a:lstStyle/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Lista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parcial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3091" y="2667000"/>
            <a:ext cx="362174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04800" y="533400"/>
            <a:ext cx="6908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Representação do conhecimento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0552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68BFA-B7CF-4271-BB59-3559D9C4048A}" type="slidenum">
              <a:rPr lang="pt-BR"/>
              <a:pPr/>
              <a:t>43</a:t>
            </a:fld>
            <a:endParaRPr lang="pt-BR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5377" y="1591734"/>
            <a:ext cx="10047111" cy="466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sz="3200" b="1" dirty="0" err="1"/>
              <a:t>Árvores</a:t>
            </a:r>
            <a:r>
              <a:rPr lang="en-GB" sz="3200" b="1" dirty="0"/>
              <a:t> de </a:t>
            </a:r>
            <a:r>
              <a:rPr lang="en-GB" sz="3200" b="1" dirty="0" err="1"/>
              <a:t>Decisão</a:t>
            </a:r>
            <a:r>
              <a:rPr lang="en-GB" sz="3200" dirty="0"/>
              <a:t> </a:t>
            </a:r>
            <a:endParaRPr lang="en-GB" sz="3200" dirty="0" smtClean="0"/>
          </a:p>
          <a:p>
            <a:pPr lvl="1">
              <a:lnSpc>
                <a:spcPct val="80000"/>
              </a:lnSpc>
            </a:pPr>
            <a:r>
              <a:rPr lang="en-GB" sz="2800" dirty="0" err="1" smtClean="0"/>
              <a:t>conceitos</a:t>
            </a:r>
            <a:r>
              <a:rPr lang="en-GB" sz="2800" dirty="0" smtClean="0"/>
              <a:t> </a:t>
            </a:r>
            <a:r>
              <a:rPr lang="en-GB" sz="2800" dirty="0" err="1"/>
              <a:t>são</a:t>
            </a:r>
            <a:r>
              <a:rPr lang="en-GB" sz="2800" dirty="0"/>
              <a:t> </a:t>
            </a:r>
            <a:r>
              <a:rPr lang="en-GB" sz="2800" dirty="0" err="1"/>
              <a:t>organizados</a:t>
            </a:r>
            <a:r>
              <a:rPr lang="en-GB" sz="2800" dirty="0"/>
              <a:t> </a:t>
            </a:r>
            <a:r>
              <a:rPr lang="en-GB" sz="2800" dirty="0" err="1"/>
              <a:t>em</a:t>
            </a:r>
            <a:r>
              <a:rPr lang="en-GB" sz="2800" dirty="0"/>
              <a:t> forma de </a:t>
            </a:r>
            <a:r>
              <a:rPr lang="en-GB" sz="2800" dirty="0" err="1"/>
              <a:t>árvores</a:t>
            </a:r>
            <a:r>
              <a:rPr lang="en-GB" sz="28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GB" sz="2800" dirty="0"/>
          </a:p>
          <a:p>
            <a:pPr lvl="1">
              <a:lnSpc>
                <a:spcPct val="80000"/>
              </a:lnSpc>
            </a:pPr>
            <a:r>
              <a:rPr lang="en-GB" sz="2800" dirty="0" smtClean="0"/>
              <a:t>Grande </a:t>
            </a:r>
            <a:r>
              <a:rPr lang="en-GB" sz="2800" dirty="0" err="1" smtClean="0"/>
              <a:t>vantagem</a:t>
            </a:r>
            <a:r>
              <a:rPr lang="en-GB" sz="2800" dirty="0" smtClean="0"/>
              <a:t>:</a:t>
            </a:r>
          </a:p>
          <a:p>
            <a:pPr lvl="2">
              <a:lnSpc>
                <a:spcPct val="80000"/>
              </a:lnSpc>
            </a:pPr>
            <a:r>
              <a:rPr lang="en-GB" dirty="0" err="1" smtClean="0"/>
              <a:t>Diversos</a:t>
            </a:r>
            <a:r>
              <a:rPr lang="en-GB" dirty="0" smtClean="0"/>
              <a:t> </a:t>
            </a:r>
            <a:r>
              <a:rPr lang="en-GB" dirty="0" err="1" smtClean="0"/>
              <a:t>métodos</a:t>
            </a:r>
            <a:r>
              <a:rPr lang="en-GB" dirty="0" smtClean="0"/>
              <a:t> de </a:t>
            </a:r>
            <a:r>
              <a:rPr lang="en-GB" dirty="0" err="1" smtClean="0"/>
              <a:t>busca</a:t>
            </a:r>
            <a:r>
              <a:rPr lang="en-GB" dirty="0" smtClean="0"/>
              <a:t> </a:t>
            </a:r>
            <a:r>
              <a:rPr lang="en-GB" dirty="0" err="1" smtClean="0"/>
              <a:t>em</a:t>
            </a:r>
            <a:r>
              <a:rPr lang="en-GB" dirty="0" smtClean="0"/>
              <a:t> </a:t>
            </a:r>
            <a:r>
              <a:rPr lang="en-GB" dirty="0" err="1" smtClean="0"/>
              <a:t>ótimo</a:t>
            </a:r>
            <a:r>
              <a:rPr lang="en-GB" dirty="0" smtClean="0"/>
              <a:t> tempo.</a:t>
            </a:r>
          </a:p>
          <a:p>
            <a:pPr lvl="2">
              <a:lnSpc>
                <a:spcPct val="80000"/>
              </a:lnSpc>
            </a:pPr>
            <a:endParaRPr lang="en-GB" dirty="0"/>
          </a:p>
          <a:p>
            <a:r>
              <a:rPr lang="pt-BR" dirty="0"/>
              <a:t>Desvantagens</a:t>
            </a:r>
          </a:p>
          <a:p>
            <a:pPr lvl="1"/>
            <a:r>
              <a:rPr lang="pt-BR" dirty="0" smtClean="0"/>
              <a:t>Mesmo </a:t>
            </a:r>
            <a:r>
              <a:rPr lang="pt-BR" dirty="0"/>
              <a:t>conceito pode ser </a:t>
            </a:r>
            <a:r>
              <a:rPr lang="pt-BR" dirty="0" smtClean="0"/>
              <a:t>representado por </a:t>
            </a:r>
            <a:r>
              <a:rPr lang="pt-BR" dirty="0"/>
              <a:t>árvores </a:t>
            </a:r>
            <a:r>
              <a:rPr lang="pt-BR" dirty="0" smtClean="0"/>
              <a:t>diferentes;</a:t>
            </a:r>
            <a:endParaRPr lang="pt-BR" dirty="0"/>
          </a:p>
          <a:p>
            <a:endParaRPr lang="pt-BR" dirty="0" smtClean="0"/>
          </a:p>
          <a:p>
            <a:pPr lvl="1"/>
            <a:r>
              <a:rPr lang="pt-BR" dirty="0" smtClean="0"/>
              <a:t>Árvores </a:t>
            </a:r>
            <a:r>
              <a:rPr lang="pt-BR" dirty="0"/>
              <a:t>muito grandes se tornam difíceis de </a:t>
            </a:r>
            <a:r>
              <a:rPr lang="pt-BR" dirty="0" smtClean="0"/>
              <a:t>interpretar;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Dificultam </a:t>
            </a:r>
            <a:r>
              <a:rPr lang="pt-BR" dirty="0"/>
              <a:t>a alteração (inserir e remover dados) e </a:t>
            </a:r>
            <a:r>
              <a:rPr lang="pt-BR" dirty="0" smtClean="0"/>
              <a:t>a representação </a:t>
            </a:r>
            <a:r>
              <a:rPr lang="pt-BR" dirty="0"/>
              <a:t>não-hierárquico</a:t>
            </a:r>
            <a:endParaRPr lang="en-GB" dirty="0" smtClean="0"/>
          </a:p>
          <a:p>
            <a:pPr lvl="2">
              <a:lnSpc>
                <a:spcPct val="80000"/>
              </a:lnSpc>
            </a:pPr>
            <a:endParaRPr lang="en-GB" sz="1600" dirty="0"/>
          </a:p>
          <a:p>
            <a:pPr lvl="2"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endParaRPr lang="en-GB" sz="1600" dirty="0"/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title"/>
          </p:nvPr>
        </p:nvSpPr>
        <p:spPr>
          <a:xfrm>
            <a:off x="2495550" y="188914"/>
            <a:ext cx="7715250" cy="1139825"/>
          </a:xfrm>
          <a:noFill/>
          <a:ln/>
        </p:spPr>
        <p:txBody>
          <a:bodyPr/>
          <a:lstStyle/>
          <a:p>
            <a:pPr algn="ctr"/>
            <a:r>
              <a:rPr lang="pt-BR" sz="3600" dirty="0"/>
              <a:t>Representação</a:t>
            </a:r>
            <a:r>
              <a:rPr lang="pt-BR" sz="3200" dirty="0"/>
              <a:t> do Conhecimento</a:t>
            </a:r>
          </a:p>
        </p:txBody>
      </p:sp>
    </p:spTree>
    <p:extLst>
      <p:ext uri="{BB962C8B-B14F-4D97-AF65-F5344CB8AC3E}">
        <p14:creationId xmlns:p14="http://schemas.microsoft.com/office/powerpoint/2010/main" val="1070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sz="4800" dirty="0"/>
              <a:t>Representação</a:t>
            </a:r>
            <a:r>
              <a:rPr lang="pt-BR" dirty="0"/>
              <a:t> do Conhecimento</a:t>
            </a:r>
          </a:p>
        </p:txBody>
      </p:sp>
      <p:pic>
        <p:nvPicPr>
          <p:cNvPr id="1026" name="Picture 2" descr="C:\Users\Andre\Desktop\Nova pasta\backup andre\backupPCAndré\Aulas Iles Ulbra\2016-1\Disciplina 2 - Inteligência Artificial\Aula número 1\árvore de decisão comprar carr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1223128"/>
            <a:ext cx="9970064" cy="587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Representação do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b="1" dirty="0" err="1"/>
              <a:t>Conhecimento</a:t>
            </a:r>
            <a:r>
              <a:rPr lang="en-GB" sz="2400" b="1" dirty="0"/>
              <a:t> </a:t>
            </a:r>
            <a:r>
              <a:rPr lang="en-GB" sz="2400" b="1" dirty="0" err="1"/>
              <a:t>Estatístico</a:t>
            </a:r>
            <a:r>
              <a:rPr lang="en-GB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sz="2000" dirty="0" err="1"/>
              <a:t>uso</a:t>
            </a:r>
            <a:r>
              <a:rPr lang="en-GB" sz="2000" dirty="0"/>
              <a:t> de </a:t>
            </a:r>
            <a:r>
              <a:rPr lang="en-GB" sz="2000" dirty="0" err="1"/>
              <a:t>fatores</a:t>
            </a:r>
            <a:r>
              <a:rPr lang="en-GB" sz="2000" dirty="0"/>
              <a:t> de </a:t>
            </a:r>
            <a:r>
              <a:rPr lang="en-GB" sz="2000" dirty="0" err="1"/>
              <a:t>certeza</a:t>
            </a:r>
            <a:r>
              <a:rPr lang="en-GB" sz="2000" dirty="0"/>
              <a:t>, </a:t>
            </a:r>
            <a:r>
              <a:rPr lang="en-GB" sz="2000" dirty="0" err="1"/>
              <a:t>Redes</a:t>
            </a:r>
            <a:r>
              <a:rPr lang="en-GB" sz="2000" dirty="0"/>
              <a:t> </a:t>
            </a:r>
            <a:r>
              <a:rPr lang="en-GB" sz="2000" dirty="0" err="1"/>
              <a:t>Bayesianas</a:t>
            </a:r>
            <a:r>
              <a:rPr lang="en-GB" sz="2000" dirty="0"/>
              <a:t>, </a:t>
            </a:r>
            <a:r>
              <a:rPr lang="en-GB" sz="2000" dirty="0" err="1"/>
              <a:t>Lógica</a:t>
            </a:r>
            <a:r>
              <a:rPr lang="en-GB" sz="2000" dirty="0"/>
              <a:t> Fuzzy, etc.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b="1" dirty="0" err="1"/>
              <a:t>Regras</a:t>
            </a:r>
            <a:r>
              <a:rPr lang="en-GB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sz="2000" dirty="0" err="1"/>
              <a:t>sistemas</a:t>
            </a:r>
            <a:r>
              <a:rPr lang="en-GB" sz="2000" dirty="0"/>
              <a:t> de </a:t>
            </a:r>
            <a:r>
              <a:rPr lang="en-GB" sz="2000" dirty="0" err="1"/>
              <a:t>produção</a:t>
            </a:r>
            <a:r>
              <a:rPr lang="en-GB" sz="2000" dirty="0"/>
              <a:t> para </a:t>
            </a:r>
            <a:r>
              <a:rPr lang="en-GB" sz="2000" dirty="0" err="1"/>
              <a:t>codificar</a:t>
            </a:r>
            <a:r>
              <a:rPr lang="en-GB" sz="2000" dirty="0"/>
              <a:t> </a:t>
            </a:r>
            <a:r>
              <a:rPr lang="en-GB" sz="2000" dirty="0" err="1"/>
              <a:t>regras</a:t>
            </a:r>
            <a:r>
              <a:rPr lang="en-GB" sz="2000" dirty="0"/>
              <a:t> de </a:t>
            </a:r>
            <a:r>
              <a:rPr lang="en-GB" sz="2000" dirty="0" err="1"/>
              <a:t>condição</a:t>
            </a:r>
            <a:r>
              <a:rPr lang="en-GB" sz="2000" dirty="0"/>
              <a:t>/</a:t>
            </a:r>
            <a:r>
              <a:rPr lang="en-GB" sz="2000" dirty="0" err="1"/>
              <a:t>ação</a:t>
            </a:r>
            <a:r>
              <a:rPr lang="en-GB" sz="2000" dirty="0"/>
              <a:t>.</a:t>
            </a:r>
          </a:p>
          <a:p>
            <a:pPr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b="1" dirty="0" err="1"/>
              <a:t>Esquemas</a:t>
            </a:r>
            <a:r>
              <a:rPr lang="en-GB" sz="2400" b="1" dirty="0"/>
              <a:t> </a:t>
            </a:r>
            <a:r>
              <a:rPr lang="en-GB" sz="2400" b="1" dirty="0" err="1"/>
              <a:t>Híbridos</a:t>
            </a:r>
            <a:r>
              <a:rPr lang="en-GB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 </a:t>
            </a:r>
            <a:r>
              <a:rPr lang="en-GB" sz="2000" dirty="0" err="1"/>
              <a:t>qualquer</a:t>
            </a:r>
            <a:r>
              <a:rPr lang="en-GB" sz="2000" dirty="0"/>
              <a:t> </a:t>
            </a:r>
            <a:r>
              <a:rPr lang="en-GB" sz="2000" dirty="0" err="1"/>
              <a:t>representação</a:t>
            </a:r>
            <a:r>
              <a:rPr lang="en-GB" sz="2000" dirty="0"/>
              <a:t> </a:t>
            </a:r>
            <a:r>
              <a:rPr lang="en-GB" sz="2000" dirty="0" err="1" smtClean="0"/>
              <a:t>que</a:t>
            </a:r>
            <a:r>
              <a:rPr lang="en-GB" sz="2000" dirty="0" smtClean="0"/>
              <a:t> </a:t>
            </a:r>
            <a:r>
              <a:rPr lang="en-GB" sz="2000" dirty="0" err="1"/>
              <a:t>emprega</a:t>
            </a:r>
            <a:r>
              <a:rPr lang="en-GB" sz="2000" dirty="0"/>
              <a:t> a </a:t>
            </a:r>
            <a:r>
              <a:rPr lang="en-GB" sz="2000" dirty="0" err="1"/>
              <a:t>combinação</a:t>
            </a:r>
            <a:r>
              <a:rPr lang="en-GB" sz="2000" dirty="0"/>
              <a:t> de </a:t>
            </a:r>
            <a:r>
              <a:rPr lang="en-GB" sz="2000" dirty="0" err="1" smtClean="0"/>
              <a:t>esquemas</a:t>
            </a:r>
            <a:r>
              <a:rPr lang="en-GB" sz="2000" dirty="0" smtClean="0"/>
              <a:t>.</a:t>
            </a:r>
          </a:p>
          <a:p>
            <a:pPr lvl="1">
              <a:lnSpc>
                <a:spcPct val="80000"/>
              </a:lnSpc>
            </a:pPr>
            <a:endParaRPr lang="en-GB" sz="1600" dirty="0"/>
          </a:p>
          <a:p>
            <a:pPr>
              <a:lnSpc>
                <a:spcPct val="80000"/>
              </a:lnSpc>
            </a:pPr>
            <a:r>
              <a:rPr lang="en-GB" sz="2400" b="1" dirty="0" err="1"/>
              <a:t>Casos</a:t>
            </a:r>
            <a:r>
              <a:rPr lang="en-GB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GB" sz="2000" dirty="0" err="1"/>
              <a:t>uma</a:t>
            </a:r>
            <a:r>
              <a:rPr lang="en-GB" sz="2000" dirty="0"/>
              <a:t> </a:t>
            </a:r>
            <a:r>
              <a:rPr lang="en-GB" sz="2000" dirty="0" err="1"/>
              <a:t>experiência</a:t>
            </a:r>
            <a:r>
              <a:rPr lang="en-GB" sz="2000" dirty="0"/>
              <a:t> </a:t>
            </a:r>
            <a:r>
              <a:rPr lang="en-GB" sz="2000" dirty="0" err="1"/>
              <a:t>passada</a:t>
            </a:r>
            <a:r>
              <a:rPr lang="en-GB" sz="2000" dirty="0"/>
              <a:t>, </a:t>
            </a:r>
            <a:r>
              <a:rPr lang="en-GB" sz="2000" dirty="0" err="1"/>
              <a:t>acumulando</a:t>
            </a:r>
            <a:r>
              <a:rPr lang="en-GB" sz="2000" dirty="0"/>
              <a:t> </a:t>
            </a:r>
            <a:r>
              <a:rPr lang="en-GB" sz="2000" dirty="0" err="1"/>
              <a:t>casos</a:t>
            </a:r>
            <a:r>
              <a:rPr lang="en-GB" sz="2000" dirty="0"/>
              <a:t> e </a:t>
            </a:r>
            <a:r>
              <a:rPr lang="en-GB" sz="2000" dirty="0" err="1"/>
              <a:t>tentando</a:t>
            </a:r>
            <a:r>
              <a:rPr lang="en-GB" sz="2000" dirty="0"/>
              <a:t> </a:t>
            </a:r>
            <a:r>
              <a:rPr lang="en-GB" sz="2000" dirty="0" err="1"/>
              <a:t>descobrir</a:t>
            </a:r>
            <a:r>
              <a:rPr lang="en-GB" sz="2000" dirty="0"/>
              <a:t>, </a:t>
            </a:r>
            <a:r>
              <a:rPr lang="en-GB" sz="2000" dirty="0" err="1"/>
              <a:t>por</a:t>
            </a:r>
            <a:r>
              <a:rPr lang="en-GB" sz="2000" dirty="0"/>
              <a:t> </a:t>
            </a:r>
            <a:r>
              <a:rPr lang="en-GB" sz="2000" dirty="0" err="1"/>
              <a:t>analogia</a:t>
            </a:r>
            <a:r>
              <a:rPr lang="en-GB" sz="2000" dirty="0"/>
              <a:t>, </a:t>
            </a:r>
            <a:r>
              <a:rPr lang="en-GB" sz="2000" dirty="0" err="1"/>
              <a:t>soluções</a:t>
            </a:r>
            <a:r>
              <a:rPr lang="en-GB" sz="2000" dirty="0"/>
              <a:t> para outros </a:t>
            </a:r>
            <a:r>
              <a:rPr lang="en-GB" sz="2000" dirty="0" err="1"/>
              <a:t>problemas</a:t>
            </a:r>
            <a:r>
              <a:rPr lang="en-GB" sz="20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1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Diferenças Entre Representações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Se nossa representação permite que o problema seja computado: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Ocorre equivalência.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Ou seja, a escolha deve ser feita por conveniência.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Todos são computáveis, porém, certas representações facilitam ou não o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Porque Criar Esquemas de Representação?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objetivo de criar tantos modelos de representação?</a:t>
            </a:r>
          </a:p>
          <a:p>
            <a:endParaRPr lang="pt-BR" dirty="0"/>
          </a:p>
          <a:p>
            <a:r>
              <a:rPr lang="pt-BR" dirty="0" smtClean="0"/>
              <a:t>Permitir que raciocínios sejam feitos.</a:t>
            </a:r>
          </a:p>
          <a:p>
            <a:endParaRPr lang="pt-BR" dirty="0"/>
          </a:p>
          <a:p>
            <a:r>
              <a:rPr lang="pt-BR" dirty="0" smtClean="0"/>
              <a:t>Raciocinar pode envolver solução de problemas, compreensão do problema, entre outros.</a:t>
            </a:r>
          </a:p>
          <a:p>
            <a:endParaRPr lang="pt-BR" dirty="0"/>
          </a:p>
          <a:p>
            <a:r>
              <a:rPr lang="pt-BR" dirty="0" smtClean="0"/>
              <a:t>Assunto para a próxima aula.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3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324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Rede de Petri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961902"/>
            <a:ext cx="10515600" cy="5215062"/>
          </a:xfrm>
        </p:spPr>
        <p:txBody>
          <a:bodyPr>
            <a:normAutofit/>
          </a:bodyPr>
          <a:lstStyle/>
          <a:p>
            <a:r>
              <a:rPr lang="pt-BR" dirty="0" smtClean="0"/>
              <a:t>Lugares -&gt; representam estágios de parada de produtos ou matéria prima.</a:t>
            </a:r>
          </a:p>
          <a:p>
            <a:endParaRPr lang="pt-BR" dirty="0"/>
          </a:p>
          <a:p>
            <a:r>
              <a:rPr lang="pt-BR" dirty="0" smtClean="0"/>
              <a:t>Transições -&gt; representam processos (manufatura, ligação, eventos de qualquer tipo que representem uma ação sobre algo que vem dos lugares)</a:t>
            </a:r>
          </a:p>
          <a:p>
            <a:endParaRPr lang="pt-BR" dirty="0"/>
          </a:p>
          <a:p>
            <a:r>
              <a:rPr lang="pt-BR" dirty="0" err="1" smtClean="0"/>
              <a:t>Tokens</a:t>
            </a:r>
            <a:r>
              <a:rPr lang="pt-BR" dirty="0" smtClean="0"/>
              <a:t> -&gt; Representam as matérias primas ou produtos em si, dentro de um lugar.</a:t>
            </a:r>
          </a:p>
          <a:p>
            <a:endParaRPr lang="pt-BR" dirty="0"/>
          </a:p>
          <a:p>
            <a:r>
              <a:rPr lang="pt-BR" dirty="0" smtClean="0"/>
              <a:t>Arcos -&gt; ligam lugares e transições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3800103" y="1389413"/>
            <a:ext cx="807522" cy="819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4203864" y="3325091"/>
            <a:ext cx="0" cy="676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156362" y="4904509"/>
            <a:ext cx="95003" cy="950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3669475" y="6436426"/>
            <a:ext cx="1235034" cy="11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Representar 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7" y="1656963"/>
            <a:ext cx="6716889" cy="4952394"/>
          </a:xfrm>
        </p:spPr>
      </p:pic>
    </p:spTree>
    <p:extLst>
      <p:ext uri="{BB962C8B-B14F-4D97-AF65-F5344CB8AC3E}">
        <p14:creationId xmlns:p14="http://schemas.microsoft.com/office/powerpoint/2010/main" val="4070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Alan Turing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Até hoje IA busca aproximar sistemas cognitivos e computacionais.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Mas Turing também pensou na inteligência computacional.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Como provar a Inteligência de um computador?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6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/>
              <a:t>Alan Turing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Pai da computação.</a:t>
            </a:r>
          </a:p>
          <a:p>
            <a:endParaRPr lang="pt-BR" dirty="0"/>
          </a:p>
          <a:p>
            <a:r>
              <a:rPr lang="pt-BR" dirty="0" smtClean="0"/>
              <a:t>Teste de Turing.</a:t>
            </a:r>
          </a:p>
          <a:p>
            <a:endParaRPr lang="pt-BR" dirty="0"/>
          </a:p>
          <a:p>
            <a:pPr lvl="1"/>
            <a:r>
              <a:rPr lang="pt-BR" dirty="0" smtClean="0"/>
              <a:t>Não busca verificar uma longa lista de características.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Interrogador humano não pode distinguir se respostas vem de um ser humano ou de um computador.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71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Passar no Teste de Turing?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Processamento de Linguagem </a:t>
            </a:r>
            <a:r>
              <a:rPr lang="pt-BR" dirty="0" smtClean="0"/>
              <a:t>Natural</a:t>
            </a:r>
          </a:p>
          <a:p>
            <a:endParaRPr lang="pt-BR" dirty="0"/>
          </a:p>
          <a:p>
            <a:r>
              <a:rPr lang="pt-BR" dirty="0" smtClean="0"/>
              <a:t>Representação </a:t>
            </a:r>
            <a:r>
              <a:rPr lang="pt-BR" dirty="0"/>
              <a:t>do </a:t>
            </a:r>
            <a:r>
              <a:rPr lang="pt-BR" dirty="0" smtClean="0"/>
              <a:t>Conhecimento</a:t>
            </a:r>
          </a:p>
          <a:p>
            <a:pPr lvl="1"/>
            <a:r>
              <a:rPr lang="pt-BR" dirty="0" smtClean="0"/>
              <a:t>Armazenar e estruturar conhecimento.</a:t>
            </a:r>
          </a:p>
          <a:p>
            <a:endParaRPr lang="pt-BR" dirty="0"/>
          </a:p>
          <a:p>
            <a:r>
              <a:rPr lang="pt-BR" dirty="0" smtClean="0"/>
              <a:t>Raciocínio Automatizado</a:t>
            </a:r>
          </a:p>
          <a:p>
            <a:pPr lvl="1"/>
            <a:r>
              <a:rPr lang="pt-BR" dirty="0" smtClean="0"/>
              <a:t>Processar e responder.</a:t>
            </a:r>
          </a:p>
          <a:p>
            <a:pPr lvl="1"/>
            <a:endParaRPr lang="pt-BR" dirty="0"/>
          </a:p>
          <a:p>
            <a:r>
              <a:rPr lang="pt-BR" dirty="0" smtClean="0"/>
              <a:t>Aprendizado </a:t>
            </a:r>
            <a:r>
              <a:rPr lang="pt-BR" dirty="0"/>
              <a:t>de </a:t>
            </a:r>
            <a:r>
              <a:rPr lang="pt-BR" dirty="0" smtClean="0"/>
              <a:t>Máquina</a:t>
            </a:r>
          </a:p>
          <a:p>
            <a:pPr lvl="1"/>
            <a:r>
              <a:rPr lang="pt-BR" dirty="0" smtClean="0"/>
              <a:t>Ser adaptável.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4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Turing Total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Envolve interação física.</a:t>
            </a:r>
          </a:p>
          <a:p>
            <a:endParaRPr lang="pt-BR" dirty="0"/>
          </a:p>
          <a:p>
            <a:r>
              <a:rPr lang="pt-BR" dirty="0" smtClean="0"/>
              <a:t>Interação com objetos.</a:t>
            </a:r>
          </a:p>
          <a:p>
            <a:endParaRPr lang="pt-BR" dirty="0"/>
          </a:p>
          <a:p>
            <a:r>
              <a:rPr lang="pt-BR" dirty="0" smtClean="0"/>
              <a:t>Análise de expressões faciais.</a:t>
            </a:r>
          </a:p>
          <a:p>
            <a:endParaRPr lang="pt-BR" dirty="0"/>
          </a:p>
          <a:p>
            <a:r>
              <a:rPr lang="pt-BR" dirty="0" smtClean="0"/>
              <a:t>Qualquer outro tipo de interação visual.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1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Teste de Turing Total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total exige: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Visão por computador.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Robótica.</a:t>
            </a:r>
          </a:p>
          <a:p>
            <a:pPr lvl="1"/>
            <a:endParaRPr lang="pt-BR" dirty="0"/>
          </a:p>
          <a:p>
            <a:r>
              <a:rPr lang="pt-BR" dirty="0" smtClean="0"/>
              <a:t>As 6 grandes áreas exigidas compõe quase tudo da IA.</a:t>
            </a:r>
          </a:p>
          <a:p>
            <a:endParaRPr lang="pt-BR" dirty="0"/>
          </a:p>
          <a:p>
            <a:r>
              <a:rPr lang="pt-BR" dirty="0" smtClean="0"/>
              <a:t>Teste ainda é relevante, mesmo não sendo uma referência.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1791</Words>
  <Application>Microsoft Office PowerPoint</Application>
  <PresentationFormat>Personalizar</PresentationFormat>
  <Paragraphs>428</Paragraphs>
  <Slides>49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Tema do Office</vt:lpstr>
      <vt:lpstr>Inteligência Artificial</vt:lpstr>
      <vt:lpstr>Agenda da Aula</vt:lpstr>
      <vt:lpstr>Alan Turing</vt:lpstr>
      <vt:lpstr>Alan Turing</vt:lpstr>
      <vt:lpstr>Alan Turing</vt:lpstr>
      <vt:lpstr>Alan Turing</vt:lpstr>
      <vt:lpstr>Como Passar no Teste de Turing?</vt:lpstr>
      <vt:lpstr>Teste de Turing Total</vt:lpstr>
      <vt:lpstr>Teste de Turing Total</vt:lpstr>
      <vt:lpstr>Objetivos dos Pesquisadores</vt:lpstr>
      <vt:lpstr>Histórico</vt:lpstr>
      <vt:lpstr>Histórico</vt:lpstr>
      <vt:lpstr>Histórico</vt:lpstr>
      <vt:lpstr>Histórico</vt:lpstr>
      <vt:lpstr>Histórico</vt:lpstr>
      <vt:lpstr>Histórico</vt:lpstr>
      <vt:lpstr>Representação do Conhecimento</vt:lpstr>
      <vt:lpstr>Representação do Conhecimento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Conceitos</vt:lpstr>
      <vt:lpstr>Conceitos</vt:lpstr>
      <vt:lpstr>Conceitos</vt:lpstr>
      <vt:lpstr>RC é composta por quatro Partes Principais </vt:lpstr>
      <vt:lpstr>Representação do Conhecimento</vt:lpstr>
      <vt:lpstr>Representação do Conhecimento</vt:lpstr>
      <vt:lpstr>Exemplo de Problema de Interpretação</vt:lpstr>
      <vt:lpstr>Exemplo de Problema de Interpretação</vt:lpstr>
      <vt:lpstr>Apresentação do PowerPoint</vt:lpstr>
      <vt:lpstr>Representação do Conhecimento </vt:lpstr>
      <vt:lpstr>Representação do Conhecimento </vt:lpstr>
      <vt:lpstr>Exemplo de Rede Semântica</vt:lpstr>
      <vt:lpstr>Representação do Conhecimento </vt:lpstr>
      <vt:lpstr>Exemplo de Representação Por Frames</vt:lpstr>
      <vt:lpstr>Exemplo de Representação Por Frames</vt:lpstr>
      <vt:lpstr>Apresentação do PowerPoint</vt:lpstr>
      <vt:lpstr>Apresentação do PowerPoint</vt:lpstr>
      <vt:lpstr>Representação do Conhecimento</vt:lpstr>
      <vt:lpstr>Representação do Conhecimento</vt:lpstr>
      <vt:lpstr>Representação do Conhecimento</vt:lpstr>
      <vt:lpstr>Diferenças Entre Representações</vt:lpstr>
      <vt:lpstr>Porque Criar Esquemas de Representação?</vt:lpstr>
      <vt:lpstr>Rede de Petri</vt:lpstr>
      <vt:lpstr>Como Representar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de Informação</dc:title>
  <dc:creator>Avell G1511 NEW</dc:creator>
  <cp:lastModifiedBy>Andre</cp:lastModifiedBy>
  <cp:revision>86</cp:revision>
  <dcterms:created xsi:type="dcterms:W3CDTF">2014-02-05T11:30:21Z</dcterms:created>
  <dcterms:modified xsi:type="dcterms:W3CDTF">2016-02-24T22:59:14Z</dcterms:modified>
</cp:coreProperties>
</file>