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304" r:id="rId5"/>
    <p:sldId id="303" r:id="rId6"/>
    <p:sldId id="268" r:id="rId7"/>
    <p:sldId id="307" r:id="rId8"/>
    <p:sldId id="308" r:id="rId9"/>
    <p:sldId id="309" r:id="rId10"/>
    <p:sldId id="310" r:id="rId11"/>
    <p:sldId id="259" r:id="rId12"/>
    <p:sldId id="260" r:id="rId13"/>
    <p:sldId id="261" r:id="rId14"/>
    <p:sldId id="262" r:id="rId15"/>
    <p:sldId id="264" r:id="rId16"/>
    <p:sldId id="266" r:id="rId17"/>
    <p:sldId id="269" r:id="rId18"/>
    <p:sldId id="328" r:id="rId19"/>
    <p:sldId id="329" r:id="rId20"/>
    <p:sldId id="306" r:id="rId21"/>
    <p:sldId id="326" r:id="rId22"/>
    <p:sldId id="327" r:id="rId23"/>
    <p:sldId id="267" r:id="rId24"/>
    <p:sldId id="324" r:id="rId25"/>
    <p:sldId id="272" r:id="rId26"/>
    <p:sldId id="273" r:id="rId27"/>
    <p:sldId id="275" r:id="rId28"/>
    <p:sldId id="274" r:id="rId29"/>
    <p:sldId id="276" r:id="rId30"/>
    <p:sldId id="312" r:id="rId31"/>
    <p:sldId id="277" r:id="rId32"/>
    <p:sldId id="278" r:id="rId33"/>
    <p:sldId id="284" r:id="rId34"/>
    <p:sldId id="285" r:id="rId35"/>
    <p:sldId id="279" r:id="rId36"/>
    <p:sldId id="280" r:id="rId37"/>
    <p:sldId id="281" r:id="rId38"/>
    <p:sldId id="282" r:id="rId39"/>
    <p:sldId id="283" r:id="rId40"/>
    <p:sldId id="286" r:id="rId41"/>
    <p:sldId id="287" r:id="rId42"/>
    <p:sldId id="288" r:id="rId43"/>
    <p:sldId id="290" r:id="rId44"/>
    <p:sldId id="313" r:id="rId45"/>
    <p:sldId id="314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289" r:id="rId55"/>
    <p:sldId id="297" r:id="rId56"/>
    <p:sldId id="298" r:id="rId57"/>
    <p:sldId id="299" r:id="rId58"/>
    <p:sldId id="300" r:id="rId5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566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1957E-1168-4F86-85E8-70E607CECA8E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09800-D7B0-4876-A30E-86E4FF270B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80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09800-D7B0-4876-A30E-86E4FF270B5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17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97F2-4D7A-4CCE-B0E1-5CE436BE17C8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B252-D72E-440F-A16B-692A1DA8F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4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97F2-4D7A-4CCE-B0E1-5CE436BE17C8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B252-D72E-440F-A16B-692A1DA8F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89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97F2-4D7A-4CCE-B0E1-5CE436BE17C8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B252-D72E-440F-A16B-692A1DA8F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28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97F2-4D7A-4CCE-B0E1-5CE436BE17C8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B252-D72E-440F-A16B-692A1DA8F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84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97F2-4D7A-4CCE-B0E1-5CE436BE17C8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B252-D72E-440F-A16B-692A1DA8F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80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97F2-4D7A-4CCE-B0E1-5CE436BE17C8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B252-D72E-440F-A16B-692A1DA8F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95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97F2-4D7A-4CCE-B0E1-5CE436BE17C8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B252-D72E-440F-A16B-692A1DA8F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95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97F2-4D7A-4CCE-B0E1-5CE436BE17C8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B252-D72E-440F-A16B-692A1DA8F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10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97F2-4D7A-4CCE-B0E1-5CE436BE17C8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B252-D72E-440F-A16B-692A1DA8F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07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97F2-4D7A-4CCE-B0E1-5CE436BE17C8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B252-D72E-440F-A16B-692A1DA8F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10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97F2-4D7A-4CCE-B0E1-5CE436BE17C8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B252-D72E-440F-A16B-692A1DA8F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45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097F2-4D7A-4CCE-B0E1-5CE436BE17C8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8B252-D72E-440F-A16B-692A1DA8F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62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bevilaquax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Inteligência Artificial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André </a:t>
            </a:r>
            <a:r>
              <a:rPr lang="pt-BR" dirty="0" err="1" smtClean="0"/>
              <a:t>Bevilaqua</a:t>
            </a:r>
            <a:endParaRPr lang="pt-BR" dirty="0" smtClean="0"/>
          </a:p>
          <a:p>
            <a:r>
              <a:rPr lang="pt-BR" dirty="0" smtClean="0">
                <a:hlinkClick r:id="rId2"/>
              </a:rPr>
              <a:t>andrebevilaquax@gmail.com</a:t>
            </a:r>
            <a:r>
              <a:rPr lang="pt-BR" dirty="0" smtClean="0"/>
              <a:t>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69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Sistemas Especialistas X Sistemas Tradicionais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22513" y="1825625"/>
            <a:ext cx="5649685" cy="4435838"/>
          </a:xfrm>
        </p:spPr>
        <p:txBody>
          <a:bodyPr/>
          <a:lstStyle/>
          <a:p>
            <a:r>
              <a:rPr lang="pt-BR" dirty="0" smtClean="0"/>
              <a:t>Sistemas Especialistas: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Estratégia de raciocínio não se mistura com conhecimento.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Permite adicionar novos conhecimentos sem mudar estratégia de busca.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479869" cy="4351338"/>
          </a:xfrm>
        </p:spPr>
        <p:txBody>
          <a:bodyPr/>
          <a:lstStyle/>
          <a:p>
            <a:r>
              <a:rPr lang="pt-BR" dirty="0" smtClean="0"/>
              <a:t>Sistemas Tradicionais: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o método </a:t>
            </a:r>
            <a:r>
              <a:rPr lang="pt-BR" dirty="0" smtClean="0"/>
              <a:t>de busca vinculado com conhecimento.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Ambos previamente codificados </a:t>
            </a:r>
            <a:r>
              <a:rPr lang="pt-BR" dirty="0"/>
              <a:t>no </a:t>
            </a:r>
            <a:r>
              <a:rPr lang="pt-BR" dirty="0" smtClean="0"/>
              <a:t>sistema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Mudar conhecimento implica em mudar estratégia de busca.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136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Funcionamento </a:t>
            </a:r>
            <a:r>
              <a:rPr lang="pt-BR" dirty="0" err="1"/>
              <a:t>SE’s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reunir o conhecimento dentro do sistema?</a:t>
            </a:r>
          </a:p>
          <a:p>
            <a:endParaRPr lang="pt-BR" dirty="0"/>
          </a:p>
          <a:p>
            <a:r>
              <a:rPr lang="pt-BR" dirty="0" smtClean="0"/>
              <a:t>Conjunto de regras.</a:t>
            </a:r>
          </a:p>
          <a:p>
            <a:endParaRPr lang="pt-BR" dirty="0"/>
          </a:p>
          <a:p>
            <a:r>
              <a:rPr lang="pt-BR" dirty="0" smtClean="0"/>
              <a:t>Regras são a base para que sistema tome decisões.</a:t>
            </a:r>
          </a:p>
          <a:p>
            <a:endParaRPr lang="pt-BR" dirty="0"/>
          </a:p>
          <a:p>
            <a:r>
              <a:rPr lang="pt-BR" dirty="0" smtClean="0"/>
              <a:t>Diversas situações podem ser solucionadas assim.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79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Funcionamento </a:t>
            </a:r>
            <a:r>
              <a:rPr lang="pt-BR" dirty="0" err="1" smtClean="0"/>
              <a:t>SE’s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Primeiro passo:</a:t>
            </a:r>
          </a:p>
          <a:p>
            <a:pPr lvl="1"/>
            <a:r>
              <a:rPr lang="pt-BR" dirty="0" smtClean="0"/>
              <a:t>Escolher área de atuação do seu sistema.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O que isso quer dizer?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Devemos escolher qual o conhecimento que ele deterá.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Exemplos:</a:t>
            </a:r>
          </a:p>
          <a:p>
            <a:pPr lvl="2"/>
            <a:endParaRPr lang="pt-BR" dirty="0"/>
          </a:p>
          <a:p>
            <a:pPr lvl="2"/>
            <a:r>
              <a:rPr lang="pt-BR" dirty="0" smtClean="0"/>
              <a:t>Diagnóstico de doenças de cajueiros.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805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Funcionamento </a:t>
            </a:r>
            <a:r>
              <a:rPr lang="pt-BR" dirty="0" err="1" smtClean="0"/>
              <a:t>SE’s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Todas as escolhas seguintes dependem da área de atuação do SE.</a:t>
            </a:r>
          </a:p>
          <a:p>
            <a:endParaRPr lang="pt-BR" dirty="0"/>
          </a:p>
          <a:p>
            <a:r>
              <a:rPr lang="pt-BR" dirty="0" smtClean="0"/>
              <a:t>Segundo passo:</a:t>
            </a:r>
          </a:p>
          <a:p>
            <a:endParaRPr lang="pt-BR" dirty="0"/>
          </a:p>
          <a:p>
            <a:pPr lvl="1"/>
            <a:r>
              <a:rPr lang="pt-BR" dirty="0" smtClean="0"/>
              <a:t>Modelar o conhecimento.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Conhecimento modelado como série de regras.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Conjunto de todas as regras é a “base de conhecimento” do SE.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484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Funcionamento </a:t>
            </a:r>
            <a:r>
              <a:rPr lang="pt-BR" dirty="0" err="1" smtClean="0"/>
              <a:t>SE’s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Qual o número de regras usados?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Depende do problema.</a:t>
            </a:r>
          </a:p>
          <a:p>
            <a:endParaRPr lang="pt-BR" dirty="0"/>
          </a:p>
          <a:p>
            <a:r>
              <a:rPr lang="pt-BR" dirty="0" smtClean="0"/>
              <a:t>Regras extremamente interconectadas?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Normalmente sim</a:t>
            </a:r>
          </a:p>
          <a:p>
            <a:endParaRPr lang="pt-BR" dirty="0"/>
          </a:p>
          <a:p>
            <a:r>
              <a:rPr lang="pt-BR" dirty="0" smtClean="0"/>
              <a:t>Conexão entre regras influencia fluxo do sistema.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91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Funcionamento </a:t>
            </a:r>
            <a:r>
              <a:rPr lang="pt-BR" dirty="0" err="1" smtClean="0"/>
              <a:t>SE’s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 smtClean="0"/>
              <a:t>Mecanismo </a:t>
            </a:r>
            <a:r>
              <a:rPr lang="pt-BR" dirty="0" smtClean="0"/>
              <a:t>de </a:t>
            </a:r>
            <a:r>
              <a:rPr lang="pt-BR" dirty="0" smtClean="0"/>
              <a:t>inferência</a:t>
            </a:r>
          </a:p>
          <a:p>
            <a:endParaRPr lang="pt-BR" dirty="0" smtClean="0"/>
          </a:p>
          <a:p>
            <a:pPr lvl="1"/>
            <a:r>
              <a:rPr lang="pt-BR" dirty="0"/>
              <a:t>Dá ao sistema a capacidade de interpretar segundo as regras.</a:t>
            </a:r>
          </a:p>
          <a:p>
            <a:pPr lvl="1"/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Pode ser considerado como o cérebro do SE.</a:t>
            </a:r>
          </a:p>
          <a:p>
            <a:endParaRPr lang="pt-BR" dirty="0"/>
          </a:p>
          <a:p>
            <a:r>
              <a:rPr lang="pt-BR" dirty="0" smtClean="0"/>
              <a:t>É o que o torna capaz de decidir.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614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Funcionamento </a:t>
            </a:r>
            <a:r>
              <a:rPr lang="pt-BR" dirty="0" err="1" smtClean="0"/>
              <a:t>SE’s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O que o SE deve fazer além de responder questões?</a:t>
            </a:r>
          </a:p>
          <a:p>
            <a:endParaRPr lang="pt-BR" dirty="0"/>
          </a:p>
          <a:p>
            <a:r>
              <a:rPr lang="pt-BR" dirty="0" smtClean="0"/>
              <a:t>Explicar raciocínio passo-a-passo.</a:t>
            </a:r>
          </a:p>
          <a:p>
            <a:endParaRPr lang="pt-BR" dirty="0"/>
          </a:p>
          <a:p>
            <a:r>
              <a:rPr lang="pt-BR" dirty="0" smtClean="0"/>
              <a:t>Permitir adição de conhecimento.</a:t>
            </a:r>
          </a:p>
          <a:p>
            <a:endParaRPr lang="pt-BR" dirty="0"/>
          </a:p>
          <a:p>
            <a:r>
              <a:rPr lang="pt-BR" dirty="0" smtClean="0"/>
              <a:t>Ter informações sobre exceções.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58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Estrutura de um 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SE pode ser construído com ferramentas.</a:t>
            </a:r>
          </a:p>
          <a:p>
            <a:endParaRPr lang="pt-BR" dirty="0"/>
          </a:p>
          <a:p>
            <a:r>
              <a:rPr lang="pt-BR" dirty="0" smtClean="0"/>
              <a:t>O software SINTA é um bom exemplo.</a:t>
            </a:r>
          </a:p>
          <a:p>
            <a:endParaRPr lang="pt-BR" dirty="0"/>
          </a:p>
          <a:p>
            <a:r>
              <a:rPr lang="pt-BR" dirty="0" smtClean="0"/>
              <a:t>Simplifica construção.</a:t>
            </a:r>
          </a:p>
          <a:p>
            <a:endParaRPr lang="pt-BR" dirty="0"/>
          </a:p>
          <a:p>
            <a:r>
              <a:rPr lang="pt-BR" dirty="0" smtClean="0"/>
              <a:t>Mas devemos conhecer a estrutura geral de um SE antes de usar a ferramenta.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95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Árvore de Decisão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Primeiro passo para entender um SE é entender uma árvore de decisão.</a:t>
            </a:r>
          </a:p>
          <a:p>
            <a:endParaRPr lang="pt-BR" dirty="0"/>
          </a:p>
          <a:p>
            <a:r>
              <a:rPr lang="pt-BR" dirty="0" smtClean="0"/>
              <a:t>Ela é o modelo de representação de conhecimento!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355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4812"/>
          </a:xfrm>
        </p:spPr>
        <p:txBody>
          <a:bodyPr/>
          <a:lstStyle/>
          <a:p>
            <a:pPr algn="ctr"/>
            <a:r>
              <a:rPr lang="pt-BR" dirty="0"/>
              <a:t>Árvore de Decisão</a:t>
            </a:r>
          </a:p>
        </p:txBody>
      </p:sp>
      <p:pic>
        <p:nvPicPr>
          <p:cNvPr id="1026" name="Picture 2" descr="C:\Users\Andre\Desktop\Nova pasta\backup andre\backupPCAndré\Aulas Iles Ulbra\2016-2\Disciplina 2 - Inteligência Artificial\Aula número 2\4293606325_ecbfab176d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870" y="688693"/>
            <a:ext cx="8549065" cy="601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70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Agenda da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pt-BR" dirty="0"/>
          </a:p>
          <a:p>
            <a:r>
              <a:rPr lang="pt-BR" dirty="0" smtClean="0"/>
              <a:t>Sistemas Especialistas:</a:t>
            </a:r>
          </a:p>
          <a:p>
            <a:pPr lvl="1"/>
            <a:r>
              <a:rPr lang="pt-BR" dirty="0" smtClean="0"/>
              <a:t>Funcionamento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smtClean="0"/>
              <a:t>Estrutura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Ciclo de Vida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 smtClean="0"/>
              <a:t>Exemplos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301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Estrutura Geral de um 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Componentes:</a:t>
            </a:r>
          </a:p>
          <a:p>
            <a:pPr lvl="1"/>
            <a:r>
              <a:rPr lang="pt-BR" dirty="0" smtClean="0"/>
              <a:t>Conhecimento do especialista.</a:t>
            </a:r>
          </a:p>
          <a:p>
            <a:endParaRPr lang="pt-BR" dirty="0"/>
          </a:p>
          <a:p>
            <a:pPr lvl="1"/>
            <a:r>
              <a:rPr lang="pt-BR" dirty="0" smtClean="0"/>
              <a:t>Metodologia de solução de problemas.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Interface com usuário.</a:t>
            </a:r>
          </a:p>
          <a:p>
            <a:endParaRPr lang="pt-BR" dirty="0"/>
          </a:p>
          <a:p>
            <a:r>
              <a:rPr lang="pt-BR" dirty="0" smtClean="0"/>
              <a:t>Cada componente tem seu local.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21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Exemplo </a:t>
            </a:r>
            <a:r>
              <a:rPr lang="pt-BR" dirty="0"/>
              <a:t>de </a:t>
            </a:r>
            <a:r>
              <a:rPr lang="pt-BR" dirty="0" smtClean="0"/>
              <a:t>Árvore de Decisão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Vamos simular um especialista alguns tipos de insetos. </a:t>
            </a:r>
          </a:p>
          <a:p>
            <a:endParaRPr lang="pt-BR" dirty="0" smtClean="0"/>
          </a:p>
          <a:p>
            <a:r>
              <a:rPr lang="pt-BR" dirty="0" smtClean="0"/>
              <a:t>Imaginando árvore de decisão para dizer tipo de inseto.</a:t>
            </a:r>
          </a:p>
          <a:p>
            <a:endParaRPr lang="pt-BR" dirty="0"/>
          </a:p>
          <a:p>
            <a:r>
              <a:rPr lang="pt-BR" dirty="0" smtClean="0"/>
              <a:t>Cria-se uma série de perguntas.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778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Transformar Isso em uma Árvore de Decisão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Algumas coisas definem um inseto:</a:t>
            </a:r>
          </a:p>
          <a:p>
            <a:pPr lvl="1"/>
            <a:r>
              <a:rPr lang="pt-BR" dirty="0" smtClean="0"/>
              <a:t>Primeiro deve-se saber se ele tem asas.</a:t>
            </a:r>
          </a:p>
          <a:p>
            <a:pPr lvl="2"/>
            <a:r>
              <a:rPr lang="pt-BR" dirty="0" smtClean="0"/>
              <a:t>Quando tem asas, deve-se saber se são 4 ou menos.</a:t>
            </a:r>
          </a:p>
          <a:p>
            <a:pPr lvl="2"/>
            <a:r>
              <a:rPr lang="pt-BR" dirty="0" smtClean="0"/>
              <a:t>Se são menos que quatro dizemos que é uma mosca.</a:t>
            </a:r>
          </a:p>
          <a:p>
            <a:pPr lvl="2"/>
            <a:r>
              <a:rPr lang="pt-BR" dirty="0" smtClean="0"/>
              <a:t>Se são quatro asas devemos saber se elas são tão longas quanto o corpo.</a:t>
            </a:r>
          </a:p>
          <a:p>
            <a:pPr lvl="2"/>
            <a:r>
              <a:rPr lang="pt-BR" dirty="0" smtClean="0"/>
              <a:t>Se forem, sabemos que é uma libélula.</a:t>
            </a:r>
          </a:p>
          <a:p>
            <a:pPr lvl="2"/>
            <a:r>
              <a:rPr lang="pt-BR" dirty="0" smtClean="0"/>
              <a:t>Se não, precisamos saber se o corpo é listrado.</a:t>
            </a:r>
          </a:p>
          <a:p>
            <a:pPr lvl="2"/>
            <a:r>
              <a:rPr lang="pt-BR" dirty="0" smtClean="0"/>
              <a:t>Se for, é uma abelha, se não é uma borboleta.</a:t>
            </a:r>
          </a:p>
          <a:p>
            <a:pPr lvl="2"/>
            <a:r>
              <a:rPr lang="pt-BR" dirty="0" smtClean="0"/>
              <a:t>No caso de não ter asas, perguntamos  se tem pernas.</a:t>
            </a:r>
          </a:p>
          <a:p>
            <a:pPr lvl="2"/>
            <a:r>
              <a:rPr lang="pt-BR" dirty="0" smtClean="0"/>
              <a:t>Se sim, perguntamos se são mais de 6.</a:t>
            </a:r>
          </a:p>
          <a:p>
            <a:pPr lvl="2"/>
            <a:r>
              <a:rPr lang="pt-BR" dirty="0" smtClean="0"/>
              <a:t>Se for, é uma formiga, se não, é uma aranha.</a:t>
            </a:r>
          </a:p>
          <a:p>
            <a:pPr lvl="2"/>
            <a:r>
              <a:rPr lang="pt-BR" dirty="0" smtClean="0"/>
              <a:t>Se não tem pernas, perguntamos se tem antena.</a:t>
            </a:r>
          </a:p>
          <a:p>
            <a:pPr lvl="2"/>
            <a:r>
              <a:rPr lang="pt-BR" dirty="0" smtClean="0"/>
              <a:t>Se não, é uma minhoca.</a:t>
            </a:r>
          </a:p>
          <a:p>
            <a:pPr lvl="2"/>
            <a:r>
              <a:rPr lang="pt-BR" dirty="0" smtClean="0"/>
              <a:t>Se sim, perguntamos se tem carapaça.</a:t>
            </a:r>
          </a:p>
          <a:p>
            <a:pPr lvl="2"/>
            <a:r>
              <a:rPr lang="pt-BR" dirty="0" smtClean="0"/>
              <a:t>Se sim é um caracol, se não é uma lesma</a:t>
            </a:r>
          </a:p>
        </p:txBody>
      </p:sp>
    </p:spTree>
    <p:extLst>
      <p:ext uri="{BB962C8B-B14F-4D97-AF65-F5344CB8AC3E}">
        <p14:creationId xmlns:p14="http://schemas.microsoft.com/office/powerpoint/2010/main" val="93688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Estrutura de um SE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Principais componentes de um Sistema Especialista: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92" y="2549000"/>
            <a:ext cx="9964541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7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Estrutura de um 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Base de conhecimento: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Regras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Regras dependem de variáveis do problema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Variáveis podem ser:</a:t>
            </a:r>
          </a:p>
          <a:p>
            <a:pPr lvl="2"/>
            <a:endParaRPr lang="pt-BR" dirty="0"/>
          </a:p>
          <a:p>
            <a:pPr lvl="2"/>
            <a:r>
              <a:rPr lang="pt-BR" dirty="0" smtClean="0"/>
              <a:t>Objetivo</a:t>
            </a:r>
          </a:p>
          <a:p>
            <a:pPr lvl="2"/>
            <a:endParaRPr lang="pt-BR" dirty="0"/>
          </a:p>
          <a:p>
            <a:pPr lvl="2"/>
            <a:r>
              <a:rPr lang="pt-BR" dirty="0" smtClean="0"/>
              <a:t>Comuns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948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Ciclo de vida dos sistemas baseados em conhecimento</a:t>
            </a:r>
            <a:endParaRPr lang="pt-BR" dirty="0"/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1247775" y="2538412"/>
            <a:ext cx="2362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200" b="1">
                <a:latin typeface="Arial" panose="020B0604020202020204" pitchFamily="34" charset="0"/>
              </a:rPr>
              <a:t>Nível de Conhecimento</a:t>
            </a: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1476375" y="4075112"/>
            <a:ext cx="18494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pt-BR" sz="2200" b="1">
                <a:latin typeface="Arial" panose="020B0604020202020204" pitchFamily="34" charset="0"/>
              </a:rPr>
              <a:t>Nível Lógico</a:t>
            </a:r>
          </a:p>
        </p:txBody>
      </p:sp>
      <p:sp>
        <p:nvSpPr>
          <p:cNvPr id="37" name="AutoShape 7"/>
          <p:cNvSpPr>
            <a:spLocks noChangeArrowheads="1"/>
          </p:cNvSpPr>
          <p:nvPr/>
        </p:nvSpPr>
        <p:spPr bwMode="auto">
          <a:xfrm>
            <a:off x="5591175" y="3424237"/>
            <a:ext cx="582613" cy="320675"/>
          </a:xfrm>
          <a:prstGeom prst="downArrow">
            <a:avLst>
              <a:gd name="adj1" fmla="val 50000"/>
              <a:gd name="adj2" fmla="val 25037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8" name="AutoShape 8"/>
          <p:cNvSpPr>
            <a:spLocks noChangeArrowheads="1"/>
          </p:cNvSpPr>
          <p:nvPr/>
        </p:nvSpPr>
        <p:spPr bwMode="auto">
          <a:xfrm>
            <a:off x="5667375" y="4719637"/>
            <a:ext cx="509588" cy="320675"/>
          </a:xfrm>
          <a:prstGeom prst="downArrow">
            <a:avLst>
              <a:gd name="adj1" fmla="val 50000"/>
              <a:gd name="adj2" fmla="val 2503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9" name="AutoShape 9"/>
          <p:cNvSpPr>
            <a:spLocks noChangeArrowheads="1"/>
          </p:cNvSpPr>
          <p:nvPr/>
        </p:nvSpPr>
        <p:spPr bwMode="auto">
          <a:xfrm>
            <a:off x="5667375" y="5999162"/>
            <a:ext cx="509588" cy="320675"/>
          </a:xfrm>
          <a:prstGeom prst="downArrow">
            <a:avLst>
              <a:gd name="adj1" fmla="val 50000"/>
              <a:gd name="adj2" fmla="val 2503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1323975" y="5176837"/>
            <a:ext cx="22256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pt-BR" sz="2200" b="1">
                <a:solidFill>
                  <a:srgbClr val="000000"/>
                </a:solidFill>
                <a:latin typeface="Arial" panose="020B0604020202020204" pitchFamily="34" charset="0"/>
              </a:rPr>
              <a:t>Nível de Implementação</a:t>
            </a:r>
          </a:p>
        </p:txBody>
      </p:sp>
      <p:sp>
        <p:nvSpPr>
          <p:cNvPr id="41" name="Freeform 29"/>
          <p:cNvSpPr>
            <a:spLocks/>
          </p:cNvSpPr>
          <p:nvPr/>
        </p:nvSpPr>
        <p:spPr bwMode="auto">
          <a:xfrm>
            <a:off x="7781925" y="5930900"/>
            <a:ext cx="796925" cy="788987"/>
          </a:xfrm>
          <a:custGeom>
            <a:avLst/>
            <a:gdLst>
              <a:gd name="T0" fmla="*/ 251 w 502"/>
              <a:gd name="T1" fmla="*/ 0 h 993"/>
              <a:gd name="T2" fmla="*/ 201 w 502"/>
              <a:gd name="T3" fmla="*/ 1 h 993"/>
              <a:gd name="T4" fmla="*/ 153 w 502"/>
              <a:gd name="T5" fmla="*/ 9 h 993"/>
              <a:gd name="T6" fmla="*/ 131 w 502"/>
              <a:gd name="T7" fmla="*/ 15 h 993"/>
              <a:gd name="T8" fmla="*/ 110 w 502"/>
              <a:gd name="T9" fmla="*/ 20 h 993"/>
              <a:gd name="T10" fmla="*/ 92 w 502"/>
              <a:gd name="T11" fmla="*/ 28 h 993"/>
              <a:gd name="T12" fmla="*/ 73 w 502"/>
              <a:gd name="T13" fmla="*/ 37 h 993"/>
              <a:gd name="T14" fmla="*/ 57 w 502"/>
              <a:gd name="T15" fmla="*/ 45 h 993"/>
              <a:gd name="T16" fmla="*/ 43 w 502"/>
              <a:gd name="T17" fmla="*/ 54 h 993"/>
              <a:gd name="T18" fmla="*/ 30 w 502"/>
              <a:gd name="T19" fmla="*/ 65 h 993"/>
              <a:gd name="T20" fmla="*/ 19 w 502"/>
              <a:gd name="T21" fmla="*/ 77 h 993"/>
              <a:gd name="T22" fmla="*/ 11 w 502"/>
              <a:gd name="T23" fmla="*/ 88 h 993"/>
              <a:gd name="T24" fmla="*/ 4 w 502"/>
              <a:gd name="T25" fmla="*/ 99 h 993"/>
              <a:gd name="T26" fmla="*/ 1 w 502"/>
              <a:gd name="T27" fmla="*/ 111 h 993"/>
              <a:gd name="T28" fmla="*/ 0 w 502"/>
              <a:gd name="T29" fmla="*/ 124 h 993"/>
              <a:gd name="T30" fmla="*/ 0 w 502"/>
              <a:gd name="T31" fmla="*/ 869 h 993"/>
              <a:gd name="T32" fmla="*/ 1 w 502"/>
              <a:gd name="T33" fmla="*/ 882 h 993"/>
              <a:gd name="T34" fmla="*/ 4 w 502"/>
              <a:gd name="T35" fmla="*/ 894 h 993"/>
              <a:gd name="T36" fmla="*/ 11 w 502"/>
              <a:gd name="T37" fmla="*/ 905 h 993"/>
              <a:gd name="T38" fmla="*/ 19 w 502"/>
              <a:gd name="T39" fmla="*/ 918 h 993"/>
              <a:gd name="T40" fmla="*/ 30 w 502"/>
              <a:gd name="T41" fmla="*/ 928 h 993"/>
              <a:gd name="T42" fmla="*/ 43 w 502"/>
              <a:gd name="T43" fmla="*/ 939 h 993"/>
              <a:gd name="T44" fmla="*/ 57 w 502"/>
              <a:gd name="T45" fmla="*/ 948 h 993"/>
              <a:gd name="T46" fmla="*/ 73 w 502"/>
              <a:gd name="T47" fmla="*/ 958 h 993"/>
              <a:gd name="T48" fmla="*/ 92 w 502"/>
              <a:gd name="T49" fmla="*/ 965 h 993"/>
              <a:gd name="T50" fmla="*/ 110 w 502"/>
              <a:gd name="T51" fmla="*/ 973 h 993"/>
              <a:gd name="T52" fmla="*/ 131 w 502"/>
              <a:gd name="T53" fmla="*/ 978 h 993"/>
              <a:gd name="T54" fmla="*/ 153 w 502"/>
              <a:gd name="T55" fmla="*/ 984 h 993"/>
              <a:gd name="T56" fmla="*/ 201 w 502"/>
              <a:gd name="T57" fmla="*/ 992 h 993"/>
              <a:gd name="T58" fmla="*/ 251 w 502"/>
              <a:gd name="T59" fmla="*/ 993 h 993"/>
              <a:gd name="T60" fmla="*/ 301 w 502"/>
              <a:gd name="T61" fmla="*/ 992 h 993"/>
              <a:gd name="T62" fmla="*/ 349 w 502"/>
              <a:gd name="T63" fmla="*/ 984 h 993"/>
              <a:gd name="T64" fmla="*/ 371 w 502"/>
              <a:gd name="T65" fmla="*/ 978 h 993"/>
              <a:gd name="T66" fmla="*/ 392 w 502"/>
              <a:gd name="T67" fmla="*/ 973 h 993"/>
              <a:gd name="T68" fmla="*/ 410 w 502"/>
              <a:gd name="T69" fmla="*/ 965 h 993"/>
              <a:gd name="T70" fmla="*/ 429 w 502"/>
              <a:gd name="T71" fmla="*/ 958 h 993"/>
              <a:gd name="T72" fmla="*/ 445 w 502"/>
              <a:gd name="T73" fmla="*/ 948 h 993"/>
              <a:gd name="T74" fmla="*/ 459 w 502"/>
              <a:gd name="T75" fmla="*/ 939 h 993"/>
              <a:gd name="T76" fmla="*/ 472 w 502"/>
              <a:gd name="T77" fmla="*/ 928 h 993"/>
              <a:gd name="T78" fmla="*/ 482 w 502"/>
              <a:gd name="T79" fmla="*/ 918 h 993"/>
              <a:gd name="T80" fmla="*/ 490 w 502"/>
              <a:gd name="T81" fmla="*/ 905 h 993"/>
              <a:gd name="T82" fmla="*/ 497 w 502"/>
              <a:gd name="T83" fmla="*/ 894 h 993"/>
              <a:gd name="T84" fmla="*/ 501 w 502"/>
              <a:gd name="T85" fmla="*/ 882 h 993"/>
              <a:gd name="T86" fmla="*/ 502 w 502"/>
              <a:gd name="T87" fmla="*/ 869 h 993"/>
              <a:gd name="T88" fmla="*/ 502 w 502"/>
              <a:gd name="T89" fmla="*/ 124 h 993"/>
              <a:gd name="T90" fmla="*/ 501 w 502"/>
              <a:gd name="T91" fmla="*/ 111 h 993"/>
              <a:gd name="T92" fmla="*/ 497 w 502"/>
              <a:gd name="T93" fmla="*/ 99 h 993"/>
              <a:gd name="T94" fmla="*/ 490 w 502"/>
              <a:gd name="T95" fmla="*/ 88 h 993"/>
              <a:gd name="T96" fmla="*/ 482 w 502"/>
              <a:gd name="T97" fmla="*/ 77 h 993"/>
              <a:gd name="T98" fmla="*/ 472 w 502"/>
              <a:gd name="T99" fmla="*/ 65 h 993"/>
              <a:gd name="T100" fmla="*/ 459 w 502"/>
              <a:gd name="T101" fmla="*/ 54 h 993"/>
              <a:gd name="T102" fmla="*/ 445 w 502"/>
              <a:gd name="T103" fmla="*/ 45 h 993"/>
              <a:gd name="T104" fmla="*/ 429 w 502"/>
              <a:gd name="T105" fmla="*/ 37 h 993"/>
              <a:gd name="T106" fmla="*/ 410 w 502"/>
              <a:gd name="T107" fmla="*/ 28 h 993"/>
              <a:gd name="T108" fmla="*/ 392 w 502"/>
              <a:gd name="T109" fmla="*/ 20 h 993"/>
              <a:gd name="T110" fmla="*/ 371 w 502"/>
              <a:gd name="T111" fmla="*/ 15 h 993"/>
              <a:gd name="T112" fmla="*/ 349 w 502"/>
              <a:gd name="T113" fmla="*/ 9 h 993"/>
              <a:gd name="T114" fmla="*/ 301 w 502"/>
              <a:gd name="T115" fmla="*/ 1 h 993"/>
              <a:gd name="T116" fmla="*/ 251 w 502"/>
              <a:gd name="T117" fmla="*/ 0 h 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2" h="993">
                <a:moveTo>
                  <a:pt x="251" y="0"/>
                </a:moveTo>
                <a:lnTo>
                  <a:pt x="201" y="1"/>
                </a:lnTo>
                <a:lnTo>
                  <a:pt x="153" y="9"/>
                </a:lnTo>
                <a:lnTo>
                  <a:pt x="131" y="15"/>
                </a:lnTo>
                <a:lnTo>
                  <a:pt x="110" y="20"/>
                </a:lnTo>
                <a:lnTo>
                  <a:pt x="92" y="28"/>
                </a:lnTo>
                <a:lnTo>
                  <a:pt x="73" y="37"/>
                </a:lnTo>
                <a:lnTo>
                  <a:pt x="57" y="45"/>
                </a:lnTo>
                <a:lnTo>
                  <a:pt x="43" y="54"/>
                </a:lnTo>
                <a:lnTo>
                  <a:pt x="30" y="65"/>
                </a:lnTo>
                <a:lnTo>
                  <a:pt x="19" y="77"/>
                </a:lnTo>
                <a:lnTo>
                  <a:pt x="11" y="88"/>
                </a:lnTo>
                <a:lnTo>
                  <a:pt x="4" y="99"/>
                </a:lnTo>
                <a:lnTo>
                  <a:pt x="1" y="111"/>
                </a:lnTo>
                <a:lnTo>
                  <a:pt x="0" y="124"/>
                </a:lnTo>
                <a:lnTo>
                  <a:pt x="0" y="869"/>
                </a:lnTo>
                <a:lnTo>
                  <a:pt x="1" y="882"/>
                </a:lnTo>
                <a:lnTo>
                  <a:pt x="4" y="894"/>
                </a:lnTo>
                <a:lnTo>
                  <a:pt x="11" y="905"/>
                </a:lnTo>
                <a:lnTo>
                  <a:pt x="19" y="918"/>
                </a:lnTo>
                <a:lnTo>
                  <a:pt x="30" y="928"/>
                </a:lnTo>
                <a:lnTo>
                  <a:pt x="43" y="939"/>
                </a:lnTo>
                <a:lnTo>
                  <a:pt x="57" y="948"/>
                </a:lnTo>
                <a:lnTo>
                  <a:pt x="73" y="958"/>
                </a:lnTo>
                <a:lnTo>
                  <a:pt x="92" y="965"/>
                </a:lnTo>
                <a:lnTo>
                  <a:pt x="110" y="973"/>
                </a:lnTo>
                <a:lnTo>
                  <a:pt x="131" y="978"/>
                </a:lnTo>
                <a:lnTo>
                  <a:pt x="153" y="984"/>
                </a:lnTo>
                <a:lnTo>
                  <a:pt x="201" y="992"/>
                </a:lnTo>
                <a:lnTo>
                  <a:pt x="251" y="993"/>
                </a:lnTo>
                <a:lnTo>
                  <a:pt x="301" y="992"/>
                </a:lnTo>
                <a:lnTo>
                  <a:pt x="349" y="984"/>
                </a:lnTo>
                <a:lnTo>
                  <a:pt x="371" y="978"/>
                </a:lnTo>
                <a:lnTo>
                  <a:pt x="392" y="973"/>
                </a:lnTo>
                <a:lnTo>
                  <a:pt x="410" y="965"/>
                </a:lnTo>
                <a:lnTo>
                  <a:pt x="429" y="958"/>
                </a:lnTo>
                <a:lnTo>
                  <a:pt x="445" y="948"/>
                </a:lnTo>
                <a:lnTo>
                  <a:pt x="459" y="939"/>
                </a:lnTo>
                <a:lnTo>
                  <a:pt x="472" y="928"/>
                </a:lnTo>
                <a:lnTo>
                  <a:pt x="482" y="918"/>
                </a:lnTo>
                <a:lnTo>
                  <a:pt x="490" y="905"/>
                </a:lnTo>
                <a:lnTo>
                  <a:pt x="497" y="894"/>
                </a:lnTo>
                <a:lnTo>
                  <a:pt x="501" y="882"/>
                </a:lnTo>
                <a:lnTo>
                  <a:pt x="502" y="869"/>
                </a:lnTo>
                <a:lnTo>
                  <a:pt x="502" y="124"/>
                </a:lnTo>
                <a:lnTo>
                  <a:pt x="501" y="111"/>
                </a:lnTo>
                <a:lnTo>
                  <a:pt x="497" y="99"/>
                </a:lnTo>
                <a:lnTo>
                  <a:pt x="490" y="88"/>
                </a:lnTo>
                <a:lnTo>
                  <a:pt x="482" y="77"/>
                </a:lnTo>
                <a:lnTo>
                  <a:pt x="472" y="65"/>
                </a:lnTo>
                <a:lnTo>
                  <a:pt x="459" y="54"/>
                </a:lnTo>
                <a:lnTo>
                  <a:pt x="445" y="45"/>
                </a:lnTo>
                <a:lnTo>
                  <a:pt x="429" y="37"/>
                </a:lnTo>
                <a:lnTo>
                  <a:pt x="410" y="28"/>
                </a:lnTo>
                <a:lnTo>
                  <a:pt x="392" y="20"/>
                </a:lnTo>
                <a:lnTo>
                  <a:pt x="371" y="15"/>
                </a:lnTo>
                <a:lnTo>
                  <a:pt x="349" y="9"/>
                </a:lnTo>
                <a:lnTo>
                  <a:pt x="301" y="1"/>
                </a:lnTo>
                <a:lnTo>
                  <a:pt x="25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2" name="Freeform 30"/>
          <p:cNvSpPr>
            <a:spLocks/>
          </p:cNvSpPr>
          <p:nvPr/>
        </p:nvSpPr>
        <p:spPr bwMode="auto">
          <a:xfrm>
            <a:off x="7781925" y="5930900"/>
            <a:ext cx="796925" cy="196850"/>
          </a:xfrm>
          <a:custGeom>
            <a:avLst/>
            <a:gdLst>
              <a:gd name="T0" fmla="*/ 0 w 502"/>
              <a:gd name="T1" fmla="*/ 124 h 248"/>
              <a:gd name="T2" fmla="*/ 1 w 502"/>
              <a:gd name="T3" fmla="*/ 137 h 248"/>
              <a:gd name="T4" fmla="*/ 4 w 502"/>
              <a:gd name="T5" fmla="*/ 148 h 248"/>
              <a:gd name="T6" fmla="*/ 11 w 502"/>
              <a:gd name="T7" fmla="*/ 160 h 248"/>
              <a:gd name="T8" fmla="*/ 19 w 502"/>
              <a:gd name="T9" fmla="*/ 173 h 248"/>
              <a:gd name="T10" fmla="*/ 30 w 502"/>
              <a:gd name="T11" fmla="*/ 182 h 248"/>
              <a:gd name="T12" fmla="*/ 43 w 502"/>
              <a:gd name="T13" fmla="*/ 193 h 248"/>
              <a:gd name="T14" fmla="*/ 57 w 502"/>
              <a:gd name="T15" fmla="*/ 203 h 248"/>
              <a:gd name="T16" fmla="*/ 73 w 502"/>
              <a:gd name="T17" fmla="*/ 212 h 248"/>
              <a:gd name="T18" fmla="*/ 92 w 502"/>
              <a:gd name="T19" fmla="*/ 220 h 248"/>
              <a:gd name="T20" fmla="*/ 110 w 502"/>
              <a:gd name="T21" fmla="*/ 227 h 248"/>
              <a:gd name="T22" fmla="*/ 131 w 502"/>
              <a:gd name="T23" fmla="*/ 233 h 248"/>
              <a:gd name="T24" fmla="*/ 153 w 502"/>
              <a:gd name="T25" fmla="*/ 239 h 248"/>
              <a:gd name="T26" fmla="*/ 201 w 502"/>
              <a:gd name="T27" fmla="*/ 246 h 248"/>
              <a:gd name="T28" fmla="*/ 251 w 502"/>
              <a:gd name="T29" fmla="*/ 248 h 248"/>
              <a:gd name="T30" fmla="*/ 301 w 502"/>
              <a:gd name="T31" fmla="*/ 246 h 248"/>
              <a:gd name="T32" fmla="*/ 349 w 502"/>
              <a:gd name="T33" fmla="*/ 239 h 248"/>
              <a:gd name="T34" fmla="*/ 371 w 502"/>
              <a:gd name="T35" fmla="*/ 233 h 248"/>
              <a:gd name="T36" fmla="*/ 392 w 502"/>
              <a:gd name="T37" fmla="*/ 227 h 248"/>
              <a:gd name="T38" fmla="*/ 410 w 502"/>
              <a:gd name="T39" fmla="*/ 220 h 248"/>
              <a:gd name="T40" fmla="*/ 429 w 502"/>
              <a:gd name="T41" fmla="*/ 212 h 248"/>
              <a:gd name="T42" fmla="*/ 445 w 502"/>
              <a:gd name="T43" fmla="*/ 203 h 248"/>
              <a:gd name="T44" fmla="*/ 459 w 502"/>
              <a:gd name="T45" fmla="*/ 193 h 248"/>
              <a:gd name="T46" fmla="*/ 472 w 502"/>
              <a:gd name="T47" fmla="*/ 182 h 248"/>
              <a:gd name="T48" fmla="*/ 482 w 502"/>
              <a:gd name="T49" fmla="*/ 173 h 248"/>
              <a:gd name="T50" fmla="*/ 490 w 502"/>
              <a:gd name="T51" fmla="*/ 160 h 248"/>
              <a:gd name="T52" fmla="*/ 497 w 502"/>
              <a:gd name="T53" fmla="*/ 148 h 248"/>
              <a:gd name="T54" fmla="*/ 501 w 502"/>
              <a:gd name="T55" fmla="*/ 137 h 248"/>
              <a:gd name="T56" fmla="*/ 502 w 502"/>
              <a:gd name="T57" fmla="*/ 124 h 248"/>
              <a:gd name="T58" fmla="*/ 501 w 502"/>
              <a:gd name="T59" fmla="*/ 111 h 248"/>
              <a:gd name="T60" fmla="*/ 497 w 502"/>
              <a:gd name="T61" fmla="*/ 99 h 248"/>
              <a:gd name="T62" fmla="*/ 490 w 502"/>
              <a:gd name="T63" fmla="*/ 88 h 248"/>
              <a:gd name="T64" fmla="*/ 482 w 502"/>
              <a:gd name="T65" fmla="*/ 77 h 248"/>
              <a:gd name="T66" fmla="*/ 472 w 502"/>
              <a:gd name="T67" fmla="*/ 65 h 248"/>
              <a:gd name="T68" fmla="*/ 459 w 502"/>
              <a:gd name="T69" fmla="*/ 54 h 248"/>
              <a:gd name="T70" fmla="*/ 445 w 502"/>
              <a:gd name="T71" fmla="*/ 45 h 248"/>
              <a:gd name="T72" fmla="*/ 429 w 502"/>
              <a:gd name="T73" fmla="*/ 37 h 248"/>
              <a:gd name="T74" fmla="*/ 410 w 502"/>
              <a:gd name="T75" fmla="*/ 28 h 248"/>
              <a:gd name="T76" fmla="*/ 392 w 502"/>
              <a:gd name="T77" fmla="*/ 20 h 248"/>
              <a:gd name="T78" fmla="*/ 371 w 502"/>
              <a:gd name="T79" fmla="*/ 15 h 248"/>
              <a:gd name="T80" fmla="*/ 349 w 502"/>
              <a:gd name="T81" fmla="*/ 9 h 248"/>
              <a:gd name="T82" fmla="*/ 301 w 502"/>
              <a:gd name="T83" fmla="*/ 1 h 248"/>
              <a:gd name="T84" fmla="*/ 251 w 502"/>
              <a:gd name="T85" fmla="*/ 0 h 248"/>
              <a:gd name="T86" fmla="*/ 201 w 502"/>
              <a:gd name="T87" fmla="*/ 1 h 248"/>
              <a:gd name="T88" fmla="*/ 153 w 502"/>
              <a:gd name="T89" fmla="*/ 9 h 248"/>
              <a:gd name="T90" fmla="*/ 131 w 502"/>
              <a:gd name="T91" fmla="*/ 15 h 248"/>
              <a:gd name="T92" fmla="*/ 110 w 502"/>
              <a:gd name="T93" fmla="*/ 20 h 248"/>
              <a:gd name="T94" fmla="*/ 92 w 502"/>
              <a:gd name="T95" fmla="*/ 28 h 248"/>
              <a:gd name="T96" fmla="*/ 73 w 502"/>
              <a:gd name="T97" fmla="*/ 37 h 248"/>
              <a:gd name="T98" fmla="*/ 57 w 502"/>
              <a:gd name="T99" fmla="*/ 45 h 248"/>
              <a:gd name="T100" fmla="*/ 43 w 502"/>
              <a:gd name="T101" fmla="*/ 54 h 248"/>
              <a:gd name="T102" fmla="*/ 30 w 502"/>
              <a:gd name="T103" fmla="*/ 65 h 248"/>
              <a:gd name="T104" fmla="*/ 19 w 502"/>
              <a:gd name="T105" fmla="*/ 77 h 248"/>
              <a:gd name="T106" fmla="*/ 11 w 502"/>
              <a:gd name="T107" fmla="*/ 88 h 248"/>
              <a:gd name="T108" fmla="*/ 4 w 502"/>
              <a:gd name="T109" fmla="*/ 99 h 248"/>
              <a:gd name="T110" fmla="*/ 1 w 502"/>
              <a:gd name="T111" fmla="*/ 111 h 248"/>
              <a:gd name="T112" fmla="*/ 0 w 502"/>
              <a:gd name="T113" fmla="*/ 124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02" h="248">
                <a:moveTo>
                  <a:pt x="0" y="124"/>
                </a:moveTo>
                <a:lnTo>
                  <a:pt x="1" y="137"/>
                </a:lnTo>
                <a:lnTo>
                  <a:pt x="4" y="148"/>
                </a:lnTo>
                <a:lnTo>
                  <a:pt x="11" y="160"/>
                </a:lnTo>
                <a:lnTo>
                  <a:pt x="19" y="173"/>
                </a:lnTo>
                <a:lnTo>
                  <a:pt x="30" y="182"/>
                </a:lnTo>
                <a:lnTo>
                  <a:pt x="43" y="193"/>
                </a:lnTo>
                <a:lnTo>
                  <a:pt x="57" y="203"/>
                </a:lnTo>
                <a:lnTo>
                  <a:pt x="73" y="212"/>
                </a:lnTo>
                <a:lnTo>
                  <a:pt x="92" y="220"/>
                </a:lnTo>
                <a:lnTo>
                  <a:pt x="110" y="227"/>
                </a:lnTo>
                <a:lnTo>
                  <a:pt x="131" y="233"/>
                </a:lnTo>
                <a:lnTo>
                  <a:pt x="153" y="239"/>
                </a:lnTo>
                <a:lnTo>
                  <a:pt x="201" y="246"/>
                </a:lnTo>
                <a:lnTo>
                  <a:pt x="251" y="248"/>
                </a:lnTo>
                <a:lnTo>
                  <a:pt x="301" y="246"/>
                </a:lnTo>
                <a:lnTo>
                  <a:pt x="349" y="239"/>
                </a:lnTo>
                <a:lnTo>
                  <a:pt x="371" y="233"/>
                </a:lnTo>
                <a:lnTo>
                  <a:pt x="392" y="227"/>
                </a:lnTo>
                <a:lnTo>
                  <a:pt x="410" y="220"/>
                </a:lnTo>
                <a:lnTo>
                  <a:pt x="429" y="212"/>
                </a:lnTo>
                <a:lnTo>
                  <a:pt x="445" y="203"/>
                </a:lnTo>
                <a:lnTo>
                  <a:pt x="459" y="193"/>
                </a:lnTo>
                <a:lnTo>
                  <a:pt x="472" y="182"/>
                </a:lnTo>
                <a:lnTo>
                  <a:pt x="482" y="173"/>
                </a:lnTo>
                <a:lnTo>
                  <a:pt x="490" y="160"/>
                </a:lnTo>
                <a:lnTo>
                  <a:pt x="497" y="148"/>
                </a:lnTo>
                <a:lnTo>
                  <a:pt x="501" y="137"/>
                </a:lnTo>
                <a:lnTo>
                  <a:pt x="502" y="124"/>
                </a:lnTo>
                <a:lnTo>
                  <a:pt x="501" y="111"/>
                </a:lnTo>
                <a:lnTo>
                  <a:pt x="497" y="99"/>
                </a:lnTo>
                <a:lnTo>
                  <a:pt x="490" y="88"/>
                </a:lnTo>
                <a:lnTo>
                  <a:pt x="482" y="77"/>
                </a:lnTo>
                <a:lnTo>
                  <a:pt x="472" y="65"/>
                </a:lnTo>
                <a:lnTo>
                  <a:pt x="459" y="54"/>
                </a:lnTo>
                <a:lnTo>
                  <a:pt x="445" y="45"/>
                </a:lnTo>
                <a:lnTo>
                  <a:pt x="429" y="37"/>
                </a:lnTo>
                <a:lnTo>
                  <a:pt x="410" y="28"/>
                </a:lnTo>
                <a:lnTo>
                  <a:pt x="392" y="20"/>
                </a:lnTo>
                <a:lnTo>
                  <a:pt x="371" y="15"/>
                </a:lnTo>
                <a:lnTo>
                  <a:pt x="349" y="9"/>
                </a:lnTo>
                <a:lnTo>
                  <a:pt x="301" y="1"/>
                </a:lnTo>
                <a:lnTo>
                  <a:pt x="251" y="0"/>
                </a:lnTo>
                <a:lnTo>
                  <a:pt x="201" y="1"/>
                </a:lnTo>
                <a:lnTo>
                  <a:pt x="153" y="9"/>
                </a:lnTo>
                <a:lnTo>
                  <a:pt x="131" y="15"/>
                </a:lnTo>
                <a:lnTo>
                  <a:pt x="110" y="20"/>
                </a:lnTo>
                <a:lnTo>
                  <a:pt x="92" y="28"/>
                </a:lnTo>
                <a:lnTo>
                  <a:pt x="73" y="37"/>
                </a:lnTo>
                <a:lnTo>
                  <a:pt x="57" y="45"/>
                </a:lnTo>
                <a:lnTo>
                  <a:pt x="43" y="54"/>
                </a:lnTo>
                <a:lnTo>
                  <a:pt x="30" y="65"/>
                </a:lnTo>
                <a:lnTo>
                  <a:pt x="19" y="77"/>
                </a:lnTo>
                <a:lnTo>
                  <a:pt x="11" y="88"/>
                </a:lnTo>
                <a:lnTo>
                  <a:pt x="4" y="99"/>
                </a:lnTo>
                <a:lnTo>
                  <a:pt x="1" y="111"/>
                </a:lnTo>
                <a:lnTo>
                  <a:pt x="0" y="124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3" name="Freeform 31"/>
          <p:cNvSpPr>
            <a:spLocks/>
          </p:cNvSpPr>
          <p:nvPr/>
        </p:nvSpPr>
        <p:spPr bwMode="auto">
          <a:xfrm>
            <a:off x="7781925" y="5861050"/>
            <a:ext cx="796925" cy="788987"/>
          </a:xfrm>
          <a:custGeom>
            <a:avLst/>
            <a:gdLst>
              <a:gd name="T0" fmla="*/ 251 w 502"/>
              <a:gd name="T1" fmla="*/ 0 h 993"/>
              <a:gd name="T2" fmla="*/ 201 w 502"/>
              <a:gd name="T3" fmla="*/ 1 h 993"/>
              <a:gd name="T4" fmla="*/ 153 w 502"/>
              <a:gd name="T5" fmla="*/ 9 h 993"/>
              <a:gd name="T6" fmla="*/ 131 w 502"/>
              <a:gd name="T7" fmla="*/ 15 h 993"/>
              <a:gd name="T8" fmla="*/ 110 w 502"/>
              <a:gd name="T9" fmla="*/ 20 h 993"/>
              <a:gd name="T10" fmla="*/ 92 w 502"/>
              <a:gd name="T11" fmla="*/ 28 h 993"/>
              <a:gd name="T12" fmla="*/ 73 w 502"/>
              <a:gd name="T13" fmla="*/ 37 h 993"/>
              <a:gd name="T14" fmla="*/ 57 w 502"/>
              <a:gd name="T15" fmla="*/ 45 h 993"/>
              <a:gd name="T16" fmla="*/ 43 w 502"/>
              <a:gd name="T17" fmla="*/ 54 h 993"/>
              <a:gd name="T18" fmla="*/ 30 w 502"/>
              <a:gd name="T19" fmla="*/ 65 h 993"/>
              <a:gd name="T20" fmla="*/ 19 w 502"/>
              <a:gd name="T21" fmla="*/ 77 h 993"/>
              <a:gd name="T22" fmla="*/ 11 w 502"/>
              <a:gd name="T23" fmla="*/ 88 h 993"/>
              <a:gd name="T24" fmla="*/ 4 w 502"/>
              <a:gd name="T25" fmla="*/ 99 h 993"/>
              <a:gd name="T26" fmla="*/ 1 w 502"/>
              <a:gd name="T27" fmla="*/ 111 h 993"/>
              <a:gd name="T28" fmla="*/ 0 w 502"/>
              <a:gd name="T29" fmla="*/ 124 h 993"/>
              <a:gd name="T30" fmla="*/ 0 w 502"/>
              <a:gd name="T31" fmla="*/ 869 h 993"/>
              <a:gd name="T32" fmla="*/ 1 w 502"/>
              <a:gd name="T33" fmla="*/ 882 h 993"/>
              <a:gd name="T34" fmla="*/ 4 w 502"/>
              <a:gd name="T35" fmla="*/ 894 h 993"/>
              <a:gd name="T36" fmla="*/ 11 w 502"/>
              <a:gd name="T37" fmla="*/ 905 h 993"/>
              <a:gd name="T38" fmla="*/ 19 w 502"/>
              <a:gd name="T39" fmla="*/ 918 h 993"/>
              <a:gd name="T40" fmla="*/ 30 w 502"/>
              <a:gd name="T41" fmla="*/ 928 h 993"/>
              <a:gd name="T42" fmla="*/ 43 w 502"/>
              <a:gd name="T43" fmla="*/ 939 h 993"/>
              <a:gd name="T44" fmla="*/ 57 w 502"/>
              <a:gd name="T45" fmla="*/ 948 h 993"/>
              <a:gd name="T46" fmla="*/ 73 w 502"/>
              <a:gd name="T47" fmla="*/ 958 h 993"/>
              <a:gd name="T48" fmla="*/ 92 w 502"/>
              <a:gd name="T49" fmla="*/ 965 h 993"/>
              <a:gd name="T50" fmla="*/ 110 w 502"/>
              <a:gd name="T51" fmla="*/ 973 h 993"/>
              <a:gd name="T52" fmla="*/ 131 w 502"/>
              <a:gd name="T53" fmla="*/ 978 h 993"/>
              <a:gd name="T54" fmla="*/ 153 w 502"/>
              <a:gd name="T55" fmla="*/ 984 h 993"/>
              <a:gd name="T56" fmla="*/ 201 w 502"/>
              <a:gd name="T57" fmla="*/ 992 h 993"/>
              <a:gd name="T58" fmla="*/ 251 w 502"/>
              <a:gd name="T59" fmla="*/ 993 h 993"/>
              <a:gd name="T60" fmla="*/ 301 w 502"/>
              <a:gd name="T61" fmla="*/ 992 h 993"/>
              <a:gd name="T62" fmla="*/ 349 w 502"/>
              <a:gd name="T63" fmla="*/ 984 h 993"/>
              <a:gd name="T64" fmla="*/ 371 w 502"/>
              <a:gd name="T65" fmla="*/ 978 h 993"/>
              <a:gd name="T66" fmla="*/ 392 w 502"/>
              <a:gd name="T67" fmla="*/ 973 h 993"/>
              <a:gd name="T68" fmla="*/ 410 w 502"/>
              <a:gd name="T69" fmla="*/ 965 h 993"/>
              <a:gd name="T70" fmla="*/ 429 w 502"/>
              <a:gd name="T71" fmla="*/ 958 h 993"/>
              <a:gd name="T72" fmla="*/ 445 w 502"/>
              <a:gd name="T73" fmla="*/ 948 h 993"/>
              <a:gd name="T74" fmla="*/ 459 w 502"/>
              <a:gd name="T75" fmla="*/ 939 h 993"/>
              <a:gd name="T76" fmla="*/ 472 w 502"/>
              <a:gd name="T77" fmla="*/ 928 h 993"/>
              <a:gd name="T78" fmla="*/ 482 w 502"/>
              <a:gd name="T79" fmla="*/ 918 h 993"/>
              <a:gd name="T80" fmla="*/ 490 w 502"/>
              <a:gd name="T81" fmla="*/ 905 h 993"/>
              <a:gd name="T82" fmla="*/ 497 w 502"/>
              <a:gd name="T83" fmla="*/ 894 h 993"/>
              <a:gd name="T84" fmla="*/ 501 w 502"/>
              <a:gd name="T85" fmla="*/ 882 h 993"/>
              <a:gd name="T86" fmla="*/ 502 w 502"/>
              <a:gd name="T87" fmla="*/ 869 h 993"/>
              <a:gd name="T88" fmla="*/ 502 w 502"/>
              <a:gd name="T89" fmla="*/ 124 h 993"/>
              <a:gd name="T90" fmla="*/ 501 w 502"/>
              <a:gd name="T91" fmla="*/ 111 h 993"/>
              <a:gd name="T92" fmla="*/ 497 w 502"/>
              <a:gd name="T93" fmla="*/ 99 h 993"/>
              <a:gd name="T94" fmla="*/ 490 w 502"/>
              <a:gd name="T95" fmla="*/ 88 h 993"/>
              <a:gd name="T96" fmla="*/ 482 w 502"/>
              <a:gd name="T97" fmla="*/ 77 h 993"/>
              <a:gd name="T98" fmla="*/ 472 w 502"/>
              <a:gd name="T99" fmla="*/ 65 h 993"/>
              <a:gd name="T100" fmla="*/ 459 w 502"/>
              <a:gd name="T101" fmla="*/ 54 h 993"/>
              <a:gd name="T102" fmla="*/ 445 w 502"/>
              <a:gd name="T103" fmla="*/ 45 h 993"/>
              <a:gd name="T104" fmla="*/ 429 w 502"/>
              <a:gd name="T105" fmla="*/ 37 h 993"/>
              <a:gd name="T106" fmla="*/ 410 w 502"/>
              <a:gd name="T107" fmla="*/ 28 h 993"/>
              <a:gd name="T108" fmla="*/ 392 w 502"/>
              <a:gd name="T109" fmla="*/ 20 h 993"/>
              <a:gd name="T110" fmla="*/ 371 w 502"/>
              <a:gd name="T111" fmla="*/ 15 h 993"/>
              <a:gd name="T112" fmla="*/ 349 w 502"/>
              <a:gd name="T113" fmla="*/ 9 h 993"/>
              <a:gd name="T114" fmla="*/ 301 w 502"/>
              <a:gd name="T115" fmla="*/ 1 h 993"/>
              <a:gd name="T116" fmla="*/ 251 w 502"/>
              <a:gd name="T117" fmla="*/ 0 h 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2" h="993">
                <a:moveTo>
                  <a:pt x="251" y="0"/>
                </a:moveTo>
                <a:lnTo>
                  <a:pt x="201" y="1"/>
                </a:lnTo>
                <a:lnTo>
                  <a:pt x="153" y="9"/>
                </a:lnTo>
                <a:lnTo>
                  <a:pt x="131" y="15"/>
                </a:lnTo>
                <a:lnTo>
                  <a:pt x="110" y="20"/>
                </a:lnTo>
                <a:lnTo>
                  <a:pt x="92" y="28"/>
                </a:lnTo>
                <a:lnTo>
                  <a:pt x="73" y="37"/>
                </a:lnTo>
                <a:lnTo>
                  <a:pt x="57" y="45"/>
                </a:lnTo>
                <a:lnTo>
                  <a:pt x="43" y="54"/>
                </a:lnTo>
                <a:lnTo>
                  <a:pt x="30" y="65"/>
                </a:lnTo>
                <a:lnTo>
                  <a:pt x="19" y="77"/>
                </a:lnTo>
                <a:lnTo>
                  <a:pt x="11" y="88"/>
                </a:lnTo>
                <a:lnTo>
                  <a:pt x="4" y="99"/>
                </a:lnTo>
                <a:lnTo>
                  <a:pt x="1" y="111"/>
                </a:lnTo>
                <a:lnTo>
                  <a:pt x="0" y="124"/>
                </a:lnTo>
                <a:lnTo>
                  <a:pt x="0" y="869"/>
                </a:lnTo>
                <a:lnTo>
                  <a:pt x="1" y="882"/>
                </a:lnTo>
                <a:lnTo>
                  <a:pt x="4" y="894"/>
                </a:lnTo>
                <a:lnTo>
                  <a:pt x="11" y="905"/>
                </a:lnTo>
                <a:lnTo>
                  <a:pt x="19" y="918"/>
                </a:lnTo>
                <a:lnTo>
                  <a:pt x="30" y="928"/>
                </a:lnTo>
                <a:lnTo>
                  <a:pt x="43" y="939"/>
                </a:lnTo>
                <a:lnTo>
                  <a:pt x="57" y="948"/>
                </a:lnTo>
                <a:lnTo>
                  <a:pt x="73" y="958"/>
                </a:lnTo>
                <a:lnTo>
                  <a:pt x="92" y="965"/>
                </a:lnTo>
                <a:lnTo>
                  <a:pt x="110" y="973"/>
                </a:lnTo>
                <a:lnTo>
                  <a:pt x="131" y="978"/>
                </a:lnTo>
                <a:lnTo>
                  <a:pt x="153" y="984"/>
                </a:lnTo>
                <a:lnTo>
                  <a:pt x="201" y="992"/>
                </a:lnTo>
                <a:lnTo>
                  <a:pt x="251" y="993"/>
                </a:lnTo>
                <a:lnTo>
                  <a:pt x="301" y="992"/>
                </a:lnTo>
                <a:lnTo>
                  <a:pt x="349" y="984"/>
                </a:lnTo>
                <a:lnTo>
                  <a:pt x="371" y="978"/>
                </a:lnTo>
                <a:lnTo>
                  <a:pt x="392" y="973"/>
                </a:lnTo>
                <a:lnTo>
                  <a:pt x="410" y="965"/>
                </a:lnTo>
                <a:lnTo>
                  <a:pt x="429" y="958"/>
                </a:lnTo>
                <a:lnTo>
                  <a:pt x="445" y="948"/>
                </a:lnTo>
                <a:lnTo>
                  <a:pt x="459" y="939"/>
                </a:lnTo>
                <a:lnTo>
                  <a:pt x="472" y="928"/>
                </a:lnTo>
                <a:lnTo>
                  <a:pt x="482" y="918"/>
                </a:lnTo>
                <a:lnTo>
                  <a:pt x="490" y="905"/>
                </a:lnTo>
                <a:lnTo>
                  <a:pt x="497" y="894"/>
                </a:lnTo>
                <a:lnTo>
                  <a:pt x="501" y="882"/>
                </a:lnTo>
                <a:lnTo>
                  <a:pt x="502" y="869"/>
                </a:lnTo>
                <a:lnTo>
                  <a:pt x="502" y="124"/>
                </a:lnTo>
                <a:lnTo>
                  <a:pt x="501" y="111"/>
                </a:lnTo>
                <a:lnTo>
                  <a:pt x="497" y="99"/>
                </a:lnTo>
                <a:lnTo>
                  <a:pt x="490" y="88"/>
                </a:lnTo>
                <a:lnTo>
                  <a:pt x="482" y="77"/>
                </a:lnTo>
                <a:lnTo>
                  <a:pt x="472" y="65"/>
                </a:lnTo>
                <a:lnTo>
                  <a:pt x="459" y="54"/>
                </a:lnTo>
                <a:lnTo>
                  <a:pt x="445" y="45"/>
                </a:lnTo>
                <a:lnTo>
                  <a:pt x="429" y="37"/>
                </a:lnTo>
                <a:lnTo>
                  <a:pt x="410" y="28"/>
                </a:lnTo>
                <a:lnTo>
                  <a:pt x="392" y="20"/>
                </a:lnTo>
                <a:lnTo>
                  <a:pt x="371" y="15"/>
                </a:lnTo>
                <a:lnTo>
                  <a:pt x="349" y="9"/>
                </a:lnTo>
                <a:lnTo>
                  <a:pt x="301" y="1"/>
                </a:lnTo>
                <a:lnTo>
                  <a:pt x="251" y="0"/>
                </a:lnTo>
                <a:close/>
              </a:path>
            </a:pathLst>
          </a:custGeom>
          <a:solidFill>
            <a:srgbClr val="008000"/>
          </a:solidFill>
          <a:ln w="14351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4" name="Freeform 32"/>
          <p:cNvSpPr>
            <a:spLocks/>
          </p:cNvSpPr>
          <p:nvPr/>
        </p:nvSpPr>
        <p:spPr bwMode="auto">
          <a:xfrm>
            <a:off x="7781925" y="6029325"/>
            <a:ext cx="796925" cy="98425"/>
          </a:xfrm>
          <a:custGeom>
            <a:avLst/>
            <a:gdLst>
              <a:gd name="T0" fmla="*/ 0 w 502"/>
              <a:gd name="T1" fmla="*/ 0 h 124"/>
              <a:gd name="T2" fmla="*/ 1 w 502"/>
              <a:gd name="T3" fmla="*/ 13 h 124"/>
              <a:gd name="T4" fmla="*/ 4 w 502"/>
              <a:gd name="T5" fmla="*/ 24 h 124"/>
              <a:gd name="T6" fmla="*/ 11 w 502"/>
              <a:gd name="T7" fmla="*/ 36 h 124"/>
              <a:gd name="T8" fmla="*/ 19 w 502"/>
              <a:gd name="T9" fmla="*/ 49 h 124"/>
              <a:gd name="T10" fmla="*/ 30 w 502"/>
              <a:gd name="T11" fmla="*/ 58 h 124"/>
              <a:gd name="T12" fmla="*/ 43 w 502"/>
              <a:gd name="T13" fmla="*/ 69 h 124"/>
              <a:gd name="T14" fmla="*/ 57 w 502"/>
              <a:gd name="T15" fmla="*/ 79 h 124"/>
              <a:gd name="T16" fmla="*/ 73 w 502"/>
              <a:gd name="T17" fmla="*/ 88 h 124"/>
              <a:gd name="T18" fmla="*/ 92 w 502"/>
              <a:gd name="T19" fmla="*/ 96 h 124"/>
              <a:gd name="T20" fmla="*/ 110 w 502"/>
              <a:gd name="T21" fmla="*/ 103 h 124"/>
              <a:gd name="T22" fmla="*/ 131 w 502"/>
              <a:gd name="T23" fmla="*/ 109 h 124"/>
              <a:gd name="T24" fmla="*/ 153 w 502"/>
              <a:gd name="T25" fmla="*/ 115 h 124"/>
              <a:gd name="T26" fmla="*/ 201 w 502"/>
              <a:gd name="T27" fmla="*/ 122 h 124"/>
              <a:gd name="T28" fmla="*/ 251 w 502"/>
              <a:gd name="T29" fmla="*/ 124 h 124"/>
              <a:gd name="T30" fmla="*/ 301 w 502"/>
              <a:gd name="T31" fmla="*/ 122 h 124"/>
              <a:gd name="T32" fmla="*/ 349 w 502"/>
              <a:gd name="T33" fmla="*/ 115 h 124"/>
              <a:gd name="T34" fmla="*/ 371 w 502"/>
              <a:gd name="T35" fmla="*/ 109 h 124"/>
              <a:gd name="T36" fmla="*/ 392 w 502"/>
              <a:gd name="T37" fmla="*/ 103 h 124"/>
              <a:gd name="T38" fmla="*/ 410 w 502"/>
              <a:gd name="T39" fmla="*/ 96 h 124"/>
              <a:gd name="T40" fmla="*/ 429 w 502"/>
              <a:gd name="T41" fmla="*/ 88 h 124"/>
              <a:gd name="T42" fmla="*/ 445 w 502"/>
              <a:gd name="T43" fmla="*/ 79 h 124"/>
              <a:gd name="T44" fmla="*/ 459 w 502"/>
              <a:gd name="T45" fmla="*/ 69 h 124"/>
              <a:gd name="T46" fmla="*/ 472 w 502"/>
              <a:gd name="T47" fmla="*/ 58 h 124"/>
              <a:gd name="T48" fmla="*/ 482 w 502"/>
              <a:gd name="T49" fmla="*/ 49 h 124"/>
              <a:gd name="T50" fmla="*/ 490 w 502"/>
              <a:gd name="T51" fmla="*/ 36 h 124"/>
              <a:gd name="T52" fmla="*/ 497 w 502"/>
              <a:gd name="T53" fmla="*/ 24 h 124"/>
              <a:gd name="T54" fmla="*/ 501 w 502"/>
              <a:gd name="T55" fmla="*/ 13 h 124"/>
              <a:gd name="T56" fmla="*/ 502 w 502"/>
              <a:gd name="T57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2" h="124">
                <a:moveTo>
                  <a:pt x="0" y="0"/>
                </a:moveTo>
                <a:lnTo>
                  <a:pt x="1" y="13"/>
                </a:lnTo>
                <a:lnTo>
                  <a:pt x="4" y="24"/>
                </a:lnTo>
                <a:lnTo>
                  <a:pt x="11" y="36"/>
                </a:lnTo>
                <a:lnTo>
                  <a:pt x="19" y="49"/>
                </a:lnTo>
                <a:lnTo>
                  <a:pt x="30" y="58"/>
                </a:lnTo>
                <a:lnTo>
                  <a:pt x="43" y="69"/>
                </a:lnTo>
                <a:lnTo>
                  <a:pt x="57" y="79"/>
                </a:lnTo>
                <a:lnTo>
                  <a:pt x="73" y="88"/>
                </a:lnTo>
                <a:lnTo>
                  <a:pt x="92" y="96"/>
                </a:lnTo>
                <a:lnTo>
                  <a:pt x="110" y="103"/>
                </a:lnTo>
                <a:lnTo>
                  <a:pt x="131" y="109"/>
                </a:lnTo>
                <a:lnTo>
                  <a:pt x="153" y="115"/>
                </a:lnTo>
                <a:lnTo>
                  <a:pt x="201" y="122"/>
                </a:lnTo>
                <a:lnTo>
                  <a:pt x="251" y="124"/>
                </a:lnTo>
                <a:lnTo>
                  <a:pt x="301" y="122"/>
                </a:lnTo>
                <a:lnTo>
                  <a:pt x="349" y="115"/>
                </a:lnTo>
                <a:lnTo>
                  <a:pt x="371" y="109"/>
                </a:lnTo>
                <a:lnTo>
                  <a:pt x="392" y="103"/>
                </a:lnTo>
                <a:lnTo>
                  <a:pt x="410" y="96"/>
                </a:lnTo>
                <a:lnTo>
                  <a:pt x="429" y="88"/>
                </a:lnTo>
                <a:lnTo>
                  <a:pt x="445" y="79"/>
                </a:lnTo>
                <a:lnTo>
                  <a:pt x="459" y="69"/>
                </a:lnTo>
                <a:lnTo>
                  <a:pt x="472" y="58"/>
                </a:lnTo>
                <a:lnTo>
                  <a:pt x="482" y="49"/>
                </a:lnTo>
                <a:lnTo>
                  <a:pt x="490" y="36"/>
                </a:lnTo>
                <a:lnTo>
                  <a:pt x="497" y="24"/>
                </a:lnTo>
                <a:lnTo>
                  <a:pt x="501" y="13"/>
                </a:lnTo>
                <a:lnTo>
                  <a:pt x="502" y="0"/>
                </a:lnTo>
              </a:path>
            </a:pathLst>
          </a:custGeom>
          <a:noFill/>
          <a:ln w="142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7896225" y="6153150"/>
            <a:ext cx="5667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pt-BR" sz="2000" b="1">
                <a:solidFill>
                  <a:schemeClr val="bg1"/>
                </a:solidFill>
                <a:latin typeface="Arial" panose="020B0604020202020204" pitchFamily="34" charset="0"/>
              </a:rPr>
              <a:t>BC</a:t>
            </a:r>
            <a:endParaRPr lang="pt-BR" sz="20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" name="Freeform 16"/>
          <p:cNvSpPr>
            <a:spLocks/>
          </p:cNvSpPr>
          <p:nvPr/>
        </p:nvSpPr>
        <p:spPr bwMode="auto">
          <a:xfrm>
            <a:off x="7642225" y="5405437"/>
            <a:ext cx="515938" cy="379413"/>
          </a:xfrm>
          <a:custGeom>
            <a:avLst/>
            <a:gdLst>
              <a:gd name="T0" fmla="*/ 233 w 325"/>
              <a:gd name="T1" fmla="*/ 238 h 239"/>
              <a:gd name="T2" fmla="*/ 324 w 325"/>
              <a:gd name="T3" fmla="*/ 168 h 239"/>
              <a:gd name="T4" fmla="*/ 283 w 325"/>
              <a:gd name="T5" fmla="*/ 168 h 239"/>
              <a:gd name="T6" fmla="*/ 283 w 325"/>
              <a:gd name="T7" fmla="*/ 139 h 239"/>
              <a:gd name="T8" fmla="*/ 274 w 325"/>
              <a:gd name="T9" fmla="*/ 87 h 239"/>
              <a:gd name="T10" fmla="*/ 258 w 325"/>
              <a:gd name="T11" fmla="*/ 64 h 239"/>
              <a:gd name="T12" fmla="*/ 241 w 325"/>
              <a:gd name="T13" fmla="*/ 43 h 239"/>
              <a:gd name="T14" fmla="*/ 225 w 325"/>
              <a:gd name="T15" fmla="*/ 26 h 239"/>
              <a:gd name="T16" fmla="*/ 200 w 325"/>
              <a:gd name="T17" fmla="*/ 15 h 239"/>
              <a:gd name="T18" fmla="*/ 175 w 325"/>
              <a:gd name="T19" fmla="*/ 6 h 239"/>
              <a:gd name="T20" fmla="*/ 150 w 325"/>
              <a:gd name="T21" fmla="*/ 3 h 239"/>
              <a:gd name="T22" fmla="*/ 9 w 325"/>
              <a:gd name="T23" fmla="*/ 0 h 239"/>
              <a:gd name="T24" fmla="*/ 0 w 325"/>
              <a:gd name="T25" fmla="*/ 69 h 239"/>
              <a:gd name="T26" fmla="*/ 141 w 325"/>
              <a:gd name="T27" fmla="*/ 73 h 239"/>
              <a:gd name="T28" fmla="*/ 158 w 325"/>
              <a:gd name="T29" fmla="*/ 78 h 239"/>
              <a:gd name="T30" fmla="*/ 175 w 325"/>
              <a:gd name="T31" fmla="*/ 93 h 239"/>
              <a:gd name="T32" fmla="*/ 183 w 325"/>
              <a:gd name="T33" fmla="*/ 114 h 239"/>
              <a:gd name="T34" fmla="*/ 183 w 325"/>
              <a:gd name="T35" fmla="*/ 137 h 239"/>
              <a:gd name="T36" fmla="*/ 183 w 325"/>
              <a:gd name="T37" fmla="*/ 165 h 239"/>
              <a:gd name="T38" fmla="*/ 141 w 325"/>
              <a:gd name="T39" fmla="*/ 165 h 239"/>
              <a:gd name="T40" fmla="*/ 233 w 325"/>
              <a:gd name="T41" fmla="*/ 238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25" h="239">
                <a:moveTo>
                  <a:pt x="233" y="238"/>
                </a:moveTo>
                <a:lnTo>
                  <a:pt x="324" y="168"/>
                </a:lnTo>
                <a:lnTo>
                  <a:pt x="283" y="168"/>
                </a:lnTo>
                <a:lnTo>
                  <a:pt x="283" y="139"/>
                </a:lnTo>
                <a:lnTo>
                  <a:pt x="274" y="87"/>
                </a:lnTo>
                <a:lnTo>
                  <a:pt x="258" y="64"/>
                </a:lnTo>
                <a:lnTo>
                  <a:pt x="241" y="43"/>
                </a:lnTo>
                <a:lnTo>
                  <a:pt x="225" y="26"/>
                </a:lnTo>
                <a:lnTo>
                  <a:pt x="200" y="15"/>
                </a:lnTo>
                <a:lnTo>
                  <a:pt x="175" y="6"/>
                </a:lnTo>
                <a:lnTo>
                  <a:pt x="150" y="3"/>
                </a:lnTo>
                <a:lnTo>
                  <a:pt x="9" y="0"/>
                </a:lnTo>
                <a:lnTo>
                  <a:pt x="0" y="69"/>
                </a:lnTo>
                <a:lnTo>
                  <a:pt x="141" y="73"/>
                </a:lnTo>
                <a:lnTo>
                  <a:pt x="158" y="78"/>
                </a:lnTo>
                <a:lnTo>
                  <a:pt x="175" y="93"/>
                </a:lnTo>
                <a:lnTo>
                  <a:pt x="183" y="114"/>
                </a:lnTo>
                <a:lnTo>
                  <a:pt x="183" y="137"/>
                </a:lnTo>
                <a:lnTo>
                  <a:pt x="183" y="165"/>
                </a:lnTo>
                <a:lnTo>
                  <a:pt x="141" y="165"/>
                </a:lnTo>
                <a:lnTo>
                  <a:pt x="233" y="23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47" name="Group 33"/>
          <p:cNvGrpSpPr>
            <a:grpSpLocks/>
          </p:cNvGrpSpPr>
          <p:nvPr/>
        </p:nvGrpSpPr>
        <p:grpSpPr bwMode="auto">
          <a:xfrm>
            <a:off x="4011613" y="2997200"/>
            <a:ext cx="363537" cy="3659187"/>
            <a:chOff x="2075" y="1103"/>
            <a:chExt cx="229" cy="2401"/>
          </a:xfrm>
        </p:grpSpPr>
        <p:sp>
          <p:nvSpPr>
            <p:cNvPr id="48" name="Line 11"/>
            <p:cNvSpPr>
              <a:spLocks noChangeShapeType="1"/>
            </p:cNvSpPr>
            <p:nvPr/>
          </p:nvSpPr>
          <p:spPr bwMode="auto">
            <a:xfrm>
              <a:off x="2076" y="3503"/>
              <a:ext cx="225" cy="1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2079" y="1103"/>
              <a:ext cx="225" cy="1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2075" y="1104"/>
              <a:ext cx="0" cy="2399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51" name="Rectangle 18"/>
          <p:cNvSpPr>
            <a:spLocks noChangeArrowheads="1"/>
          </p:cNvSpPr>
          <p:nvPr/>
        </p:nvSpPr>
        <p:spPr bwMode="auto">
          <a:xfrm>
            <a:off x="5133975" y="2719387"/>
            <a:ext cx="186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pt-BR" sz="2400" b="1" i="1">
                <a:latin typeface="Times New Roman" panose="02020603050405020304" pitchFamily="18" charset="0"/>
              </a:rPr>
              <a:t>AQUISIÇÃO</a:t>
            </a:r>
          </a:p>
        </p:txBody>
      </p:sp>
      <p:sp>
        <p:nvSpPr>
          <p:cNvPr id="52" name="Rectangle 19"/>
          <p:cNvSpPr>
            <a:spLocks noChangeArrowheads="1"/>
          </p:cNvSpPr>
          <p:nvPr/>
        </p:nvSpPr>
        <p:spPr bwMode="auto">
          <a:xfrm>
            <a:off x="4752975" y="3957637"/>
            <a:ext cx="260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pt-BR" sz="2400" b="1" i="1">
                <a:latin typeface="Times New Roman" panose="02020603050405020304" pitchFamily="18" charset="0"/>
              </a:rPr>
              <a:t>FORMALIZAÇÃO</a:t>
            </a:r>
          </a:p>
        </p:txBody>
      </p:sp>
      <p:sp>
        <p:nvSpPr>
          <p:cNvPr id="53" name="Rectangle 20"/>
          <p:cNvSpPr>
            <a:spLocks noChangeArrowheads="1"/>
          </p:cNvSpPr>
          <p:nvPr/>
        </p:nvSpPr>
        <p:spPr bwMode="auto">
          <a:xfrm>
            <a:off x="4600575" y="5253037"/>
            <a:ext cx="286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pt-BR" sz="2400" b="1" i="1">
                <a:latin typeface="Times New Roman" panose="02020603050405020304" pitchFamily="18" charset="0"/>
              </a:rPr>
              <a:t>IMPLEMENTAÇÃO</a:t>
            </a:r>
          </a:p>
        </p:txBody>
      </p:sp>
      <p:sp>
        <p:nvSpPr>
          <p:cNvPr id="54" name="Rectangle 21"/>
          <p:cNvSpPr>
            <a:spLocks noChangeArrowheads="1"/>
          </p:cNvSpPr>
          <p:nvPr/>
        </p:nvSpPr>
        <p:spPr bwMode="auto">
          <a:xfrm>
            <a:off x="4829175" y="6402387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pt-BR" sz="2400" b="1" i="1">
                <a:latin typeface="Times New Roman" panose="02020603050405020304" pitchFamily="18" charset="0"/>
              </a:rPr>
              <a:t>REFINAMENTO</a:t>
            </a:r>
          </a:p>
        </p:txBody>
      </p:sp>
      <p:sp>
        <p:nvSpPr>
          <p:cNvPr id="55" name="Rectangle 22"/>
          <p:cNvSpPr>
            <a:spLocks noChangeArrowheads="1"/>
          </p:cNvSpPr>
          <p:nvPr/>
        </p:nvSpPr>
        <p:spPr bwMode="auto">
          <a:xfrm>
            <a:off x="4438650" y="2697162"/>
            <a:ext cx="3048000" cy="620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6" name="Rectangle 23"/>
          <p:cNvSpPr>
            <a:spLocks noChangeArrowheads="1"/>
          </p:cNvSpPr>
          <p:nvPr/>
        </p:nvSpPr>
        <p:spPr bwMode="auto">
          <a:xfrm>
            <a:off x="4448175" y="3805237"/>
            <a:ext cx="30480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7" name="Rectangle 24"/>
          <p:cNvSpPr>
            <a:spLocks noChangeArrowheads="1"/>
          </p:cNvSpPr>
          <p:nvPr/>
        </p:nvSpPr>
        <p:spPr bwMode="auto">
          <a:xfrm>
            <a:off x="4448175" y="5100637"/>
            <a:ext cx="30480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8" name="Rectangle 25"/>
          <p:cNvSpPr>
            <a:spLocks noChangeArrowheads="1"/>
          </p:cNvSpPr>
          <p:nvPr/>
        </p:nvSpPr>
        <p:spPr bwMode="auto">
          <a:xfrm>
            <a:off x="4448175" y="6396037"/>
            <a:ext cx="3048000" cy="476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9" name="Text Box 26"/>
          <p:cNvSpPr txBox="1">
            <a:spLocks noChangeArrowheads="1"/>
          </p:cNvSpPr>
          <p:nvPr/>
        </p:nvSpPr>
        <p:spPr bwMode="auto">
          <a:xfrm>
            <a:off x="8121650" y="2794000"/>
            <a:ext cx="2203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sz="2000">
                <a:latin typeface="Arial" panose="020B0604020202020204" pitchFamily="34" charset="0"/>
              </a:rPr>
              <a:t>linguagem natural</a:t>
            </a:r>
          </a:p>
        </p:txBody>
      </p:sp>
      <p:sp>
        <p:nvSpPr>
          <p:cNvPr id="60" name="Text Box 27"/>
          <p:cNvSpPr txBox="1">
            <a:spLocks noChangeArrowheads="1"/>
          </p:cNvSpPr>
          <p:nvPr/>
        </p:nvSpPr>
        <p:spPr bwMode="auto">
          <a:xfrm>
            <a:off x="8248650" y="3821112"/>
            <a:ext cx="2159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sz="2000">
                <a:latin typeface="Arial" panose="020B0604020202020204" pitchFamily="34" charset="0"/>
              </a:rPr>
              <a:t>linguagem de </a:t>
            </a:r>
            <a:br>
              <a:rPr lang="pt-BR" sz="2000">
                <a:latin typeface="Arial" panose="020B0604020202020204" pitchFamily="34" charset="0"/>
              </a:rPr>
            </a:br>
            <a:r>
              <a:rPr lang="pt-BR" sz="2000">
                <a:latin typeface="Arial" panose="020B0604020202020204" pitchFamily="34" charset="0"/>
              </a:rPr>
              <a:t>representação de</a:t>
            </a:r>
          </a:p>
          <a:p>
            <a:r>
              <a:rPr lang="pt-BR" sz="2000">
                <a:latin typeface="Arial" panose="020B0604020202020204" pitchFamily="34" charset="0"/>
              </a:rPr>
              <a:t>conhecimento</a:t>
            </a:r>
          </a:p>
        </p:txBody>
      </p:sp>
      <p:sp>
        <p:nvSpPr>
          <p:cNvPr id="61" name="Text Box 28"/>
          <p:cNvSpPr txBox="1">
            <a:spLocks noChangeArrowheads="1"/>
          </p:cNvSpPr>
          <p:nvPr/>
        </p:nvSpPr>
        <p:spPr bwMode="auto">
          <a:xfrm>
            <a:off x="8540750" y="5129212"/>
            <a:ext cx="18367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sz="2000">
                <a:latin typeface="Arial" panose="020B0604020202020204" pitchFamily="34" charset="0"/>
              </a:rPr>
              <a:t>linguagens de </a:t>
            </a:r>
          </a:p>
          <a:p>
            <a:r>
              <a:rPr lang="pt-BR" sz="2000">
                <a:latin typeface="Arial" panose="020B0604020202020204" pitchFamily="34" charset="0"/>
              </a:rPr>
              <a:t>programação</a:t>
            </a:r>
          </a:p>
        </p:txBody>
      </p:sp>
      <p:sp>
        <p:nvSpPr>
          <p:cNvPr id="62" name="Rectangle 34"/>
          <p:cNvSpPr>
            <a:spLocks noChangeArrowheads="1"/>
          </p:cNvSpPr>
          <p:nvPr/>
        </p:nvSpPr>
        <p:spPr bwMode="auto">
          <a:xfrm>
            <a:off x="838200" y="1825625"/>
            <a:ext cx="1584325" cy="503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b="1" dirty="0"/>
              <a:t>Identificação</a:t>
            </a:r>
          </a:p>
        </p:txBody>
      </p:sp>
      <p:sp>
        <p:nvSpPr>
          <p:cNvPr id="63" name="Rectangle 36"/>
          <p:cNvSpPr>
            <a:spLocks noChangeArrowheads="1"/>
          </p:cNvSpPr>
          <p:nvPr/>
        </p:nvSpPr>
        <p:spPr bwMode="auto">
          <a:xfrm>
            <a:off x="3219450" y="1831975"/>
            <a:ext cx="1657350" cy="5032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b="1" dirty="0"/>
              <a:t>Viabilidade</a:t>
            </a:r>
          </a:p>
        </p:txBody>
      </p:sp>
      <p:sp>
        <p:nvSpPr>
          <p:cNvPr id="64" name="AutoShape 37"/>
          <p:cNvSpPr>
            <a:spLocks noChangeArrowheads="1"/>
          </p:cNvSpPr>
          <p:nvPr/>
        </p:nvSpPr>
        <p:spPr bwMode="auto">
          <a:xfrm rot="16200000">
            <a:off x="2582070" y="1975643"/>
            <a:ext cx="582612" cy="320675"/>
          </a:xfrm>
          <a:prstGeom prst="downArrow">
            <a:avLst>
              <a:gd name="adj1" fmla="val 50000"/>
              <a:gd name="adj2" fmla="val 25037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2075" tIns="46038" rIns="92075" bIns="46038" anchor="ctr"/>
          <a:lstStyle/>
          <a:p>
            <a:pPr algn="ctr"/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65" name="AutoShape 41"/>
          <p:cNvSpPr>
            <a:spLocks noChangeArrowheads="1"/>
          </p:cNvSpPr>
          <p:nvPr/>
        </p:nvSpPr>
        <p:spPr bwMode="auto">
          <a:xfrm rot="5400000">
            <a:off x="5326063" y="1735137"/>
            <a:ext cx="649288" cy="1081087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21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" dur="1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3" dur="1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6" dur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2" dur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5" dur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0" dur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1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6" dur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1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4" dur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9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2" dur="1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1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0" dur="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5" dur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8" dur="1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 animBg="1"/>
      <p:bldP spid="38" grpId="0" animBg="1"/>
      <p:bldP spid="39" grpId="0" animBg="1"/>
      <p:bldP spid="40" grpId="0"/>
      <p:bldP spid="41" grpId="0" animBg="1"/>
      <p:bldP spid="42" grpId="0" animBg="1"/>
      <p:bldP spid="43" grpId="0" animBg="1"/>
      <p:bldP spid="44" grpId="0" animBg="1"/>
      <p:bldP spid="45" grpId="0"/>
      <p:bldP spid="46" grpId="0" animBg="1"/>
      <p:bldP spid="51" grpId="0"/>
      <p:bldP spid="52" grpId="0"/>
      <p:bldP spid="53" grpId="0"/>
      <p:bldP spid="54" grpId="0"/>
      <p:bldP spid="55" grpId="0" animBg="1"/>
      <p:bldP spid="56" grpId="0" animBg="1"/>
      <p:bldP spid="57" grpId="0" animBg="1"/>
      <p:bldP spid="58" grpId="0" animBg="1"/>
      <p:bldP spid="59" grpId="0"/>
      <p:bldP spid="60" grpId="0"/>
      <p:bldP spid="61" grpId="0"/>
      <p:bldP spid="62" grpId="0" animBg="1"/>
      <p:bldP spid="63" grpId="0" animBg="1"/>
      <p:bldP spid="64" grpId="0" animBg="1"/>
      <p:bldP spid="6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Fase de Identificação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Identificação: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Descreve o domínio de conhecimento, termos chave e referências.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Resumo simplificado dos conceitos relacionados ao domínio.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Análise funcional: entradas e saídas identificadas.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É o estudo básico realizado para levantar informações sobre a viabilidade do projeto.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472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Fase de Viabilidade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Viabilidade:</a:t>
            </a:r>
          </a:p>
          <a:p>
            <a:pPr lvl="1"/>
            <a:r>
              <a:rPr lang="pt-BR" dirty="0" smtClean="0"/>
              <a:t>Nessa fase, aproveita-se conhecimento adquirido na identificação.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Perguntas fundamentais são realizadas.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Juntamente com as informações levantadas, respostas e informações mostram se projeto é viável.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A imagem a seguir sintetiza a fase de viabilidade.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223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Fase de Viabilidade</a:t>
            </a:r>
            <a:endParaRPr lang="pt-BR" dirty="0"/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4623722" y="1690688"/>
            <a:ext cx="1881297" cy="1115807"/>
          </a:xfrm>
          <a:prstGeom prst="ellipse">
            <a:avLst/>
          </a:prstGeom>
          <a:solidFill>
            <a:srgbClr val="CCFFCC"/>
          </a:solidFill>
          <a:ln w="12700">
            <a:solidFill>
              <a:srgbClr val="CCFFCC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600" b="1"/>
              <a:t>Solucionar a </a:t>
            </a:r>
          </a:p>
          <a:p>
            <a:pPr algn="ctr"/>
            <a:r>
              <a:rPr lang="pt-BR" sz="1600" b="1"/>
              <a:t>tarefa é altamente </a:t>
            </a:r>
          </a:p>
          <a:p>
            <a:pPr algn="ctr"/>
            <a:r>
              <a:rPr lang="pt-BR" sz="1600" b="1"/>
              <a:t>remunerativo</a:t>
            </a:r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2320260" y="2411413"/>
            <a:ext cx="1881297" cy="1115807"/>
          </a:xfrm>
          <a:prstGeom prst="ellipse">
            <a:avLst/>
          </a:prstGeom>
          <a:solidFill>
            <a:srgbClr val="CCFFCC"/>
          </a:solidFill>
          <a:ln w="12700">
            <a:solidFill>
              <a:srgbClr val="CCFFCC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600" b="1"/>
              <a:t>A falta de um </a:t>
            </a:r>
          </a:p>
          <a:p>
            <a:pPr algn="ctr"/>
            <a:r>
              <a:rPr lang="pt-BR" sz="1600" b="1"/>
              <a:t>Especialista afeta</a:t>
            </a:r>
          </a:p>
          <a:p>
            <a:pPr algn="ctr"/>
            <a:r>
              <a:rPr lang="pt-BR" sz="1600" b="1"/>
              <a:t>A tarefa?</a:t>
            </a:r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4120485" y="5722938"/>
            <a:ext cx="1881297" cy="1115807"/>
          </a:xfrm>
          <a:prstGeom prst="ellipse">
            <a:avLst/>
          </a:prstGeom>
          <a:solidFill>
            <a:srgbClr val="CCFFCC"/>
          </a:solidFill>
          <a:ln w="12700">
            <a:solidFill>
              <a:srgbClr val="CCFFCC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600" b="1"/>
              <a:t>É preciso a </a:t>
            </a:r>
          </a:p>
          <a:p>
            <a:pPr algn="ctr"/>
            <a:r>
              <a:rPr lang="pt-BR" sz="1600" b="1"/>
              <a:t>Retenção de</a:t>
            </a:r>
          </a:p>
          <a:p>
            <a:pPr algn="ctr"/>
            <a:r>
              <a:rPr lang="pt-BR" sz="1600" b="1"/>
              <a:t>conhecimento</a:t>
            </a:r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031335" y="5006976"/>
            <a:ext cx="1881297" cy="1115806"/>
          </a:xfrm>
          <a:prstGeom prst="ellipse">
            <a:avLst/>
          </a:prstGeom>
          <a:solidFill>
            <a:srgbClr val="CCFFCC"/>
          </a:solidFill>
          <a:ln w="12700">
            <a:solidFill>
              <a:srgbClr val="CCFFCC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600" b="1"/>
              <a:t>Especialistas são</a:t>
            </a:r>
          </a:p>
          <a:p>
            <a:pPr algn="ctr"/>
            <a:r>
              <a:rPr lang="pt-BR" sz="1600" b="1"/>
              <a:t>Necessários em </a:t>
            </a:r>
          </a:p>
          <a:p>
            <a:pPr algn="ctr"/>
            <a:r>
              <a:rPr lang="pt-BR" sz="1600" b="1"/>
              <a:t>Vários locais?</a:t>
            </a: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175672" y="3706813"/>
            <a:ext cx="1881297" cy="1115807"/>
          </a:xfrm>
          <a:prstGeom prst="ellipse">
            <a:avLst/>
          </a:prstGeom>
          <a:solidFill>
            <a:srgbClr val="CCFFCC"/>
          </a:solidFill>
          <a:ln w="12700">
            <a:solidFill>
              <a:srgbClr val="CCFFCC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600" b="1"/>
              <a:t>A tarefa tem um </a:t>
            </a:r>
          </a:p>
          <a:p>
            <a:pPr algn="ctr"/>
            <a:r>
              <a:rPr lang="pt-BR" sz="1600" b="1"/>
              <a:t>Domínio bem</a:t>
            </a:r>
          </a:p>
          <a:p>
            <a:pPr algn="ctr"/>
            <a:r>
              <a:rPr lang="pt-BR" sz="1600" b="1"/>
              <a:t>Delimitado?</a:t>
            </a: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5778909" y="4098927"/>
            <a:ext cx="907768" cy="655590"/>
          </a:xfrm>
          <a:prstGeom prst="ellipse">
            <a:avLst/>
          </a:prstGeom>
          <a:solidFill>
            <a:srgbClr val="B1FF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b="1"/>
              <a:t>e/ou</a:t>
            </a:r>
          </a:p>
        </p:txBody>
      </p:sp>
      <p:sp>
        <p:nvSpPr>
          <p:cNvPr id="36" name="Oval 12"/>
          <p:cNvSpPr>
            <a:spLocks noChangeArrowheads="1"/>
          </p:cNvSpPr>
          <p:nvPr/>
        </p:nvSpPr>
        <p:spPr bwMode="auto">
          <a:xfrm>
            <a:off x="7863810" y="3706813"/>
            <a:ext cx="2464556" cy="1247503"/>
          </a:xfrm>
          <a:prstGeom prst="ellipse">
            <a:avLst/>
          </a:prstGeom>
          <a:solidFill>
            <a:srgbClr val="0082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dirty="0"/>
              <a:t>Justificável o </a:t>
            </a:r>
          </a:p>
          <a:p>
            <a:pPr algn="ctr"/>
            <a:r>
              <a:rPr lang="pt-BR" dirty="0"/>
              <a:t>Desenvolvimento de um</a:t>
            </a:r>
          </a:p>
          <a:p>
            <a:pPr algn="ctr"/>
            <a:r>
              <a:rPr lang="pt-BR" dirty="0" smtClean="0"/>
              <a:t>SBC (nesse caso, um SE)</a:t>
            </a:r>
            <a:endParaRPr lang="pt-BR" dirty="0"/>
          </a:p>
        </p:txBody>
      </p:sp>
      <p:sp>
        <p:nvSpPr>
          <p:cNvPr id="37" name="AutoShape 14"/>
          <p:cNvSpPr>
            <a:spLocks noChangeArrowheads="1"/>
          </p:cNvSpPr>
          <p:nvPr/>
        </p:nvSpPr>
        <p:spPr bwMode="auto">
          <a:xfrm rot="4607329">
            <a:off x="5682345" y="3156253"/>
            <a:ext cx="787287" cy="551810"/>
          </a:xfrm>
          <a:prstGeom prst="rightArrow">
            <a:avLst>
              <a:gd name="adj1" fmla="val 50000"/>
              <a:gd name="adj2" fmla="val 35233"/>
            </a:avLst>
          </a:prstGeom>
          <a:solidFill>
            <a:srgbClr val="00C89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8" name="AutoShape 15"/>
          <p:cNvSpPr>
            <a:spLocks noChangeArrowheads="1"/>
          </p:cNvSpPr>
          <p:nvPr/>
        </p:nvSpPr>
        <p:spPr bwMode="auto">
          <a:xfrm rot="1613216">
            <a:off x="4400687" y="3394317"/>
            <a:ext cx="1103618" cy="460216"/>
          </a:xfrm>
          <a:prstGeom prst="rightArrow">
            <a:avLst>
              <a:gd name="adj1" fmla="val 50000"/>
              <a:gd name="adj2" fmla="val 60692"/>
            </a:avLst>
          </a:prstGeom>
          <a:solidFill>
            <a:srgbClr val="00C89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" name="AutoShape 16"/>
          <p:cNvSpPr>
            <a:spLocks noChangeArrowheads="1"/>
          </p:cNvSpPr>
          <p:nvPr/>
        </p:nvSpPr>
        <p:spPr bwMode="auto">
          <a:xfrm>
            <a:off x="4072860" y="4164014"/>
            <a:ext cx="1103618" cy="460216"/>
          </a:xfrm>
          <a:prstGeom prst="rightArrow">
            <a:avLst>
              <a:gd name="adj1" fmla="val 50000"/>
              <a:gd name="adj2" fmla="val 60692"/>
            </a:avLst>
          </a:prstGeom>
          <a:solidFill>
            <a:srgbClr val="00C89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" name="AutoShape 17"/>
          <p:cNvSpPr>
            <a:spLocks noChangeArrowheads="1"/>
          </p:cNvSpPr>
          <p:nvPr/>
        </p:nvSpPr>
        <p:spPr bwMode="auto">
          <a:xfrm rot="20085715">
            <a:off x="4332694" y="4887462"/>
            <a:ext cx="1103618" cy="460216"/>
          </a:xfrm>
          <a:prstGeom prst="rightArrow">
            <a:avLst>
              <a:gd name="adj1" fmla="val 50000"/>
              <a:gd name="adj2" fmla="val 60692"/>
            </a:avLst>
          </a:prstGeom>
          <a:solidFill>
            <a:srgbClr val="00C89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1" name="AutoShape 18"/>
          <p:cNvSpPr>
            <a:spLocks noChangeArrowheads="1"/>
          </p:cNvSpPr>
          <p:nvPr/>
        </p:nvSpPr>
        <p:spPr bwMode="auto">
          <a:xfrm rot="17729692">
            <a:off x="5507272" y="5010477"/>
            <a:ext cx="589019" cy="551808"/>
          </a:xfrm>
          <a:prstGeom prst="rightArrow">
            <a:avLst>
              <a:gd name="adj1" fmla="val 50000"/>
              <a:gd name="adj2" fmla="val 26360"/>
            </a:avLst>
          </a:prstGeom>
          <a:solidFill>
            <a:srgbClr val="00C89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2" name="AutoShape 20"/>
          <p:cNvSpPr>
            <a:spLocks noChangeArrowheads="1"/>
          </p:cNvSpPr>
          <p:nvPr/>
        </p:nvSpPr>
        <p:spPr bwMode="auto">
          <a:xfrm>
            <a:off x="7023509" y="4138613"/>
            <a:ext cx="583259" cy="525341"/>
          </a:xfrm>
          <a:prstGeom prst="rightArrow">
            <a:avLst>
              <a:gd name="adj1" fmla="val 50000"/>
              <a:gd name="adj2" fmla="val 28099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40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" dur="1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Observações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Até a presente fase:</a:t>
            </a:r>
          </a:p>
          <a:p>
            <a:pPr lvl="1"/>
            <a:r>
              <a:rPr lang="pt-BR" dirty="0" smtClean="0"/>
              <a:t>Problema identificado.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Análise de viabilidade concluída.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Sabe-se o escopo do problema.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Sabe-se que é válido a construção de um SE.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Agora, deve-se construir a base (engenharia de conhecimento).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29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 - Sistemas Especialistas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Qual a função de Sistemas Especialistas? 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smtClean="0"/>
              <a:t>Capturar experiência (competência) humana.</a:t>
            </a:r>
          </a:p>
          <a:p>
            <a:endParaRPr lang="pt-BR" dirty="0" smtClean="0"/>
          </a:p>
          <a:p>
            <a:r>
              <a:rPr lang="pt-BR" dirty="0" smtClean="0"/>
              <a:t>Como adquirimos experiência?</a:t>
            </a:r>
          </a:p>
          <a:p>
            <a:endParaRPr lang="pt-BR" dirty="0"/>
          </a:p>
          <a:p>
            <a:pPr lvl="1"/>
            <a:r>
              <a:rPr lang="pt-BR" dirty="0" smtClean="0"/>
              <a:t>Com anos de trabalho e repetição de atividades.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156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Engenharia de Conhecimento – Construção da Base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Partindo para a construção dos componentes:</a:t>
            </a:r>
          </a:p>
          <a:p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58338"/>
            <a:ext cx="9964541" cy="3762900"/>
          </a:xfrm>
          <a:prstGeom prst="rect">
            <a:avLst/>
          </a:prstGeom>
        </p:spPr>
      </p:pic>
      <p:sp>
        <p:nvSpPr>
          <p:cNvPr id="14" name="Seta para a direita 13"/>
          <p:cNvSpPr/>
          <p:nvPr/>
        </p:nvSpPr>
        <p:spPr>
          <a:xfrm>
            <a:off x="148046" y="3370217"/>
            <a:ext cx="1227908" cy="4876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90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Engenharia de Conhecimento – Construção da Base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/>
            <a:r>
              <a:rPr lang="pt-BR" sz="2400" dirty="0" smtClean="0"/>
              <a:t>Engenharia de Conhecimento</a:t>
            </a:r>
            <a:endParaRPr lang="pt-BR" sz="2400" b="1" dirty="0" smtClean="0"/>
          </a:p>
          <a:p>
            <a:pPr lvl="1" eaLnBrk="0" hangingPunct="0"/>
            <a:r>
              <a:rPr lang="pt-BR" sz="2000" dirty="0" smtClean="0"/>
              <a:t>estuda </a:t>
            </a:r>
            <a:r>
              <a:rPr lang="pt-BR" sz="2000" i="1" dirty="0" smtClean="0"/>
              <a:t>como</a:t>
            </a:r>
            <a:r>
              <a:rPr lang="pt-BR" sz="2000" dirty="0" smtClean="0"/>
              <a:t> construir uma </a:t>
            </a:r>
            <a:r>
              <a:rPr lang="pt-BR" sz="2000" b="1" dirty="0" smtClean="0"/>
              <a:t>Base de Conhecimento</a:t>
            </a:r>
            <a:r>
              <a:rPr lang="pt-BR" sz="2000" dirty="0" smtClean="0"/>
              <a:t> (BC)</a:t>
            </a:r>
            <a:r>
              <a:rPr lang="pt-BR" dirty="0" smtClean="0"/>
              <a:t> </a:t>
            </a:r>
          </a:p>
          <a:p>
            <a:pPr lvl="1" eaLnBrk="0" hangingPunct="0"/>
            <a:endParaRPr lang="pt-BR" dirty="0" smtClean="0"/>
          </a:p>
          <a:p>
            <a:pPr lvl="1" eaLnBrk="0" hangingPunct="0"/>
            <a:r>
              <a:rPr lang="pt-BR" dirty="0" smtClean="0"/>
              <a:t>Pode-se estruturar construção em 3 níveis (mostrados no ciclo de vida).</a:t>
            </a:r>
          </a:p>
          <a:p>
            <a:pPr eaLnBrk="0" hangingPunct="0"/>
            <a:endParaRPr lang="pt-BR" sz="2400" dirty="0" smtClean="0"/>
          </a:p>
          <a:p>
            <a:pPr eaLnBrk="0" hangingPunct="0"/>
            <a:endParaRPr lang="pt-BR" sz="2400" dirty="0"/>
          </a:p>
          <a:p>
            <a:pPr eaLnBrk="0" hangingPunct="0"/>
            <a:r>
              <a:rPr lang="pt-BR" sz="2400" dirty="0" smtClean="0"/>
              <a:t>Primeiro: Nível de </a:t>
            </a:r>
            <a:r>
              <a:rPr lang="pt-BR" sz="2400" u="sng" dirty="0" smtClean="0"/>
              <a:t>Conhecimento</a:t>
            </a:r>
            <a:r>
              <a:rPr lang="pt-BR" sz="2400" dirty="0" smtClean="0"/>
              <a:t> - aquisição de conhecimento</a:t>
            </a:r>
          </a:p>
          <a:p>
            <a:pPr eaLnBrk="0" hangingPunct="0"/>
            <a:endParaRPr lang="pt-BR" sz="2400" dirty="0" smtClean="0"/>
          </a:p>
          <a:p>
            <a:pPr lvl="1"/>
            <a:r>
              <a:rPr lang="pt-BR" sz="2000" dirty="0" smtClean="0"/>
              <a:t>conhecimento em “estado puro” - linguagem natural</a:t>
            </a:r>
            <a:endParaRPr lang="pt-BR" sz="2000" u="sng" dirty="0" smtClean="0"/>
          </a:p>
          <a:p>
            <a:pPr lvl="2"/>
            <a:r>
              <a:rPr lang="pt-BR" dirty="0" smtClean="0"/>
              <a:t>e.g., táxi automático: a ponte Princesa Isabel liga   a Rua da Imperatriz à Rua Nova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396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Engenharia de Conhecimento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pt-BR" sz="2400" dirty="0" smtClean="0"/>
          </a:p>
          <a:p>
            <a:pPr>
              <a:spcBef>
                <a:spcPct val="0"/>
              </a:spcBef>
            </a:pPr>
            <a:r>
              <a:rPr lang="pt-BR" sz="2400" dirty="0" smtClean="0"/>
              <a:t>Segundo: Nível lógico - formalização</a:t>
            </a:r>
          </a:p>
          <a:p>
            <a:pPr lvl="1"/>
            <a:r>
              <a:rPr lang="pt-BR" sz="2000" dirty="0" smtClean="0"/>
              <a:t>conhecimento codificado em sentenças - linguagem formal</a:t>
            </a:r>
          </a:p>
          <a:p>
            <a:pPr lvl="2"/>
            <a:r>
              <a:rPr lang="pt-BR" dirty="0" smtClean="0"/>
              <a:t>e.g. sentença lógica:  liga(Ponte-PI,RI,RN)</a:t>
            </a:r>
          </a:p>
          <a:p>
            <a:pPr>
              <a:spcBef>
                <a:spcPct val="0"/>
              </a:spcBef>
            </a:pPr>
            <a:endParaRPr lang="pt-BR" sz="2400" dirty="0" smtClean="0"/>
          </a:p>
          <a:p>
            <a:pPr>
              <a:spcBef>
                <a:spcPct val="0"/>
              </a:spcBef>
            </a:pPr>
            <a:endParaRPr lang="pt-BR" sz="2400" dirty="0" smtClean="0"/>
          </a:p>
          <a:p>
            <a:pPr>
              <a:spcBef>
                <a:spcPct val="0"/>
              </a:spcBef>
            </a:pPr>
            <a:endParaRPr lang="pt-BR" sz="2400" dirty="0"/>
          </a:p>
          <a:p>
            <a:pPr>
              <a:spcBef>
                <a:spcPct val="0"/>
              </a:spcBef>
            </a:pPr>
            <a:r>
              <a:rPr lang="pt-BR" sz="2400" dirty="0" smtClean="0"/>
              <a:t>Nível de </a:t>
            </a:r>
            <a:r>
              <a:rPr lang="pt-BR" sz="2400" u="sng" dirty="0" smtClean="0"/>
              <a:t>máquina</a:t>
            </a:r>
            <a:r>
              <a:rPr lang="pt-BR" sz="2400" dirty="0" smtClean="0"/>
              <a:t> - implementação</a:t>
            </a:r>
          </a:p>
          <a:p>
            <a:pPr lvl="1"/>
            <a:r>
              <a:rPr lang="pt-BR" sz="2000" dirty="0" smtClean="0"/>
              <a:t>estrutura de dados representando as sentenças do nível lógico</a:t>
            </a:r>
          </a:p>
          <a:p>
            <a:pPr lvl="2"/>
            <a:r>
              <a:rPr lang="pt-BR" dirty="0" smtClean="0"/>
              <a:t>e.g., listas, tabelas, objetos,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65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Resumindo - Aquisição de conhecimento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Primeira e mais importante das fases.</a:t>
            </a:r>
          </a:p>
          <a:p>
            <a:endParaRPr lang="pt-BR" dirty="0"/>
          </a:p>
          <a:p>
            <a:r>
              <a:rPr lang="pt-BR" dirty="0" smtClean="0"/>
              <a:t>Conhecimento adquirido (por meio de livros, especialista, processos, </a:t>
            </a:r>
            <a:r>
              <a:rPr lang="pt-BR" dirty="0" err="1" smtClean="0"/>
              <a:t>etc</a:t>
            </a:r>
            <a:r>
              <a:rPr lang="pt-BR" dirty="0" smtClean="0"/>
              <a:t>).</a:t>
            </a:r>
          </a:p>
          <a:p>
            <a:endParaRPr lang="pt-BR" dirty="0"/>
          </a:p>
          <a:p>
            <a:r>
              <a:rPr lang="pt-BR" dirty="0" smtClean="0"/>
              <a:t>Conhecimento é usado em todas as fases do desenvolvimento do SE.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986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Resumindo - Aquisição de conhecimento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Obter e estruturar conhecimento é tarefa complexa.</a:t>
            </a:r>
          </a:p>
          <a:p>
            <a:endParaRPr lang="pt-BR" dirty="0"/>
          </a:p>
          <a:p>
            <a:r>
              <a:rPr lang="pt-BR" dirty="0" smtClean="0"/>
              <a:t>Pode ser influenciado pela:</a:t>
            </a:r>
          </a:p>
          <a:p>
            <a:pPr lvl="1"/>
            <a:r>
              <a:rPr lang="pt-BR" dirty="0" smtClean="0"/>
              <a:t>Diversidade de tipos e níveis de conhecimento.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Verbalização: difícil aos humanos explicar um conhecimento implícito.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Conhecimento especializado: rico e complexo de resumir e estruturar.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Problemas com a linguagem.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Trabalho com mais de um especialista.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743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Resumindo - Aquisição de conhecimento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resumo, adquirimos conhecimento.</a:t>
            </a:r>
          </a:p>
          <a:p>
            <a:endParaRPr lang="pt-BR" dirty="0"/>
          </a:p>
          <a:p>
            <a:r>
              <a:rPr lang="pt-BR" dirty="0" smtClean="0"/>
              <a:t>Conhecimento vindo do especialista.</a:t>
            </a:r>
          </a:p>
          <a:p>
            <a:endParaRPr lang="pt-BR" dirty="0"/>
          </a:p>
          <a:p>
            <a:r>
              <a:rPr lang="pt-BR" dirty="0" smtClean="0"/>
              <a:t>Podemos adquirir de várias maneiras.</a:t>
            </a:r>
          </a:p>
          <a:p>
            <a:endParaRPr lang="pt-BR" dirty="0"/>
          </a:p>
          <a:p>
            <a:r>
              <a:rPr lang="pt-BR" dirty="0" smtClean="0"/>
              <a:t>Cada uma delas pode ser adequada para uma situação.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030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Resumindo - Aquisição de conhecimento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Exemplos:</a:t>
            </a:r>
          </a:p>
          <a:p>
            <a:pPr lvl="1"/>
            <a:r>
              <a:rPr lang="pt-BR" dirty="0" smtClean="0"/>
              <a:t>Por meio de uma entrevista:</a:t>
            </a:r>
          </a:p>
          <a:p>
            <a:pPr lvl="1"/>
            <a:endParaRPr lang="pt-BR" dirty="0"/>
          </a:p>
          <a:p>
            <a:pPr lvl="2"/>
            <a:r>
              <a:rPr lang="pt-BR" dirty="0" smtClean="0"/>
              <a:t>Estruturada:</a:t>
            </a:r>
          </a:p>
          <a:p>
            <a:pPr lvl="2"/>
            <a:endParaRPr lang="pt-BR" dirty="0"/>
          </a:p>
          <a:p>
            <a:pPr lvl="3"/>
            <a:r>
              <a:rPr lang="pt-BR" dirty="0" smtClean="0"/>
              <a:t>Ou seja, com tópicos e perguntas pré-definidas.</a:t>
            </a:r>
          </a:p>
          <a:p>
            <a:pPr lvl="3"/>
            <a:endParaRPr lang="pt-BR" dirty="0"/>
          </a:p>
          <a:p>
            <a:pPr lvl="2"/>
            <a:r>
              <a:rPr lang="pt-BR" dirty="0" smtClean="0"/>
              <a:t>Não-Estruturada:</a:t>
            </a:r>
          </a:p>
          <a:p>
            <a:pPr lvl="2"/>
            <a:endParaRPr lang="pt-BR" dirty="0"/>
          </a:p>
          <a:p>
            <a:pPr lvl="3"/>
            <a:r>
              <a:rPr lang="pt-BR" dirty="0" smtClean="0"/>
              <a:t>Ou seja, recolhendo informações por meio de uma conversa, e identificando durante a entrevista como usar esse conhecimento no sistema.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721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Resumindo - Aquisição de conhecimento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Observação:</a:t>
            </a:r>
          </a:p>
          <a:p>
            <a:endParaRPr lang="pt-BR" dirty="0"/>
          </a:p>
          <a:p>
            <a:pPr lvl="1"/>
            <a:r>
              <a:rPr lang="pt-BR" dirty="0" smtClean="0"/>
              <a:t>Quando buscamos descrever processos estruturados.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Não necessita necessariamente de um especialista.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Basta observar o processo durante um tempo e entender funcionamento.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Exemplo:</a:t>
            </a:r>
          </a:p>
          <a:p>
            <a:pPr lvl="2"/>
            <a:r>
              <a:rPr lang="pt-BR" dirty="0" smtClean="0"/>
              <a:t>Observar o processo de despacho de um relatório em uma grande empresa e criar um SE para retirar dados e despachar relatórios digitais.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974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Resumindo - Aquisição de conhecimento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Conhecimento pode ser descrito por meio das linguagens:</a:t>
            </a:r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Natural</a:t>
            </a:r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Diagramática</a:t>
            </a:r>
          </a:p>
          <a:p>
            <a:pPr lvl="1"/>
            <a:endParaRPr lang="pt-BR" sz="2000" dirty="0" smtClean="0"/>
          </a:p>
          <a:p>
            <a:pPr lvl="1"/>
            <a:r>
              <a:rPr lang="pt-BR" sz="2000" dirty="0" err="1" smtClean="0"/>
              <a:t>Semi-formais</a:t>
            </a:r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Formais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00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Resumindo - Aquisição de conhecimento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Finalizando aquisição de conhecimento:</a:t>
            </a:r>
          </a:p>
          <a:p>
            <a:endParaRPr lang="pt-BR" dirty="0"/>
          </a:p>
          <a:p>
            <a:pPr lvl="1"/>
            <a:r>
              <a:rPr lang="pt-BR" dirty="0" smtClean="0"/>
              <a:t>É possível obter conhecimento automaticamente.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Criar software que questione especialista.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Por meio das respostas estrutura conhecimento automaticamente.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Sistemas capazes de atualizar, refinar e acrescentar conhecimento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450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 - Sistemas Especialistas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Quais as capacidades de um Especialista?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Resolver problemas.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Explicar os resultados obtidos.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Reestruturar conhecimento.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Determinar características relevantes do problema.</a:t>
            </a:r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570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Resumindo Representação de Conhecimento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Após aquisição, deve-se definir como representar conhecimento.</a:t>
            </a:r>
          </a:p>
          <a:p>
            <a:endParaRPr lang="pt-BR" dirty="0"/>
          </a:p>
          <a:p>
            <a:r>
              <a:rPr lang="pt-BR" dirty="0" smtClean="0"/>
              <a:t>Existem diversas maneiras.</a:t>
            </a:r>
          </a:p>
          <a:p>
            <a:endParaRPr lang="pt-BR" dirty="0"/>
          </a:p>
          <a:p>
            <a:r>
              <a:rPr lang="pt-BR" dirty="0" smtClean="0"/>
              <a:t>Porém, a maneira de interesse para a presente disciplina é somente uma.</a:t>
            </a:r>
          </a:p>
          <a:p>
            <a:endParaRPr lang="pt-BR" dirty="0"/>
          </a:p>
          <a:p>
            <a:r>
              <a:rPr lang="pt-BR" dirty="0" smtClean="0"/>
              <a:t>Regras de produção.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28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Resumindo Representação de Conhecimento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 maneira geral, podemos definir conhecimentos como regras </a:t>
            </a:r>
            <a:r>
              <a:rPr lang="pt-BR" dirty="0" err="1" smtClean="0"/>
              <a:t>se-então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Ou seja, definimos na nossa base, diversas características do problema.</a:t>
            </a:r>
          </a:p>
          <a:p>
            <a:endParaRPr lang="pt-BR" dirty="0"/>
          </a:p>
          <a:p>
            <a:r>
              <a:rPr lang="pt-BR" dirty="0" smtClean="0"/>
              <a:t>Cada característica atendida recebe um sim e cada uma não atendida recebe um não.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352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Resumindo Representação de Conhecimento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Exemplo de representação:</a:t>
            </a:r>
          </a:p>
          <a:p>
            <a:pPr marL="457200" lvl="1" indent="0" algn="ctr">
              <a:buNone/>
            </a:pPr>
            <a:endParaRPr lang="pt-BR" dirty="0" smtClean="0"/>
          </a:p>
          <a:p>
            <a:pPr marL="457200" lvl="1" indent="0" algn="ctr">
              <a:buNone/>
            </a:pPr>
            <a:r>
              <a:rPr lang="pt-BR" dirty="0" smtClean="0"/>
              <a:t>Regras			             	                            Respostas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Com base nas repostas da direita, pode-se inferir conhecimento com as regras da direita.</a:t>
            </a:r>
            <a:endParaRPr lang="pt-BR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3303270"/>
            <a:ext cx="7696200" cy="1566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1530350" indent="-15303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00660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4257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8448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32639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7211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1783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6355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0927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pt-BR" sz="1800" dirty="0">
                <a:latin typeface="Courier New" panose="02070309020205020404" pitchFamily="49" charset="0"/>
              </a:rPr>
              <a:t>Regra 01: </a:t>
            </a:r>
            <a:r>
              <a:rPr lang="pt-BR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</a:t>
            </a:r>
            <a:r>
              <a:rPr lang="pt-BR" sz="1800" dirty="0">
                <a:latin typeface="Courier New" panose="02070309020205020404" pitchFamily="49" charset="0"/>
              </a:rPr>
              <a:t> </a:t>
            </a:r>
            <a:r>
              <a:rPr lang="pt-PT" sz="1800" dirty="0">
                <a:latin typeface="Courier New" panose="02070309020205020404" pitchFamily="49" charset="0"/>
              </a:rPr>
              <a:t>Y</a:t>
            </a:r>
            <a:r>
              <a:rPr lang="pt-BR" sz="1800" dirty="0">
                <a:latin typeface="Courier New" panose="02070309020205020404" pitchFamily="49" charset="0"/>
              </a:rPr>
              <a:t> = SIM </a:t>
            </a:r>
            <a:r>
              <a:rPr lang="pt-PT" sz="1800" dirty="0">
                <a:latin typeface="Courier New" panose="02070309020205020404" pitchFamily="49" charset="0"/>
              </a:rPr>
              <a:t>&amp; D = SIM </a:t>
            </a:r>
            <a:r>
              <a:rPr lang="pt-BR" sz="1800" b="1" dirty="0">
                <a:solidFill>
                  <a:srgbClr val="6666FF"/>
                </a:solidFill>
                <a:latin typeface="Courier New" panose="02070309020205020404" pitchFamily="49" charset="0"/>
              </a:rPr>
              <a:t>Então</a:t>
            </a:r>
            <a:r>
              <a:rPr lang="pt-BR" sz="1800" dirty="0">
                <a:latin typeface="Courier New" panose="02070309020205020404" pitchFamily="49" charset="0"/>
              </a:rPr>
              <a:t> </a:t>
            </a:r>
            <a:r>
              <a:rPr lang="pt-PT" sz="1800" dirty="0">
                <a:latin typeface="Courier New" panose="02070309020205020404" pitchFamily="49" charset="0"/>
              </a:rPr>
              <a:t>Z</a:t>
            </a:r>
            <a:r>
              <a:rPr lang="pt-BR" sz="1800" dirty="0">
                <a:latin typeface="Courier New" panose="02070309020205020404" pitchFamily="49" charset="0"/>
              </a:rPr>
              <a:t> = SIM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pt-BR" sz="1800" dirty="0">
                <a:latin typeface="Courier New" panose="02070309020205020404" pitchFamily="49" charset="0"/>
              </a:rPr>
              <a:t>Regra 02: </a:t>
            </a:r>
            <a:r>
              <a:rPr lang="pt-BR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</a:t>
            </a:r>
            <a:r>
              <a:rPr lang="pt-BR" sz="1800" dirty="0">
                <a:latin typeface="Courier New" panose="02070309020205020404" pitchFamily="49" charset="0"/>
              </a:rPr>
              <a:t> </a:t>
            </a:r>
            <a:r>
              <a:rPr lang="pt-PT" sz="1800" dirty="0">
                <a:latin typeface="Courier New" panose="02070309020205020404" pitchFamily="49" charset="0"/>
              </a:rPr>
              <a:t>X</a:t>
            </a:r>
            <a:r>
              <a:rPr lang="pt-BR" sz="1800" dirty="0">
                <a:latin typeface="Courier New" panose="02070309020205020404" pitchFamily="49" charset="0"/>
              </a:rPr>
              <a:t> = SIM</a:t>
            </a:r>
            <a:r>
              <a:rPr lang="pt-PT" sz="1800" dirty="0">
                <a:latin typeface="Courier New" panose="02070309020205020404" pitchFamily="49" charset="0"/>
              </a:rPr>
              <a:t> &amp; </a:t>
            </a:r>
            <a:r>
              <a:rPr lang="pt-BR" sz="1800" dirty="0">
                <a:latin typeface="Courier New" panose="02070309020205020404" pitchFamily="49" charset="0"/>
              </a:rPr>
              <a:t>B = SIM</a:t>
            </a:r>
            <a:r>
              <a:rPr lang="pt-PT" sz="1800" dirty="0">
                <a:latin typeface="Courier New" panose="02070309020205020404" pitchFamily="49" charset="0"/>
              </a:rPr>
              <a:t> &amp; E</a:t>
            </a:r>
            <a:r>
              <a:rPr lang="pt-BR" sz="1800" dirty="0">
                <a:latin typeface="Courier New" panose="02070309020205020404" pitchFamily="49" charset="0"/>
              </a:rPr>
              <a:t> = SIM </a:t>
            </a:r>
            <a:r>
              <a:rPr lang="pt-BR" sz="1800" b="1" dirty="0">
                <a:solidFill>
                  <a:srgbClr val="6666FF"/>
                </a:solidFill>
                <a:latin typeface="Courier New" panose="02070309020205020404" pitchFamily="49" charset="0"/>
              </a:rPr>
              <a:t>Então</a:t>
            </a:r>
            <a:r>
              <a:rPr lang="pt-BR" sz="1800" dirty="0">
                <a:latin typeface="Courier New" panose="02070309020205020404" pitchFamily="49" charset="0"/>
              </a:rPr>
              <a:t> </a:t>
            </a:r>
            <a:r>
              <a:rPr lang="pt-PT" sz="1800" dirty="0">
                <a:latin typeface="Courier New" panose="02070309020205020404" pitchFamily="49" charset="0"/>
              </a:rPr>
              <a:t>Y = SIM</a:t>
            </a:r>
            <a:r>
              <a:rPr lang="pt-BR" sz="1800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pt-BR" sz="1800" dirty="0">
                <a:latin typeface="Courier New" panose="02070309020205020404" pitchFamily="49" charset="0"/>
              </a:rPr>
              <a:t>Regra 03: </a:t>
            </a:r>
            <a:r>
              <a:rPr lang="pt-BR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</a:t>
            </a:r>
            <a:r>
              <a:rPr lang="pt-BR" sz="1800" dirty="0">
                <a:latin typeface="Courier New" panose="02070309020205020404" pitchFamily="49" charset="0"/>
              </a:rPr>
              <a:t> </a:t>
            </a:r>
            <a:r>
              <a:rPr lang="pt-PT" sz="1800" dirty="0">
                <a:latin typeface="Courier New" panose="02070309020205020404" pitchFamily="49" charset="0"/>
              </a:rPr>
              <a:t>A</a:t>
            </a:r>
            <a:r>
              <a:rPr lang="pt-BR" sz="1800" dirty="0">
                <a:latin typeface="Courier New" panose="02070309020205020404" pitchFamily="49" charset="0"/>
              </a:rPr>
              <a:t> = SIM </a:t>
            </a:r>
            <a:r>
              <a:rPr lang="pt-BR" sz="1800" b="1" dirty="0">
                <a:solidFill>
                  <a:srgbClr val="6666FF"/>
                </a:solidFill>
                <a:latin typeface="Courier New" panose="02070309020205020404" pitchFamily="49" charset="0"/>
              </a:rPr>
              <a:t>Então</a:t>
            </a:r>
            <a:r>
              <a:rPr lang="pt-BR" sz="1800" dirty="0">
                <a:latin typeface="Courier New" panose="02070309020205020404" pitchFamily="49" charset="0"/>
              </a:rPr>
              <a:t> </a:t>
            </a:r>
            <a:r>
              <a:rPr lang="pt-PT" sz="1800" dirty="0">
                <a:latin typeface="Courier New" panose="02070309020205020404" pitchFamily="49" charset="0"/>
              </a:rPr>
              <a:t>X</a:t>
            </a:r>
            <a:r>
              <a:rPr lang="pt-BR" sz="1800" dirty="0">
                <a:latin typeface="Courier New" panose="02070309020205020404" pitchFamily="49" charset="0"/>
              </a:rPr>
              <a:t> = </a:t>
            </a:r>
            <a:r>
              <a:rPr lang="pt-PT" sz="1800" dirty="0">
                <a:latin typeface="Courier New" panose="02070309020205020404" pitchFamily="49" charset="0"/>
              </a:rPr>
              <a:t>SIM</a:t>
            </a:r>
            <a:r>
              <a:rPr lang="pt-BR" sz="1800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pt-BR" sz="1800" dirty="0">
                <a:latin typeface="Courier New" panose="02070309020205020404" pitchFamily="49" charset="0"/>
              </a:rPr>
              <a:t>Regra 04: </a:t>
            </a:r>
            <a:r>
              <a:rPr lang="pt-BR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</a:t>
            </a:r>
            <a:r>
              <a:rPr lang="pt-BR" sz="1800" dirty="0">
                <a:latin typeface="Courier New" panose="02070309020205020404" pitchFamily="49" charset="0"/>
              </a:rPr>
              <a:t> </a:t>
            </a:r>
            <a:r>
              <a:rPr lang="pt-PT" sz="1800" dirty="0">
                <a:latin typeface="Courier New" panose="02070309020205020404" pitchFamily="49" charset="0"/>
              </a:rPr>
              <a:t>C = SIM</a:t>
            </a:r>
            <a:r>
              <a:rPr lang="pt-BR" sz="1800" dirty="0"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6666FF"/>
                </a:solidFill>
                <a:latin typeface="Courier New" panose="02070309020205020404" pitchFamily="49" charset="0"/>
              </a:rPr>
              <a:t>Então</a:t>
            </a:r>
            <a:r>
              <a:rPr lang="pt-BR" sz="1800" dirty="0">
                <a:latin typeface="Courier New" panose="02070309020205020404" pitchFamily="49" charset="0"/>
              </a:rPr>
              <a:t> </a:t>
            </a:r>
            <a:r>
              <a:rPr lang="pt-PT" sz="1800" dirty="0">
                <a:latin typeface="Courier New" panose="02070309020205020404" pitchFamily="49" charset="0"/>
              </a:rPr>
              <a:t>L</a:t>
            </a:r>
            <a:r>
              <a:rPr lang="pt-BR" sz="1800" dirty="0">
                <a:latin typeface="Courier New" panose="02070309020205020404" pitchFamily="49" charset="0"/>
              </a:rPr>
              <a:t> = </a:t>
            </a:r>
            <a:r>
              <a:rPr lang="pt-PT" sz="1800" dirty="0">
                <a:latin typeface="Courier New" panose="02070309020205020404" pitchFamily="49" charset="0"/>
              </a:rPr>
              <a:t>SIM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pt-PT" sz="1800" dirty="0">
                <a:latin typeface="Courier New" panose="02070309020205020404" pitchFamily="49" charset="0"/>
              </a:rPr>
              <a:t>Regra 05: Se L = SIM &amp; M = SIM </a:t>
            </a:r>
            <a:r>
              <a:rPr lang="pt-PT" sz="1800" b="1" dirty="0">
                <a:solidFill>
                  <a:srgbClr val="6666FF"/>
                </a:solidFill>
                <a:latin typeface="Courier New" panose="02070309020205020404" pitchFamily="49" charset="0"/>
              </a:rPr>
              <a:t>Então</a:t>
            </a:r>
            <a:r>
              <a:rPr lang="pt-PT" sz="1800" dirty="0">
                <a:latin typeface="Courier New" panose="02070309020205020404" pitchFamily="49" charset="0"/>
              </a:rPr>
              <a:t> N = SIM</a:t>
            </a:r>
            <a:r>
              <a:rPr lang="pt-BR" sz="1800" dirty="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8805862" y="3093720"/>
            <a:ext cx="1524000" cy="1795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1530350" indent="-15303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00660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4257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8448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32639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7211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1783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6355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0927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pt-PT" sz="1800" dirty="0">
                <a:latin typeface="Courier New" panose="02070309020205020404" pitchFamily="49" charset="0"/>
              </a:rPr>
              <a:t>A = SIM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pt-PT" sz="1800" dirty="0">
                <a:latin typeface="Courier New" panose="02070309020205020404" pitchFamily="49" charset="0"/>
              </a:rPr>
              <a:t>B = SIM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pt-PT" sz="1800" dirty="0">
                <a:latin typeface="Courier New" panose="02070309020205020404" pitchFamily="49" charset="0"/>
              </a:rPr>
              <a:t>C = SIM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pt-PT" sz="1800" dirty="0">
                <a:latin typeface="Courier New" panose="02070309020205020404" pitchFamily="49" charset="0"/>
              </a:rPr>
              <a:t>D = SIM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pt-PT" sz="1800" dirty="0">
                <a:latin typeface="Courier New" panose="02070309020205020404" pitchFamily="49" charset="0"/>
              </a:rPr>
              <a:t>E = SIM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pt-PT" sz="1800" dirty="0">
                <a:latin typeface="Courier New" panose="02070309020205020404" pitchFamily="49" charset="0"/>
              </a:rPr>
              <a:t>Z = ?</a:t>
            </a:r>
            <a:endParaRPr lang="pt-BR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40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 autoUpdateAnimBg="0"/>
      <p:bldP spid="7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Resumindo Representação de Conhecimento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Imagine a seguinte situação com base no slide anterior:</a:t>
            </a:r>
          </a:p>
          <a:p>
            <a:pPr lvl="1"/>
            <a:r>
              <a:rPr lang="pt-BR" dirty="0" smtClean="0"/>
              <a:t>Sabemos que A, B, C, D e </a:t>
            </a:r>
            <a:r>
              <a:rPr lang="pt-BR" dirty="0" err="1" smtClean="0"/>
              <a:t>E</a:t>
            </a:r>
            <a:r>
              <a:rPr lang="pt-BR" dirty="0" smtClean="0"/>
              <a:t> são verdades.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Queremos saber se Z é verdade.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A regra 3 diz que se A é verdade, X é verdade.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A regra 2 diz que se A, B e </a:t>
            </a:r>
            <a:r>
              <a:rPr lang="pt-BR" dirty="0" err="1" smtClean="0"/>
              <a:t>E</a:t>
            </a:r>
            <a:r>
              <a:rPr lang="pt-BR" dirty="0" smtClean="0"/>
              <a:t> são verdades, Y também é verdade.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Por fim, sabendo disso, olhamos para a regra 1 e descobrimos que se Y e D são verdades então Z é verdade.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Assim, temos nossa resposta.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304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Mecanismo de Inferência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76549"/>
            <a:ext cx="10515600" cy="4400414"/>
          </a:xfrm>
        </p:spPr>
        <p:txBody>
          <a:bodyPr/>
          <a:lstStyle/>
          <a:p>
            <a:r>
              <a:rPr lang="pt-BR" dirty="0"/>
              <a:t>Agora nosso foco é o mecanismo de inferência: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29" y="2626529"/>
            <a:ext cx="9964541" cy="3762900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>
            <a:off x="191589" y="4946469"/>
            <a:ext cx="1445622" cy="57476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38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Mecanismo de Inferência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dirty="0" smtClean="0"/>
          </a:p>
          <a:p>
            <a:r>
              <a:rPr lang="pt-BR" dirty="0" smtClean="0"/>
              <a:t>Responsável por:</a:t>
            </a:r>
            <a:endParaRPr lang="pt-BR" dirty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Processamento </a:t>
            </a:r>
            <a:r>
              <a:rPr lang="pt-BR" dirty="0"/>
              <a:t>das perguntas do </a:t>
            </a:r>
            <a:r>
              <a:rPr lang="pt-BR" dirty="0" smtClean="0"/>
              <a:t>usuário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Processamento </a:t>
            </a:r>
            <a:r>
              <a:rPr lang="pt-BR" dirty="0"/>
              <a:t>dos fatos armazenados na base </a:t>
            </a:r>
            <a:r>
              <a:rPr lang="pt-BR" dirty="0" smtClean="0"/>
              <a:t>de conhecimento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Obtenção </a:t>
            </a:r>
            <a:r>
              <a:rPr lang="pt-BR" dirty="0"/>
              <a:t>das conclusões e explicações que </a:t>
            </a:r>
            <a:r>
              <a:rPr lang="pt-BR" dirty="0" smtClean="0"/>
              <a:t>serão fornecidos </a:t>
            </a:r>
            <a:r>
              <a:rPr lang="pt-BR" dirty="0"/>
              <a:t>ao </a:t>
            </a:r>
            <a:r>
              <a:rPr lang="pt-BR" dirty="0" smtClean="0"/>
              <a:t>usuário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Gera conhecimento com suposições, fatos e inferência na base de conhecimento.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247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Mecanismo de Inferência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Ideia básica: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Saímos de uma situação inicial e chegamos em uma final, por meio do MI.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Mas existe somente uma maneira de fazer isso?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Não, temos vários modelos de raciocínio.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Vamos observar alguns deles.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188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4988" y="0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Mecanismo de Inferência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166950"/>
            <a:ext cx="10515600" cy="5425440"/>
          </a:xfrm>
        </p:spPr>
        <p:txBody>
          <a:bodyPr>
            <a:normAutofit/>
          </a:bodyPr>
          <a:lstStyle/>
          <a:p>
            <a:r>
              <a:rPr lang="pt-BR" dirty="0" smtClean="0"/>
              <a:t>Raciocínio progressivo  (encadeamento para a frente)</a:t>
            </a:r>
          </a:p>
          <a:p>
            <a:pPr lvl="1"/>
            <a:r>
              <a:rPr lang="pt-BR" dirty="0" smtClean="0"/>
              <a:t>Dos dados à conclusão - </a:t>
            </a:r>
            <a:r>
              <a:rPr lang="pt-BR" i="1" dirty="0" smtClean="0"/>
              <a:t>data-</a:t>
            </a:r>
            <a:r>
              <a:rPr lang="pt-BR" i="1" dirty="0" err="1" smtClean="0"/>
              <a:t>driven</a:t>
            </a:r>
            <a:r>
              <a:rPr lang="pt-BR" i="1" dirty="0" smtClean="0"/>
              <a:t> </a:t>
            </a:r>
            <a:r>
              <a:rPr lang="pt-BR" i="1" dirty="0" err="1" smtClean="0"/>
              <a:t>inference</a:t>
            </a:r>
            <a:r>
              <a:rPr lang="pt-BR" dirty="0" smtClean="0"/>
              <a:t> 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As regras da BC são usadas para inferir respostas a partir de um conjunto inicial de dados.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Compara informações de entrada com conhecimento das regras.</a:t>
            </a:r>
          </a:p>
          <a:p>
            <a:pPr lvl="1"/>
            <a:endParaRPr lang="pt-BR" sz="2000" dirty="0"/>
          </a:p>
          <a:p>
            <a:pPr lvl="1"/>
            <a:r>
              <a:rPr lang="pt-BR" dirty="0" smtClean="0"/>
              <a:t>Infere respostas e pode até gerar perguntas adicionais para verificar situações relevantes.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Processo para quando uma resposta final usando as premissas é obtida.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Usa todas as regras da base.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495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Mecanismo de Inferência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97874"/>
            <a:ext cx="10515600" cy="5129349"/>
          </a:xfrm>
        </p:spPr>
        <p:txBody>
          <a:bodyPr>
            <a:normAutofit/>
          </a:bodyPr>
          <a:lstStyle/>
          <a:p>
            <a:r>
              <a:rPr lang="pt-BR" dirty="0" smtClean="0"/>
              <a:t>Raciocínio regressivo (encadeamento para trás)</a:t>
            </a:r>
          </a:p>
          <a:p>
            <a:pPr lvl="1"/>
            <a:r>
              <a:rPr lang="pt-BR" dirty="0" smtClean="0"/>
              <a:t>Da hipótese aos dados  - </a:t>
            </a:r>
            <a:r>
              <a:rPr lang="pt-BR" i="1" dirty="0" err="1" smtClean="0"/>
              <a:t>goal-directed</a:t>
            </a:r>
            <a:r>
              <a:rPr lang="pt-BR" i="1" dirty="0" smtClean="0"/>
              <a:t> </a:t>
            </a:r>
            <a:r>
              <a:rPr lang="pt-BR" i="1" dirty="0" err="1" smtClean="0"/>
              <a:t>inference</a:t>
            </a:r>
            <a:r>
              <a:rPr lang="pt-BR" i="1" dirty="0" smtClean="0"/>
              <a:t>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Usa as regras da BC para responder a perguntas.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Prova se uma asserção é verdadeira (ou seja, recebe dados e da resposta)</a:t>
            </a:r>
          </a:p>
          <a:p>
            <a:pPr marL="914400" lvl="2" indent="0">
              <a:buNone/>
            </a:pPr>
            <a:endParaRPr lang="pt-BR" sz="2400" dirty="0" smtClean="0"/>
          </a:p>
          <a:p>
            <a:pPr lvl="1"/>
            <a:r>
              <a:rPr lang="pt-BR" dirty="0" smtClean="0"/>
              <a:t>Só processa as regras relevantes para a pergunta (asserção).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Modelo usado pelo Prolog e pelo Expert Sinta.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040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Mecanismo de Inferência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Normalmente usamos raciocínio progressivo quando: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Precisamos gerar novos conhecimentos.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A parte importante é definir a relação entre os conhecimentos.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Por exemplo:</a:t>
            </a:r>
          </a:p>
          <a:p>
            <a:pPr lvl="2"/>
            <a:r>
              <a:rPr lang="pt-BR" dirty="0" smtClean="0"/>
              <a:t>Inserir dados sobre faturamento da empresa em diversos setores.</a:t>
            </a:r>
          </a:p>
          <a:p>
            <a:pPr lvl="2"/>
            <a:endParaRPr lang="pt-BR" dirty="0"/>
          </a:p>
          <a:p>
            <a:pPr lvl="2"/>
            <a:r>
              <a:rPr lang="pt-BR" dirty="0" smtClean="0"/>
              <a:t>Criar mecanismos para relacionar faturamento e condições (de mercado e da empresa).</a:t>
            </a:r>
          </a:p>
          <a:p>
            <a:pPr lvl="2"/>
            <a:endParaRPr lang="pt-BR" dirty="0"/>
          </a:p>
          <a:p>
            <a:pPr lvl="2"/>
            <a:r>
              <a:rPr lang="pt-BR" dirty="0" smtClean="0"/>
              <a:t>Entendemos influências de condições com faturamento.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04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 - Sistemas Especialistas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 o principal defeito de um especialista humano?</a:t>
            </a:r>
          </a:p>
          <a:p>
            <a:endParaRPr lang="pt-BR" dirty="0"/>
          </a:p>
          <a:p>
            <a:pPr lvl="1"/>
            <a:r>
              <a:rPr lang="pt-BR" dirty="0" smtClean="0"/>
              <a:t>Explicar o raciocínio.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Conseguimos realizar ações, porém explicar analiticamente algo é complicado.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Normalmente porque é algo muito óbvio para nossa rotina.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Um dos motivos par procurar por </a:t>
            </a:r>
            <a:r>
              <a:rPr lang="pt-BR" dirty="0" err="1" smtClean="0"/>
              <a:t>SE’s</a:t>
            </a:r>
            <a:r>
              <a:rPr lang="pt-BR" dirty="0"/>
              <a:t>.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502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Mecanismo de Inferência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Normalmente usamos raciocínio regressivo quando: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Queremos automatizar tomada de decisão.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Parte importante é estruturar conhecimento que já detemos.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Exemplo:</a:t>
            </a:r>
          </a:p>
          <a:p>
            <a:pPr lvl="1"/>
            <a:endParaRPr lang="pt-BR" dirty="0"/>
          </a:p>
          <a:p>
            <a:pPr lvl="2"/>
            <a:r>
              <a:rPr lang="pt-BR" dirty="0" smtClean="0"/>
              <a:t>Sistema para diagnóstico médico.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728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Mecanismo de Inferência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Duas maneiras básicas para MI trabalhar: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Determinística: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Deverá fornecer uma resposta única e bem definida a </a:t>
            </a:r>
            <a:r>
              <a:rPr lang="pt-BR" dirty="0" smtClean="0"/>
              <a:t>um problema</a:t>
            </a:r>
            <a:r>
              <a:rPr lang="pt-BR" dirty="0"/>
              <a:t>, pois suas regras trabalham de forma </a:t>
            </a:r>
            <a:r>
              <a:rPr lang="pt-BR" dirty="0" smtClean="0"/>
              <a:t>exata.</a:t>
            </a:r>
            <a:endParaRPr lang="pt-BR" dirty="0"/>
          </a:p>
          <a:p>
            <a:pPr lvl="1"/>
            <a:endParaRPr lang="pt-BR" sz="3200" dirty="0" smtClean="0"/>
          </a:p>
          <a:p>
            <a:pPr lvl="2"/>
            <a:r>
              <a:rPr lang="pt-BR" sz="2400" dirty="0" err="1" smtClean="0"/>
              <a:t>Ex</a:t>
            </a:r>
            <a:r>
              <a:rPr lang="pt-BR" sz="2800" dirty="0" smtClean="0"/>
              <a:t>: </a:t>
            </a:r>
            <a:r>
              <a:rPr lang="pt-BR" dirty="0"/>
              <a:t>SE um átomo tem dois elétrons ENTÃO é um átomo de Hélio</a:t>
            </a:r>
          </a:p>
        </p:txBody>
      </p:sp>
    </p:spTree>
    <p:extLst>
      <p:ext uri="{BB962C8B-B14F-4D97-AF65-F5344CB8AC3E}">
        <p14:creationId xmlns:p14="http://schemas.microsoft.com/office/powerpoint/2010/main" val="421707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Mecanismo de Inferência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Duas maneiras básicas para MI trabalhar:</a:t>
            </a:r>
          </a:p>
          <a:p>
            <a:pPr lvl="1"/>
            <a:r>
              <a:rPr lang="pt-BR" dirty="0" smtClean="0"/>
              <a:t>Probabilisticamente</a:t>
            </a:r>
          </a:p>
          <a:p>
            <a:pPr lvl="1"/>
            <a:endParaRPr lang="pt-BR" dirty="0"/>
          </a:p>
          <a:p>
            <a:pPr lvl="2"/>
            <a:r>
              <a:rPr lang="pt-BR" dirty="0" smtClean="0"/>
              <a:t>A </a:t>
            </a:r>
            <a:r>
              <a:rPr lang="pt-BR" dirty="0"/>
              <a:t>MI deverá ser capaz de fornecer respostas que </a:t>
            </a:r>
            <a:r>
              <a:rPr lang="pt-BR" dirty="0" smtClean="0"/>
              <a:t>tenham uma </a:t>
            </a:r>
            <a:r>
              <a:rPr lang="pt-BR" dirty="0"/>
              <a:t>certa possibilidade de </a:t>
            </a:r>
            <a:r>
              <a:rPr lang="pt-BR" dirty="0" smtClean="0"/>
              <a:t>ocorrer.</a:t>
            </a:r>
          </a:p>
          <a:p>
            <a:pPr lvl="2"/>
            <a:endParaRPr lang="pt-BR" dirty="0"/>
          </a:p>
          <a:p>
            <a:pPr lvl="2"/>
            <a:r>
              <a:rPr lang="pt-BR" dirty="0" smtClean="0"/>
              <a:t>Deve-se </a:t>
            </a:r>
            <a:r>
              <a:rPr lang="pt-BR" dirty="0"/>
              <a:t>considerar o peso das variáveis envolvidas</a:t>
            </a:r>
          </a:p>
          <a:p>
            <a:endParaRPr lang="pt-BR" dirty="0" smtClean="0"/>
          </a:p>
          <a:p>
            <a:pPr lvl="2"/>
            <a:r>
              <a:rPr lang="pt-BR" dirty="0" err="1" smtClean="0"/>
              <a:t>Ex</a:t>
            </a:r>
            <a:r>
              <a:rPr lang="pt-BR" dirty="0"/>
              <a:t>: Em janeiro a probabilidade de chuva é 0.8 (ou 80%)</a:t>
            </a:r>
          </a:p>
        </p:txBody>
      </p:sp>
    </p:spTree>
    <p:extLst>
      <p:ext uri="{BB962C8B-B14F-4D97-AF65-F5344CB8AC3E}">
        <p14:creationId xmlns:p14="http://schemas.microsoft.com/office/powerpoint/2010/main" val="248450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Interfaces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29" y="2685901"/>
            <a:ext cx="9964541" cy="3762900"/>
          </a:xfrm>
          <a:prstGeom prst="rect">
            <a:avLst/>
          </a:prstGeom>
        </p:spPr>
      </p:pic>
      <p:sp>
        <p:nvSpPr>
          <p:cNvPr id="5" name="Seta para baixo 4"/>
          <p:cNvSpPr/>
          <p:nvPr/>
        </p:nvSpPr>
        <p:spPr>
          <a:xfrm>
            <a:off x="5242560" y="1889760"/>
            <a:ext cx="435429" cy="100148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cima 5"/>
          <p:cNvSpPr/>
          <p:nvPr/>
        </p:nvSpPr>
        <p:spPr>
          <a:xfrm>
            <a:off x="5268686" y="5826034"/>
            <a:ext cx="418011" cy="9318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19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 Interface com Usuário e Engenheiro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Duas interfaces principais: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Uma para o usuário interagir com o </a:t>
            </a:r>
            <a:r>
              <a:rPr lang="pt-BR" dirty="0"/>
              <a:t>sistema (ligada ao mecanismo de inferência)</a:t>
            </a:r>
          </a:p>
          <a:p>
            <a:pPr lvl="2"/>
            <a:r>
              <a:rPr lang="pt-BR" dirty="0" smtClean="0"/>
              <a:t>Responder perguntas.</a:t>
            </a:r>
          </a:p>
          <a:p>
            <a:pPr lvl="2"/>
            <a:endParaRPr lang="pt-BR" dirty="0"/>
          </a:p>
          <a:p>
            <a:pPr lvl="2"/>
            <a:r>
              <a:rPr lang="pt-BR" dirty="0" smtClean="0"/>
              <a:t>Obter respostas e explicações.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Outra para o engenheiro interagir com </a:t>
            </a:r>
            <a:r>
              <a:rPr lang="pt-BR" dirty="0"/>
              <a:t>o sistema (ligada à base)</a:t>
            </a:r>
          </a:p>
          <a:p>
            <a:pPr lvl="1"/>
            <a:endParaRPr lang="pt-BR" dirty="0"/>
          </a:p>
          <a:p>
            <a:pPr lvl="2"/>
            <a:r>
              <a:rPr lang="pt-BR" dirty="0" smtClean="0"/>
              <a:t>Adicionar regras, modificar regras, verificar regras,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696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Benefícios dos </a:t>
            </a:r>
            <a:r>
              <a:rPr lang="pt-BR" dirty="0" err="1" smtClean="0"/>
              <a:t>SE’s</a:t>
            </a:r>
            <a:r>
              <a:rPr lang="pt-BR" dirty="0" smtClean="0"/>
              <a:t> para Empresas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Melhores decisões.</a:t>
            </a:r>
          </a:p>
          <a:p>
            <a:endParaRPr lang="pt-BR" dirty="0"/>
          </a:p>
          <a:p>
            <a:r>
              <a:rPr lang="pt-BR" dirty="0" smtClean="0"/>
              <a:t>Menos erros.</a:t>
            </a:r>
          </a:p>
          <a:p>
            <a:endParaRPr lang="pt-BR" dirty="0"/>
          </a:p>
          <a:p>
            <a:r>
              <a:rPr lang="pt-BR" dirty="0" smtClean="0"/>
              <a:t>Custos mais baixos.</a:t>
            </a:r>
          </a:p>
          <a:p>
            <a:endParaRPr lang="pt-BR" dirty="0"/>
          </a:p>
          <a:p>
            <a:r>
              <a:rPr lang="pt-BR" dirty="0" smtClean="0"/>
              <a:t>Menos tempo de treinamento.</a:t>
            </a:r>
          </a:p>
          <a:p>
            <a:endParaRPr lang="pt-BR" dirty="0"/>
          </a:p>
          <a:p>
            <a:r>
              <a:rPr lang="pt-BR" dirty="0" smtClean="0"/>
              <a:t>Melhoria na qualidade do atendimento.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8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Exemplos de </a:t>
            </a:r>
            <a:r>
              <a:rPr lang="pt-BR" dirty="0" err="1" smtClean="0"/>
              <a:t>SE’s</a:t>
            </a:r>
            <a:r>
              <a:rPr lang="pt-BR" dirty="0" smtClean="0"/>
              <a:t> Empresariais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Con</a:t>
            </a:r>
            <a:r>
              <a:rPr lang="pt-BR" dirty="0" smtClean="0"/>
              <a:t>-Way </a:t>
            </a:r>
            <a:r>
              <a:rPr lang="pt-BR" dirty="0" err="1" smtClean="0"/>
              <a:t>Transportation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Sistema Especialista </a:t>
            </a:r>
            <a:r>
              <a:rPr lang="pt-BR" dirty="0" err="1" smtClean="0"/>
              <a:t>Line-Haul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Automatiza e otimiza planejamento de rotas noturnas de carregamento.</a:t>
            </a:r>
          </a:p>
          <a:p>
            <a:endParaRPr lang="pt-BR" dirty="0"/>
          </a:p>
          <a:p>
            <a:r>
              <a:rPr lang="pt-BR" dirty="0" smtClean="0"/>
              <a:t>Utiliza regras de negócio e informações dos produtos e locais a serem levados.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216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Exemplos de </a:t>
            </a:r>
            <a:r>
              <a:rPr lang="pt-BR" dirty="0" err="1" smtClean="0"/>
              <a:t>SE’s</a:t>
            </a:r>
            <a:r>
              <a:rPr lang="pt-BR" dirty="0" smtClean="0"/>
              <a:t> Empresariais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 dados sobre carregamentos, clientes, motoristas disponíveis, caminhões, espaço em reboques e pesos armazenados.</a:t>
            </a:r>
          </a:p>
          <a:p>
            <a:endParaRPr lang="pt-BR" dirty="0"/>
          </a:p>
          <a:p>
            <a:r>
              <a:rPr lang="pt-BR" dirty="0" smtClean="0"/>
              <a:t>Centenas de regras.</a:t>
            </a:r>
          </a:p>
          <a:p>
            <a:endParaRPr lang="pt-BR" dirty="0"/>
          </a:p>
          <a:p>
            <a:r>
              <a:rPr lang="pt-BR" dirty="0" smtClean="0"/>
              <a:t>Mais de 100 mil linhas de código em C++ para processamento.</a:t>
            </a:r>
          </a:p>
          <a:p>
            <a:endParaRPr lang="pt-BR" dirty="0"/>
          </a:p>
          <a:p>
            <a:r>
              <a:rPr lang="pt-BR" dirty="0" smtClean="0"/>
              <a:t>Consegue decidir 95% de rotas ótimas por dia.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749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Exemplos de </a:t>
            </a:r>
            <a:r>
              <a:rPr lang="pt-BR" dirty="0" err="1" smtClean="0"/>
              <a:t>SE’s</a:t>
            </a:r>
            <a:r>
              <a:rPr lang="pt-BR" dirty="0" smtClean="0"/>
              <a:t> Empresariais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Investimento de 3 milhões de dólares.</a:t>
            </a:r>
          </a:p>
          <a:p>
            <a:endParaRPr lang="pt-BR" dirty="0"/>
          </a:p>
          <a:p>
            <a:r>
              <a:rPr lang="pt-BR" dirty="0" smtClean="0"/>
              <a:t>Recuperado em menos de 2 anos.</a:t>
            </a:r>
          </a:p>
          <a:p>
            <a:endParaRPr lang="pt-BR" dirty="0"/>
          </a:p>
          <a:p>
            <a:r>
              <a:rPr lang="pt-BR" dirty="0" smtClean="0"/>
              <a:t>Diminuiu gastos em diversas esferas.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73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 - Sistemas Especialistas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Demais motivos para usar um Sistema Especialista (SE)?</a:t>
            </a:r>
          </a:p>
          <a:p>
            <a:pPr lvl="1"/>
            <a:r>
              <a:rPr lang="pt-BR" dirty="0" smtClean="0"/>
              <a:t>Especialista é:</a:t>
            </a:r>
          </a:p>
          <a:p>
            <a:pPr lvl="2"/>
            <a:r>
              <a:rPr lang="pt-BR" dirty="0" smtClean="0"/>
              <a:t>Caro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Raro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Ocupado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Inconsistente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Emocional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Mortal</a:t>
            </a:r>
          </a:p>
          <a:p>
            <a:pPr lvl="2"/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977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Características - Sistemas Especialistas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Características importantes: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/>
              <a:t>Manter o alto nível de conhecimento </a:t>
            </a:r>
            <a:r>
              <a:rPr lang="pt-BR" dirty="0" smtClean="0"/>
              <a:t>para ajudar </a:t>
            </a:r>
            <a:r>
              <a:rPr lang="pt-BR" dirty="0"/>
              <a:t>na solução de </a:t>
            </a:r>
            <a:r>
              <a:rPr lang="pt-BR" dirty="0" smtClean="0"/>
              <a:t>problemas.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 smtClean="0"/>
              <a:t>Respostas semelhantes com as dadas </a:t>
            </a:r>
            <a:r>
              <a:rPr lang="pt-BR" dirty="0"/>
              <a:t>por </a:t>
            </a:r>
            <a:r>
              <a:rPr lang="pt-BR" dirty="0" smtClean="0"/>
              <a:t>especialistas humanos </a:t>
            </a:r>
            <a:r>
              <a:rPr lang="pt-BR" dirty="0"/>
              <a:t>da </a:t>
            </a:r>
            <a:r>
              <a:rPr lang="pt-BR" dirty="0" smtClean="0"/>
              <a:t>área.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177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Características - Sistemas Especialistas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Características importantes: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SE deve permitir alimentação de uma base com conhecimento.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Conhecimentos inseridos de forma estruturada por especialista.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Também contempla o processamento quando usuário faz interação.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SE deve fornecer explicações dos resultados, passo a passo.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615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Vantagens do Uso de </a:t>
            </a:r>
            <a:r>
              <a:rPr lang="pt-BR" dirty="0" err="1" smtClean="0"/>
              <a:t>SE’s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Velocidade na determinação de problemas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A </a:t>
            </a:r>
            <a:r>
              <a:rPr lang="pt-BR" dirty="0"/>
              <a:t>decisão está fundamentada em uma base </a:t>
            </a:r>
            <a:r>
              <a:rPr lang="pt-BR" dirty="0" smtClean="0"/>
              <a:t>de conhecimento;</a:t>
            </a:r>
          </a:p>
          <a:p>
            <a:endParaRPr lang="pt-BR" dirty="0" smtClean="0"/>
          </a:p>
          <a:p>
            <a:r>
              <a:rPr lang="pt-BR" dirty="0" smtClean="0"/>
              <a:t>Segurança;</a:t>
            </a:r>
          </a:p>
          <a:p>
            <a:endParaRPr lang="pt-BR" dirty="0"/>
          </a:p>
          <a:p>
            <a:r>
              <a:rPr lang="pt-BR" dirty="0" smtClean="0"/>
              <a:t>Exige </a:t>
            </a:r>
            <a:r>
              <a:rPr lang="pt-BR" dirty="0"/>
              <a:t>pequeno número de pessoas para interagir com </a:t>
            </a:r>
            <a:r>
              <a:rPr lang="pt-BR" dirty="0" smtClean="0"/>
              <a:t>o sistema;</a:t>
            </a:r>
          </a:p>
          <a:p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Estabilidade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/>
              <a:t>Dependência decrescente de pessoal específico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Flexibilidade;</a:t>
            </a:r>
          </a:p>
          <a:p>
            <a:endParaRPr lang="pt-BR" dirty="0"/>
          </a:p>
          <a:p>
            <a:r>
              <a:rPr lang="pt-BR" dirty="0"/>
              <a:t>Integração de ferramentas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/>
              <a:t>Evita interpretação humana de regras operacionais,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700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2189</TotalTime>
  <Words>2358</Words>
  <Application>Microsoft Office PowerPoint</Application>
  <PresentationFormat>Personalizar</PresentationFormat>
  <Paragraphs>568</Paragraphs>
  <Slides>58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58</vt:i4>
      </vt:variant>
    </vt:vector>
  </HeadingPairs>
  <TitlesOfParts>
    <vt:vector size="59" baseType="lpstr">
      <vt:lpstr>Tema do Office</vt:lpstr>
      <vt:lpstr>Inteligência Artificial</vt:lpstr>
      <vt:lpstr>Agenda da Aula</vt:lpstr>
      <vt:lpstr>Introdução - Sistemas Especialistas</vt:lpstr>
      <vt:lpstr>Introdução - Sistemas Especialistas</vt:lpstr>
      <vt:lpstr>Introdução - Sistemas Especialistas</vt:lpstr>
      <vt:lpstr>Introdução - Sistemas Especialistas</vt:lpstr>
      <vt:lpstr>Características - Sistemas Especialistas</vt:lpstr>
      <vt:lpstr>Características - Sistemas Especialistas</vt:lpstr>
      <vt:lpstr>Vantagens do Uso de SE’s</vt:lpstr>
      <vt:lpstr>Sistemas Especialistas X Sistemas Tradicionais</vt:lpstr>
      <vt:lpstr>Funcionamento SE’s </vt:lpstr>
      <vt:lpstr>Funcionamento SE’s </vt:lpstr>
      <vt:lpstr>Funcionamento SE’s </vt:lpstr>
      <vt:lpstr>Funcionamento SE’s </vt:lpstr>
      <vt:lpstr>Funcionamento SE’s </vt:lpstr>
      <vt:lpstr>Funcionamento SE’s </vt:lpstr>
      <vt:lpstr>Estrutura de um SE</vt:lpstr>
      <vt:lpstr>Árvore de Decisão</vt:lpstr>
      <vt:lpstr>Árvore de Decisão</vt:lpstr>
      <vt:lpstr>Estrutura Geral de um SE</vt:lpstr>
      <vt:lpstr>Exemplo de Árvore de Decisão</vt:lpstr>
      <vt:lpstr>Transformar Isso em uma Árvore de Decisão</vt:lpstr>
      <vt:lpstr>Estrutura de um SE</vt:lpstr>
      <vt:lpstr>Estrutura de um SE</vt:lpstr>
      <vt:lpstr>Ciclo de vida dos sistemas baseados em conhecimento</vt:lpstr>
      <vt:lpstr>Fase de Identificação</vt:lpstr>
      <vt:lpstr>Fase de Viabilidade</vt:lpstr>
      <vt:lpstr>Fase de Viabilidade</vt:lpstr>
      <vt:lpstr>Observações</vt:lpstr>
      <vt:lpstr>Engenharia de Conhecimento – Construção da Base</vt:lpstr>
      <vt:lpstr>Engenharia de Conhecimento – Construção da Base</vt:lpstr>
      <vt:lpstr>Engenharia de Conhecimento</vt:lpstr>
      <vt:lpstr>Resumindo - Aquisição de conhecimento</vt:lpstr>
      <vt:lpstr>Resumindo - Aquisição de conhecimento</vt:lpstr>
      <vt:lpstr>Resumindo - Aquisição de conhecimento</vt:lpstr>
      <vt:lpstr>Resumindo - Aquisição de conhecimento</vt:lpstr>
      <vt:lpstr>Resumindo - Aquisição de conhecimento</vt:lpstr>
      <vt:lpstr>Resumindo - Aquisição de conhecimento</vt:lpstr>
      <vt:lpstr>Resumindo - Aquisição de conhecimento</vt:lpstr>
      <vt:lpstr>Resumindo Representação de Conhecimento</vt:lpstr>
      <vt:lpstr>Resumindo Representação de Conhecimento</vt:lpstr>
      <vt:lpstr>Resumindo Representação de Conhecimento</vt:lpstr>
      <vt:lpstr>Resumindo Representação de Conhecimento</vt:lpstr>
      <vt:lpstr>Mecanismo de Inferência</vt:lpstr>
      <vt:lpstr>Mecanismo de Inferência</vt:lpstr>
      <vt:lpstr>Mecanismo de Inferência</vt:lpstr>
      <vt:lpstr>Mecanismo de Inferência</vt:lpstr>
      <vt:lpstr>Mecanismo de Inferência</vt:lpstr>
      <vt:lpstr>Mecanismo de Inferência</vt:lpstr>
      <vt:lpstr>Mecanismo de Inferência</vt:lpstr>
      <vt:lpstr>Mecanismo de Inferência</vt:lpstr>
      <vt:lpstr>Mecanismo de Inferência</vt:lpstr>
      <vt:lpstr>Interfaces</vt:lpstr>
      <vt:lpstr> Interface com Usuário e Engenheiro</vt:lpstr>
      <vt:lpstr>Benefícios dos SE’s para Empresas</vt:lpstr>
      <vt:lpstr>Exemplos de SE’s Empresariais </vt:lpstr>
      <vt:lpstr>Exemplos de SE’s Empresariais </vt:lpstr>
      <vt:lpstr>Exemplos de SE’s Empresariais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Sistemas de Informação</dc:title>
  <dc:creator>Avell G1511 NEW</dc:creator>
  <cp:lastModifiedBy>Andre</cp:lastModifiedBy>
  <cp:revision>55</cp:revision>
  <dcterms:created xsi:type="dcterms:W3CDTF">2014-03-05T02:08:34Z</dcterms:created>
  <dcterms:modified xsi:type="dcterms:W3CDTF">2016-08-18T17:39:04Z</dcterms:modified>
</cp:coreProperties>
</file>