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72" r:id="rId14"/>
    <p:sldId id="273" r:id="rId15"/>
    <p:sldId id="267" r:id="rId16"/>
    <p:sldId id="269" r:id="rId17"/>
    <p:sldId id="270" r:id="rId18"/>
    <p:sldId id="274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1183" y="6228587"/>
            <a:ext cx="652780" cy="626745"/>
          </a:xfrm>
          <a:custGeom>
            <a:avLst/>
            <a:gdLst/>
            <a:ahLst/>
            <a:cxnLst/>
            <a:rect l="l" t="t" r="r" b="b"/>
            <a:pathLst>
              <a:path w="652780" h="626745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8695" y="6473951"/>
            <a:ext cx="640080" cy="233679"/>
          </a:xfrm>
          <a:custGeom>
            <a:avLst/>
            <a:gdLst/>
            <a:ahLst/>
            <a:cxnLst/>
            <a:rect l="l" t="t" r="r" b="b"/>
            <a:pathLst>
              <a:path w="640080" h="233679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5836" y="642213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w="15239" h="3047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" y="6204203"/>
            <a:ext cx="631190" cy="239395"/>
          </a:xfrm>
          <a:custGeom>
            <a:avLst/>
            <a:gdLst/>
            <a:ahLst/>
            <a:cxnLst/>
            <a:rect l="l" t="t" r="r" b="b"/>
            <a:pathLst>
              <a:path w="631189" h="239395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5755" y="5751575"/>
            <a:ext cx="650875" cy="669290"/>
          </a:xfrm>
          <a:custGeom>
            <a:avLst/>
            <a:gdLst/>
            <a:ahLst/>
            <a:cxnLst/>
            <a:rect l="l" t="t" r="r" b="b"/>
            <a:pathLst>
              <a:path w="650875" h="669289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908" y="5244083"/>
            <a:ext cx="905510" cy="1610995"/>
          </a:xfrm>
          <a:custGeom>
            <a:avLst/>
            <a:gdLst/>
            <a:ahLst/>
            <a:cxnLst/>
            <a:rect l="l" t="t" r="r" b="b"/>
            <a:pathLst>
              <a:path w="905510" h="1610995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1668" y="5719571"/>
            <a:ext cx="424180" cy="562610"/>
          </a:xfrm>
          <a:custGeom>
            <a:avLst/>
            <a:gdLst/>
            <a:ahLst/>
            <a:cxnLst/>
            <a:rect l="l" t="t" r="r" b="b"/>
            <a:pathLst>
              <a:path w="424180" h="56261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7680" y="6330695"/>
            <a:ext cx="440690" cy="474345"/>
          </a:xfrm>
          <a:custGeom>
            <a:avLst/>
            <a:gdLst/>
            <a:ahLst/>
            <a:cxnLst/>
            <a:rect l="l" t="t" r="r" b="b"/>
            <a:pathLst>
              <a:path w="440690" h="474345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8912" y="6158483"/>
            <a:ext cx="434340" cy="443865"/>
          </a:xfrm>
          <a:custGeom>
            <a:avLst/>
            <a:gdLst/>
            <a:ahLst/>
            <a:cxnLst/>
            <a:rect l="l" t="t" r="r" b="b"/>
            <a:pathLst>
              <a:path w="434340" h="443865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77368" y="4658867"/>
            <a:ext cx="1377950" cy="1183005"/>
          </a:xfrm>
          <a:custGeom>
            <a:avLst/>
            <a:gdLst/>
            <a:ahLst/>
            <a:cxnLst/>
            <a:rect l="l" t="t" r="r" b="b"/>
            <a:pathLst>
              <a:path w="1377950" h="1183004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0347" y="6484619"/>
            <a:ext cx="1123315" cy="370840"/>
          </a:xfrm>
          <a:custGeom>
            <a:avLst/>
            <a:gdLst/>
            <a:ahLst/>
            <a:cxnLst/>
            <a:rect l="l" t="t" r="r" b="b"/>
            <a:pathLst>
              <a:path w="1123314" h="370840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2251" y="6652259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4444" y="6772655"/>
            <a:ext cx="215265" cy="82550"/>
          </a:xfrm>
          <a:custGeom>
            <a:avLst/>
            <a:gdLst/>
            <a:ahLst/>
            <a:cxnLst/>
            <a:rect l="l" t="t" r="r" b="b"/>
            <a:pathLst>
              <a:path w="215265" h="82550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098035"/>
            <a:ext cx="500380" cy="2757170"/>
          </a:xfrm>
          <a:custGeom>
            <a:avLst/>
            <a:gdLst/>
            <a:ahLst/>
            <a:cxnLst/>
            <a:rect l="l" t="t" r="r" b="b"/>
            <a:pathLst>
              <a:path w="500380" h="275717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824471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58995" y="2718816"/>
            <a:ext cx="1668780" cy="1321435"/>
          </a:xfrm>
          <a:custGeom>
            <a:avLst/>
            <a:gdLst/>
            <a:ahLst/>
            <a:cxnLst/>
            <a:rect l="l" t="t" r="r" b="b"/>
            <a:pathLst>
              <a:path w="1668779" h="1321435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514087" y="3817620"/>
            <a:ext cx="640080" cy="1353820"/>
          </a:xfrm>
          <a:custGeom>
            <a:avLst/>
            <a:gdLst/>
            <a:ahLst/>
            <a:cxnLst/>
            <a:rect l="l" t="t" r="r" b="b"/>
            <a:pathLst>
              <a:path w="640079" h="1353820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163311" y="3991355"/>
            <a:ext cx="21590" cy="1188720"/>
          </a:xfrm>
          <a:custGeom>
            <a:avLst/>
            <a:gdLst/>
            <a:ahLst/>
            <a:cxnLst/>
            <a:rect l="l" t="t" r="r" b="b"/>
            <a:pathLst>
              <a:path w="21589" h="1188720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192267" y="3514344"/>
            <a:ext cx="626745" cy="1659889"/>
          </a:xfrm>
          <a:custGeom>
            <a:avLst/>
            <a:gdLst/>
            <a:ahLst/>
            <a:cxnLst/>
            <a:rect l="l" t="t" r="r" b="b"/>
            <a:pathLst>
              <a:path w="626745" h="1659889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726179" y="0"/>
            <a:ext cx="788035" cy="5506720"/>
          </a:xfrm>
          <a:custGeom>
            <a:avLst/>
            <a:gdLst/>
            <a:ahLst/>
            <a:cxnLst/>
            <a:rect l="l" t="t" r="r" b="b"/>
            <a:pathLst>
              <a:path w="788035" h="5506720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w="788035" h="5506720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869435" y="4995671"/>
            <a:ext cx="2583180" cy="1138555"/>
          </a:xfrm>
          <a:custGeom>
            <a:avLst/>
            <a:gdLst/>
            <a:ahLst/>
            <a:cxnLst/>
            <a:rect l="l" t="t" r="r" b="b"/>
            <a:pathLst>
              <a:path w="2583179" h="1138554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6220" y="0"/>
            <a:ext cx="848994" cy="1442085"/>
          </a:xfrm>
          <a:custGeom>
            <a:avLst/>
            <a:gdLst/>
            <a:ahLst/>
            <a:cxnLst/>
            <a:rect l="l" t="t" r="r" b="b"/>
            <a:pathLst>
              <a:path w="848994" h="1442085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5171" y="0"/>
            <a:ext cx="355600" cy="1257300"/>
          </a:xfrm>
          <a:custGeom>
            <a:avLst/>
            <a:gdLst/>
            <a:ahLst/>
            <a:cxnLst/>
            <a:rect l="l" t="t" r="r" b="b"/>
            <a:pathLst>
              <a:path w="355600" h="12573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17135" y="5728716"/>
            <a:ext cx="1732914" cy="1126490"/>
          </a:xfrm>
          <a:custGeom>
            <a:avLst/>
            <a:gdLst/>
            <a:ahLst/>
            <a:cxnLst/>
            <a:rect l="l" t="t" r="r" b="b"/>
            <a:pathLst>
              <a:path w="1732914" h="1126490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88663" y="5529072"/>
            <a:ext cx="707390" cy="668020"/>
          </a:xfrm>
          <a:custGeom>
            <a:avLst/>
            <a:gdLst/>
            <a:ahLst/>
            <a:cxnLst/>
            <a:rect l="l" t="t" r="r" b="b"/>
            <a:pathLst>
              <a:path w="707389" h="668020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462271" y="5742432"/>
            <a:ext cx="47625" cy="624840"/>
          </a:xfrm>
          <a:custGeom>
            <a:avLst/>
            <a:gdLst/>
            <a:ahLst/>
            <a:cxnLst/>
            <a:rect l="l" t="t" r="r" b="b"/>
            <a:pathLst>
              <a:path w="47625" h="624839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84091" y="549554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836919" y="5082540"/>
            <a:ext cx="233679" cy="361315"/>
          </a:xfrm>
          <a:custGeom>
            <a:avLst/>
            <a:gdLst/>
            <a:ahLst/>
            <a:cxnLst/>
            <a:rect l="l" t="t" r="r" b="b"/>
            <a:pathLst>
              <a:path w="233679" h="361314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201411" y="4684776"/>
            <a:ext cx="1203960" cy="609600"/>
          </a:xfrm>
          <a:custGeom>
            <a:avLst/>
            <a:gdLst/>
            <a:ahLst/>
            <a:cxnLst/>
            <a:rect l="l" t="t" r="r" b="b"/>
            <a:pathLst>
              <a:path w="1203960" h="60960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582411" y="5090160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768852" y="4899659"/>
            <a:ext cx="86995" cy="603885"/>
          </a:xfrm>
          <a:custGeom>
            <a:avLst/>
            <a:gdLst/>
            <a:ahLst/>
            <a:cxnLst/>
            <a:rect l="l" t="t" r="r" b="b"/>
            <a:pathLst>
              <a:path w="86995" h="60388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750564" y="4288535"/>
            <a:ext cx="88900" cy="646430"/>
          </a:xfrm>
          <a:custGeom>
            <a:avLst/>
            <a:gdLst/>
            <a:ahLst/>
            <a:cxnLst/>
            <a:rect l="l" t="t" r="r" b="b"/>
            <a:pathLst>
              <a:path w="88900" h="646429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066288" y="0"/>
            <a:ext cx="753110" cy="4290060"/>
          </a:xfrm>
          <a:custGeom>
            <a:avLst/>
            <a:gdLst/>
            <a:ahLst/>
            <a:cxnLst/>
            <a:rect l="l" t="t" r="r" b="b"/>
            <a:pathLst>
              <a:path w="753110" h="429006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469891" y="6368796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926080" y="5786628"/>
            <a:ext cx="1529080" cy="1068705"/>
          </a:xfrm>
          <a:custGeom>
            <a:avLst/>
            <a:gdLst/>
            <a:ahLst/>
            <a:cxnLst/>
            <a:rect l="l" t="t" r="r" b="b"/>
            <a:pathLst>
              <a:path w="1529079" h="1068704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w="1529079" h="1068704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98875" y="6166104"/>
            <a:ext cx="719455" cy="536575"/>
          </a:xfrm>
          <a:custGeom>
            <a:avLst/>
            <a:gdLst/>
            <a:ahLst/>
            <a:cxnLst/>
            <a:rect l="l" t="t" r="r" b="b"/>
            <a:pathLst>
              <a:path w="719454" h="536575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338072"/>
            <a:ext cx="749935" cy="387350"/>
          </a:xfrm>
          <a:custGeom>
            <a:avLst/>
            <a:gdLst/>
            <a:ahLst/>
            <a:cxnLst/>
            <a:rect l="l" t="t" r="r" b="b"/>
            <a:pathLst>
              <a:path w="749935" h="387350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w="749935" h="387350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36091" y="1469136"/>
            <a:ext cx="645160" cy="2901950"/>
          </a:xfrm>
          <a:custGeom>
            <a:avLst/>
            <a:gdLst/>
            <a:ahLst/>
            <a:cxnLst/>
            <a:rect l="l" t="t" r="r" b="b"/>
            <a:pathLst>
              <a:path w="645160" h="290195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w="645160" h="290195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524000"/>
            <a:ext cx="1134110" cy="3371215"/>
          </a:xfrm>
          <a:custGeom>
            <a:avLst/>
            <a:gdLst/>
            <a:ahLst/>
            <a:cxnLst/>
            <a:rect l="l" t="t" r="r" b="b"/>
            <a:pathLst>
              <a:path w="1134110" h="3371215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063752" y="4300727"/>
            <a:ext cx="320040" cy="662940"/>
          </a:xfrm>
          <a:custGeom>
            <a:avLst/>
            <a:gdLst/>
            <a:ahLst/>
            <a:cxnLst/>
            <a:rect l="l" t="t" r="r" b="b"/>
            <a:pathLst>
              <a:path w="320040" h="662939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359408" y="4378451"/>
            <a:ext cx="78105" cy="447040"/>
          </a:xfrm>
          <a:custGeom>
            <a:avLst/>
            <a:gdLst/>
            <a:ahLst/>
            <a:cxnLst/>
            <a:rect l="l" t="t" r="r" b="b"/>
            <a:pathLst>
              <a:path w="78105" h="447039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w="78105" h="447039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394460" y="4826507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658112"/>
            <a:ext cx="402590" cy="704215"/>
          </a:xfrm>
          <a:custGeom>
            <a:avLst/>
            <a:gdLst/>
            <a:ahLst/>
            <a:cxnLst/>
            <a:rect l="l" t="t" r="r" b="b"/>
            <a:pathLst>
              <a:path w="402590" h="704214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2273808"/>
            <a:ext cx="391795" cy="317500"/>
          </a:xfrm>
          <a:custGeom>
            <a:avLst/>
            <a:gdLst/>
            <a:ahLst/>
            <a:cxnLst/>
            <a:rect l="l" t="t" r="r" b="b"/>
            <a:pathLst>
              <a:path w="391795" h="317500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13404"/>
            <a:ext cx="45720" cy="414655"/>
          </a:xfrm>
          <a:custGeom>
            <a:avLst/>
            <a:gdLst/>
            <a:ahLst/>
            <a:cxnLst/>
            <a:rect l="l" t="t" r="r" b="b"/>
            <a:pathLst>
              <a:path w="45720" h="414654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65860" y="1380744"/>
            <a:ext cx="498475" cy="2988945"/>
          </a:xfrm>
          <a:custGeom>
            <a:avLst/>
            <a:gdLst/>
            <a:ahLst/>
            <a:cxnLst/>
            <a:rect l="l" t="t" r="r" b="b"/>
            <a:pathLst>
              <a:path w="498475" h="298894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80032" y="795528"/>
            <a:ext cx="1315720" cy="736600"/>
          </a:xfrm>
          <a:custGeom>
            <a:avLst/>
            <a:gdLst/>
            <a:ahLst/>
            <a:cxnLst/>
            <a:rect l="l" t="t" r="r" b="b"/>
            <a:pathLst>
              <a:path w="1315720" h="73660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8216" y="160020"/>
            <a:ext cx="1126490" cy="1249680"/>
          </a:xfrm>
          <a:custGeom>
            <a:avLst/>
            <a:gdLst/>
            <a:ahLst/>
            <a:cxnLst/>
            <a:rect l="l" t="t" r="r" b="b"/>
            <a:pathLst>
              <a:path w="1126489" h="1249680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340864" y="1118616"/>
            <a:ext cx="817244" cy="1946275"/>
          </a:xfrm>
          <a:custGeom>
            <a:avLst/>
            <a:gdLst/>
            <a:ahLst/>
            <a:cxnLst/>
            <a:rect l="l" t="t" r="r" b="b"/>
            <a:pathLst>
              <a:path w="817244" h="1946275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w="817244" h="1946275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49808" y="1248155"/>
            <a:ext cx="759460" cy="300355"/>
          </a:xfrm>
          <a:custGeom>
            <a:avLst/>
            <a:gdLst/>
            <a:ahLst/>
            <a:cxnLst/>
            <a:rect l="l" t="t" r="r" b="b"/>
            <a:pathLst>
              <a:path w="759460" h="300355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w="759460" h="300355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17092" y="606551"/>
            <a:ext cx="643255" cy="802005"/>
          </a:xfrm>
          <a:custGeom>
            <a:avLst/>
            <a:gdLst/>
            <a:ahLst/>
            <a:cxnLst/>
            <a:rect l="l" t="t" r="r" b="b"/>
            <a:pathLst>
              <a:path w="643255" h="80200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w="643255" h="80200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w="643255" h="80200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28572" y="1371600"/>
            <a:ext cx="367665" cy="2162810"/>
          </a:xfrm>
          <a:custGeom>
            <a:avLst/>
            <a:gdLst/>
            <a:ahLst/>
            <a:cxnLst/>
            <a:rect l="l" t="t" r="r" b="b"/>
            <a:pathLst>
              <a:path w="367664" h="2162810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776983" y="1426463"/>
            <a:ext cx="635635" cy="1965960"/>
          </a:xfrm>
          <a:custGeom>
            <a:avLst/>
            <a:gdLst/>
            <a:ahLst/>
            <a:cxnLst/>
            <a:rect l="l" t="t" r="r" b="b"/>
            <a:pathLst>
              <a:path w="635635" h="1965960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3604259" y="3361944"/>
            <a:ext cx="182880" cy="2872740"/>
          </a:xfrm>
          <a:custGeom>
            <a:avLst/>
            <a:gdLst/>
            <a:ahLst/>
            <a:cxnLst/>
            <a:rect l="l" t="t" r="r" b="b"/>
            <a:pathLst>
              <a:path w="182879" h="2872740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560576" y="2676144"/>
            <a:ext cx="2138680" cy="1222375"/>
          </a:xfrm>
          <a:custGeom>
            <a:avLst/>
            <a:gdLst/>
            <a:ahLst/>
            <a:cxnLst/>
            <a:rect l="l" t="t" r="r" b="b"/>
            <a:pathLst>
              <a:path w="2138679" h="1222375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w="2138679" h="1222375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49908" y="3645408"/>
            <a:ext cx="1104900" cy="3209925"/>
          </a:xfrm>
          <a:custGeom>
            <a:avLst/>
            <a:gdLst/>
            <a:ahLst/>
            <a:cxnLst/>
            <a:rect l="l" t="t" r="r" b="b"/>
            <a:pathLst>
              <a:path w="1104900" h="3209925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21892" y="4262628"/>
            <a:ext cx="207645" cy="624840"/>
          </a:xfrm>
          <a:custGeom>
            <a:avLst/>
            <a:gdLst/>
            <a:ahLst/>
            <a:cxnLst/>
            <a:rect l="l" t="t" r="r" b="b"/>
            <a:pathLst>
              <a:path w="207644" h="624839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275588" y="4846320"/>
            <a:ext cx="372110" cy="242570"/>
          </a:xfrm>
          <a:custGeom>
            <a:avLst/>
            <a:gdLst/>
            <a:ahLst/>
            <a:cxnLst/>
            <a:rect l="l" t="t" r="r" b="b"/>
            <a:pathLst>
              <a:path w="372110" h="24257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506979" y="3371088"/>
            <a:ext cx="904240" cy="3482340"/>
          </a:xfrm>
          <a:custGeom>
            <a:avLst/>
            <a:gdLst/>
            <a:ahLst/>
            <a:cxnLst/>
            <a:rect l="l" t="t" r="r" b="b"/>
            <a:pathLst>
              <a:path w="904239" h="3482340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w="904239" h="3482340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933699" y="6169152"/>
            <a:ext cx="733425" cy="483234"/>
          </a:xfrm>
          <a:custGeom>
            <a:avLst/>
            <a:gdLst/>
            <a:ahLst/>
            <a:cxnLst/>
            <a:rect l="l" t="t" r="r" b="b"/>
            <a:pathLst>
              <a:path w="733425" h="483234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323843" y="3368040"/>
            <a:ext cx="350520" cy="2871470"/>
          </a:xfrm>
          <a:custGeom>
            <a:avLst/>
            <a:gdLst/>
            <a:ahLst/>
            <a:cxnLst/>
            <a:rect l="l" t="t" r="r" b="b"/>
            <a:pathLst>
              <a:path w="350520" h="287147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076188" y="4849367"/>
            <a:ext cx="349250" cy="297815"/>
          </a:xfrm>
          <a:custGeom>
            <a:avLst/>
            <a:gdLst/>
            <a:ahLst/>
            <a:cxnLst/>
            <a:rect l="l" t="t" r="r" b="b"/>
            <a:pathLst>
              <a:path w="349250" h="297814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w="349250" h="297814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w="349250" h="297814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5065775"/>
            <a:ext cx="247776" cy="85343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086612" y="4296155"/>
            <a:ext cx="64135" cy="544830"/>
          </a:xfrm>
          <a:custGeom>
            <a:avLst/>
            <a:gdLst/>
            <a:ahLst/>
            <a:cxnLst/>
            <a:rect l="l" t="t" r="r" b="b"/>
            <a:pathLst>
              <a:path w="64134" h="544829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w="64134" h="544829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w="64134" h="544829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bg object 10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4832095"/>
            <a:ext cx="100583" cy="69087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bg 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1342644" y="4372355"/>
            <a:ext cx="50800" cy="441959"/>
          </a:xfrm>
          <a:custGeom>
            <a:avLst/>
            <a:gdLst/>
            <a:ahLst/>
            <a:cxnLst/>
            <a:rect l="l" t="t" r="r" b="b"/>
            <a:pathLst>
              <a:path w="50800" h="44196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w="50800" h="44196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bg 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9220" y="4809743"/>
            <a:ext cx="81153" cy="65531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bg object 1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29" name="bg object 129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bg 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bg object 1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6" name="bg object 176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1" name="bg object 1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2" name="bg object 182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5" name="bg object 1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6" name="bg object 196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bg object 2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1" name="bg object 201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bg object 2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1476" y="4894198"/>
            <a:ext cx="213537" cy="83184"/>
          </a:xfrm>
          <a:prstGeom prst="rect">
            <a:avLst/>
          </a:prstGeom>
        </p:spPr>
      </p:pic>
      <p:sp>
        <p:nvSpPr>
          <p:cNvPr id="204" name="bg object 204"/>
          <p:cNvSpPr/>
          <p:nvPr/>
        </p:nvSpPr>
        <p:spPr>
          <a:xfrm>
            <a:off x="1250264" y="4962778"/>
            <a:ext cx="397510" cy="146050"/>
          </a:xfrm>
          <a:custGeom>
            <a:avLst/>
            <a:gdLst/>
            <a:ahLst/>
            <a:cxnLst/>
            <a:rect l="l" t="t" r="r" b="b"/>
            <a:pathLst>
              <a:path w="397510" h="14605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" name="bg object 2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06" name="bg object 206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7005" y="2249881"/>
            <a:ext cx="3811904" cy="11271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z="3800" b="1" spc="-5" dirty="0">
                <a:latin typeface="Nirmala UI"/>
                <a:cs typeface="Nirmala UI"/>
              </a:rPr>
              <a:t>PROG</a:t>
            </a:r>
            <a:r>
              <a:rPr sz="3800" b="1" spc="-15" dirty="0">
                <a:latin typeface="Nirmala UI"/>
                <a:cs typeface="Nirmala UI"/>
              </a:rPr>
              <a:t>R</a:t>
            </a:r>
            <a:r>
              <a:rPr sz="3800" b="1" spc="-5" dirty="0">
                <a:latin typeface="Nirmala UI"/>
                <a:cs typeface="Nirmala UI"/>
              </a:rPr>
              <a:t>AMAÇÃO  </a:t>
            </a:r>
            <a:r>
              <a:rPr sz="3800" b="1" dirty="0">
                <a:latin typeface="Nirmala UI"/>
                <a:cs typeface="Nirmala UI"/>
              </a:rPr>
              <a:t>EM</a:t>
            </a:r>
            <a:r>
              <a:rPr sz="3800" b="1" spc="-20" dirty="0">
                <a:latin typeface="Nirmala UI"/>
                <a:cs typeface="Nirmala UI"/>
              </a:rPr>
              <a:t> </a:t>
            </a:r>
            <a:r>
              <a:rPr sz="3800" b="1" spc="-5" dirty="0">
                <a:latin typeface="Nirmala UI"/>
                <a:cs typeface="Nirmala UI"/>
              </a:rPr>
              <a:t>PYTHON</a:t>
            </a:r>
            <a:endParaRPr sz="3800">
              <a:latin typeface="Nirmala UI"/>
              <a:cs typeface="Nirmala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7005" y="3484245"/>
            <a:ext cx="161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Tipos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Dados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631" y="609600"/>
            <a:ext cx="740410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6170" algn="l"/>
              </a:tabLst>
            </a:pPr>
            <a:r>
              <a:rPr spc="-5" dirty="0"/>
              <a:t>NOMENCLATURA</a:t>
            </a:r>
            <a:r>
              <a:rPr spc="10" dirty="0"/>
              <a:t> </a:t>
            </a:r>
            <a:r>
              <a:rPr dirty="0"/>
              <a:t>DE	VARIÁVEIS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796" y="3581400"/>
            <a:ext cx="6481572" cy="24947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1631" y="1462881"/>
            <a:ext cx="10968737" cy="350467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374015" algn="just">
              <a:lnSpc>
                <a:spcPts val="2500"/>
              </a:lnSpc>
              <a:spcBef>
                <a:spcPts val="705"/>
              </a:spcBef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Um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variável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é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uma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sequência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letras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(a →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z,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Z) 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números (0 </a:t>
            </a:r>
            <a:r>
              <a:rPr sz="2600" spc="5" dirty="0">
                <a:latin typeface="Arial MT"/>
                <a:cs typeface="Arial MT"/>
              </a:rPr>
              <a:t>→ </a:t>
            </a:r>
            <a:r>
              <a:rPr sz="2600" spc="-5" dirty="0">
                <a:latin typeface="Arial MT"/>
                <a:cs typeface="Arial MT"/>
              </a:rPr>
              <a:t>9), </a:t>
            </a:r>
            <a:r>
              <a:rPr sz="2600" dirty="0">
                <a:latin typeface="Arial MT"/>
                <a:cs typeface="Arial MT"/>
              </a:rPr>
              <a:t>que devem sempre começar com uma </a:t>
            </a:r>
            <a:r>
              <a:rPr sz="2600" spc="-5" dirty="0">
                <a:latin typeface="Arial MT"/>
                <a:cs typeface="Arial MT"/>
              </a:rPr>
              <a:t>letra. </a:t>
            </a:r>
            <a:r>
              <a:rPr sz="2600" dirty="0">
                <a:latin typeface="Arial MT"/>
                <a:cs typeface="Arial MT"/>
              </a:rPr>
              <a:t> Apenas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letras comuns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são permitidas.</a:t>
            </a:r>
          </a:p>
          <a:p>
            <a:pPr marL="12065" marR="5080" algn="just">
              <a:lnSpc>
                <a:spcPct val="80000"/>
              </a:lnSpc>
              <a:spcBef>
                <a:spcPts val="1010"/>
              </a:spcBef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Letras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acentuadas,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cedilhas, espaços,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caracteres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especiais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$,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#, @, etc. são proibidos, exceto para o caractere _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(sublinhado/underline).</a:t>
            </a:r>
            <a:endParaRPr lang="pt-BR" sz="2600" dirty="0">
              <a:latin typeface="Arial MT"/>
              <a:cs typeface="Arial MT"/>
            </a:endParaRPr>
          </a:p>
          <a:p>
            <a:pPr marL="106680" marR="7040245" lvl="1" algn="just">
              <a:lnSpc>
                <a:spcPct val="90000"/>
              </a:lnSpc>
              <a:spcBef>
                <a:spcPts val="1905"/>
              </a:spcBef>
              <a:tabLst>
                <a:tab pos="335915" algn="l"/>
              </a:tabLst>
            </a:pPr>
            <a:r>
              <a:rPr lang="pt-BR" sz="2600" dirty="0">
                <a:latin typeface="Arial MT"/>
                <a:cs typeface="Arial MT"/>
              </a:rPr>
              <a:t>Além</a:t>
            </a:r>
            <a:r>
              <a:rPr lang="pt-BR" sz="2600" spc="-2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dessa</a:t>
            </a:r>
            <a:r>
              <a:rPr lang="pt-BR" sz="2600" spc="-3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regra</a:t>
            </a:r>
            <a:r>
              <a:rPr lang="pt-BR" sz="2600" spc="-30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é </a:t>
            </a:r>
            <a:r>
              <a:rPr lang="pt-BR" sz="2600" spc="-70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importante também </a:t>
            </a:r>
            <a:r>
              <a:rPr lang="pt-BR" sz="2600" spc="-710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estar atento às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palavras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reservadas da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linguagem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2828"/>
            <a:ext cx="88366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6170" algn="l"/>
              </a:tabLst>
            </a:pPr>
            <a:r>
              <a:rPr lang="pt-BR" spc="-5" dirty="0"/>
              <a:t>MANEIRAS DE DECLARAR VARIÁVIES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663" y="1437258"/>
            <a:ext cx="10184894" cy="13517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374015" algn="just">
              <a:lnSpc>
                <a:spcPts val="2500"/>
              </a:lnSpc>
              <a:spcBef>
                <a:spcPts val="705"/>
              </a:spcBef>
              <a:tabLst>
                <a:tab pos="241935" algn="l"/>
              </a:tabLst>
            </a:pPr>
            <a:r>
              <a:rPr lang="pt-BR" dirty="0"/>
              <a:t>A escolha do estilo de escrita para variáveis, funções e outros elementos do código é mais uma questão de convenção e estilo do que uma questão de funcionalidade direta. No entanto, o estilo de escrita desempenha um papel importante na legibilidade, manutenção e colaboração em projetos de programação. Aqui estão algumas formas de declarar as variáveis.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D6F286-3884-445E-8DF9-645A8992FE6B}"/>
              </a:ext>
            </a:extLst>
          </p:cNvPr>
          <p:cNvSpPr txBox="1"/>
          <p:nvPr/>
        </p:nvSpPr>
        <p:spPr>
          <a:xfrm>
            <a:off x="994663" y="2945227"/>
            <a:ext cx="1028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Camel Case – </a:t>
            </a:r>
            <a:r>
              <a:rPr lang="pt-BR" dirty="0"/>
              <a:t>No Camel Case a primeira palavra toda fica no formato minúsculo e as primeiras letras subsequentes de palavras adicionais em maiúscula.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505B32-29CD-4F73-981A-FFCE1D512293}"/>
              </a:ext>
            </a:extLst>
          </p:cNvPr>
          <p:cNvSpPr txBox="1"/>
          <p:nvPr/>
        </p:nvSpPr>
        <p:spPr>
          <a:xfrm>
            <a:off x="4663440" y="3747747"/>
            <a:ext cx="284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amel</a:t>
            </a:r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ase</a:t>
            </a:r>
            <a:endParaRPr lang="pt-BR" sz="4800" dirty="0">
              <a:solidFill>
                <a:schemeClr val="accent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2C23C7-3EB5-4AC3-8BEB-DDAFFCB22D92}"/>
              </a:ext>
            </a:extLst>
          </p:cNvPr>
          <p:cNvSpPr txBox="1"/>
          <p:nvPr/>
        </p:nvSpPr>
        <p:spPr>
          <a:xfrm>
            <a:off x="981216" y="4578744"/>
            <a:ext cx="1028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Snake Case – </a:t>
            </a:r>
            <a:r>
              <a:rPr lang="pt-BR" dirty="0"/>
              <a:t>No Snake Case a todas as letras minúsculas e as palavras são separadas por </a:t>
            </a:r>
            <a:r>
              <a:rPr lang="pt-BR" dirty="0" err="1"/>
              <a:t>underline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158AAE-385F-48B6-9C7E-897C6C3C49DE}"/>
              </a:ext>
            </a:extLst>
          </p:cNvPr>
          <p:cNvSpPr txBox="1"/>
          <p:nvPr/>
        </p:nvSpPr>
        <p:spPr>
          <a:xfrm>
            <a:off x="4579620" y="5086336"/>
            <a:ext cx="303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snake</a:t>
            </a:r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case</a:t>
            </a:r>
            <a:endParaRPr lang="pt-B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3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65436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spc="-5" dirty="0"/>
              <a:t>DE</a:t>
            </a:r>
            <a:r>
              <a:rPr spc="10" dirty="0"/>
              <a:t>C</a:t>
            </a:r>
            <a:r>
              <a:rPr spc="-5" dirty="0"/>
              <a:t>LARAÇ</a:t>
            </a:r>
            <a:r>
              <a:rPr spc="5" dirty="0"/>
              <a:t>Ã</a:t>
            </a:r>
            <a:r>
              <a:rPr dirty="0"/>
              <a:t>O</a:t>
            </a:r>
            <a:r>
              <a:rPr spc="-20" dirty="0"/>
              <a:t> </a:t>
            </a:r>
            <a:r>
              <a:rPr spc="-5" dirty="0"/>
              <a:t>D</a:t>
            </a:r>
            <a:r>
              <a:rPr dirty="0"/>
              <a:t>E	VARIÁ</a:t>
            </a:r>
            <a:r>
              <a:rPr spc="-15" dirty="0"/>
              <a:t>V</a:t>
            </a:r>
            <a:r>
              <a:rPr spc="-5" dirty="0"/>
              <a:t>EIS</a:t>
            </a:r>
          </a:p>
        </p:txBody>
      </p:sp>
      <p:pic>
        <p:nvPicPr>
          <p:cNvPr id="80" name="object 8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2688" y="2552700"/>
            <a:ext cx="7427975" cy="3583858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916939" y="1509776"/>
            <a:ext cx="9391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variável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pelo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primeiro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declarada,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seja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reservado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espaço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 memória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armazenamento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seus dados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16939" y="6460432"/>
            <a:ext cx="5473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1/7/20XX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86832" y="6460432"/>
            <a:ext cx="1417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Programação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Python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OPERADORES ARITMETICOS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pt-BR" spc="-5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FEA07669-7DD2-4C47-B1CC-F5FD768694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28822" y="2269529"/>
            <a:ext cx="4963491" cy="3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OPERADORES ARITMETICOS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pt-BR" spc="-5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BA9BBEEC-F75B-47EB-9A82-51C213028D9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85518" y="2611169"/>
            <a:ext cx="6323554" cy="30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LER VALORES INSERIDOS PELO USUÁRIO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variável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pelo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primeiro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declarada,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seja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reservado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espaço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 memória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armazenamento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seus dados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87" name="Imagem 86">
            <a:extLst>
              <a:ext uri="{FF2B5EF4-FFF2-40B4-BE49-F238E27FC236}">
                <a16:creationId xmlns:a16="http://schemas.microsoft.com/office/drawing/2014/main" id="{F71BACE1-D592-4A2C-B66E-FA38B679E0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2511" y="2300495"/>
            <a:ext cx="8246563" cy="29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IDENTIFICAÇÃO DO TIPO PRIMITIVO 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A identificação do tipo primitivo em programação desempenha o papel de garantir a integridade, eficiência e compreensão do código. Ao conhecer os tipos de dados envolvidos, os programadores podem realizar operações apropriadas, validar entradas, otimizar a alocação de memória e escolher estruturas de dados eficientes.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EC5C851F-2C43-475B-8EF4-CBC7DA551E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6165" y="2606293"/>
            <a:ext cx="7977455" cy="22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ANÁLISE DA VARIÁVEL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A análise de variáveis é importante no desenvolvimento de software, proporcionando compreensão do comportamento dos dados, identificação de erros, otimização de desempenho e validação de entrada.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F4D72E5F-4125-4F8D-A7C2-B5D4DF87BD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2050" y="2196690"/>
            <a:ext cx="7204348" cy="42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VAMOS PRATICAR</a:t>
            </a:r>
            <a:endParaRPr spc="-5"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717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70376"/>
            <a:ext cx="4996180" cy="3088005"/>
            <a:chOff x="0" y="3770376"/>
            <a:chExt cx="4996180" cy="3088005"/>
          </a:xfrm>
        </p:grpSpPr>
        <p:sp>
          <p:nvSpPr>
            <p:cNvPr id="3" name="object 3"/>
            <p:cNvSpPr/>
            <p:nvPr/>
          </p:nvSpPr>
          <p:spPr>
            <a:xfrm>
              <a:off x="0" y="6580632"/>
              <a:ext cx="15240" cy="99060"/>
            </a:xfrm>
            <a:custGeom>
              <a:avLst/>
              <a:gdLst/>
              <a:ahLst/>
              <a:cxnLst/>
              <a:rect l="l" t="t" r="r" b="b"/>
              <a:pathLst>
                <a:path w="15240" h="99059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56248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5" h="15240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33388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4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64936"/>
              <a:ext cx="314325" cy="893444"/>
            </a:xfrm>
            <a:custGeom>
              <a:avLst/>
              <a:gdLst/>
              <a:ahLst/>
              <a:cxnLst/>
              <a:rect l="l" t="t" r="r" b="b"/>
              <a:pathLst>
                <a:path w="314325" h="89344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652" y="6088380"/>
              <a:ext cx="421005" cy="547370"/>
            </a:xfrm>
            <a:custGeom>
              <a:avLst/>
              <a:gdLst/>
              <a:ahLst/>
              <a:cxnLst/>
              <a:rect l="l" t="t" r="r" b="b"/>
              <a:pathLst>
                <a:path w="421005" h="547370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944" y="6682740"/>
              <a:ext cx="238760" cy="175260"/>
            </a:xfrm>
            <a:custGeom>
              <a:avLst/>
              <a:gdLst/>
              <a:ahLst/>
              <a:cxnLst/>
              <a:rect l="l" t="t" r="r" b="b"/>
              <a:pathLst>
                <a:path w="238759" h="1752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788" y="6516624"/>
              <a:ext cx="405765" cy="341630"/>
            </a:xfrm>
            <a:custGeom>
              <a:avLst/>
              <a:gdLst/>
              <a:ahLst/>
              <a:cxnLst/>
              <a:rect l="l" t="t" r="r" b="b"/>
              <a:pathLst>
                <a:path w="405765" h="341629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52060"/>
              <a:ext cx="853440" cy="1153795"/>
            </a:xfrm>
            <a:custGeom>
              <a:avLst/>
              <a:gdLst/>
              <a:ahLst/>
              <a:cxnLst/>
              <a:rect l="l" t="t" r="r" b="b"/>
              <a:pathLst>
                <a:path w="853440" h="1153795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466" y="4504944"/>
              <a:ext cx="800100" cy="2353310"/>
            </a:xfrm>
            <a:custGeom>
              <a:avLst/>
              <a:gdLst/>
              <a:ahLst/>
              <a:cxnLst/>
              <a:rect l="l" t="t" r="r" b="b"/>
              <a:pathLst>
                <a:path w="800100" h="2353309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523" y="4303776"/>
              <a:ext cx="1844675" cy="2554605"/>
            </a:xfrm>
            <a:custGeom>
              <a:avLst/>
              <a:gdLst/>
              <a:ahLst/>
              <a:cxnLst/>
              <a:rect l="l" t="t" r="r" b="b"/>
              <a:pathLst>
                <a:path w="1844675" h="2554604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621" y="4698492"/>
              <a:ext cx="2086610" cy="2159635"/>
            </a:xfrm>
            <a:custGeom>
              <a:avLst/>
              <a:gdLst/>
              <a:ahLst/>
              <a:cxnLst/>
              <a:rect l="l" t="t" r="r" b="b"/>
              <a:pathLst>
                <a:path w="2086610" h="2159634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972" y="5027675"/>
              <a:ext cx="779780" cy="1830705"/>
            </a:xfrm>
            <a:custGeom>
              <a:avLst/>
              <a:gdLst/>
              <a:ahLst/>
              <a:cxnLst/>
              <a:rect l="l" t="t" r="r" b="b"/>
              <a:pathLst>
                <a:path w="779780" h="1830704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w="779780" h="1830704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0151" y="3770376"/>
              <a:ext cx="2249805" cy="1572895"/>
            </a:xfrm>
            <a:custGeom>
              <a:avLst/>
              <a:gdLst/>
              <a:ahLst/>
              <a:cxnLst/>
              <a:rect l="l" t="t" r="r" b="b"/>
              <a:pathLst>
                <a:path w="2249804" h="1572895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8879" y="624992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8415" y="6304788"/>
              <a:ext cx="189865" cy="553720"/>
            </a:xfrm>
            <a:custGeom>
              <a:avLst/>
              <a:gdLst/>
              <a:ahLst/>
              <a:cxnLst/>
              <a:rect l="l" t="t" r="r" b="b"/>
              <a:pathLst>
                <a:path w="189864" h="553720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15" y="0"/>
            <a:ext cx="1122045" cy="1903730"/>
            <a:chOff x="128015" y="0"/>
            <a:chExt cx="1122045" cy="1903730"/>
          </a:xfrm>
        </p:grpSpPr>
        <p:sp>
          <p:nvSpPr>
            <p:cNvPr id="19" name="object 19"/>
            <p:cNvSpPr/>
            <p:nvPr/>
          </p:nvSpPr>
          <p:spPr>
            <a:xfrm>
              <a:off x="321563" y="0"/>
              <a:ext cx="928369" cy="1903730"/>
            </a:xfrm>
            <a:custGeom>
              <a:avLst/>
              <a:gdLst/>
              <a:ahLst/>
              <a:cxnLst/>
              <a:rect l="l" t="t" r="r" b="b"/>
              <a:pathLst>
                <a:path w="928369" h="1903730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015" y="0"/>
              <a:ext cx="421005" cy="1720850"/>
            </a:xfrm>
            <a:custGeom>
              <a:avLst/>
              <a:gdLst/>
              <a:ahLst/>
              <a:cxnLst/>
              <a:rect l="l" t="t" r="r" b="b"/>
              <a:pathLst>
                <a:path w="421005" h="1720850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53352" y="6202679"/>
            <a:ext cx="1155700" cy="655320"/>
          </a:xfrm>
          <a:custGeom>
            <a:avLst/>
            <a:gdLst/>
            <a:ahLst/>
            <a:cxnLst/>
            <a:rect l="l" t="t" r="r" b="b"/>
            <a:pathLst>
              <a:path w="1155700" h="65532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304288" y="1322832"/>
            <a:ext cx="1844039" cy="3668395"/>
            <a:chOff x="2304288" y="1322832"/>
            <a:chExt cx="1844039" cy="3668395"/>
          </a:xfrm>
        </p:grpSpPr>
        <p:sp>
          <p:nvSpPr>
            <p:cNvPr id="23" name="object 23"/>
            <p:cNvSpPr/>
            <p:nvPr/>
          </p:nvSpPr>
          <p:spPr>
            <a:xfrm>
              <a:off x="2598420" y="1322832"/>
              <a:ext cx="1550035" cy="3633470"/>
            </a:xfrm>
            <a:custGeom>
              <a:avLst/>
              <a:gdLst/>
              <a:ahLst/>
              <a:cxnLst/>
              <a:rect l="l" t="t" r="r" b="b"/>
              <a:pathLst>
                <a:path w="1550035" h="3633470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919472"/>
              <a:ext cx="79375" cy="71755"/>
            </a:xfrm>
            <a:custGeom>
              <a:avLst/>
              <a:gdLst/>
              <a:ahLst/>
              <a:cxnLst/>
              <a:rect l="l" t="t" r="r" b="b"/>
              <a:pathLst>
                <a:path w="79375" h="71754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4288" y="3546348"/>
              <a:ext cx="391795" cy="551815"/>
            </a:xfrm>
            <a:custGeom>
              <a:avLst/>
              <a:gdLst/>
              <a:ahLst/>
              <a:cxnLst/>
              <a:rect l="l" t="t" r="r" b="b"/>
              <a:pathLst>
                <a:path w="391794" h="55181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w="391794" h="55181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2488" y="1476756"/>
              <a:ext cx="802005" cy="2379345"/>
            </a:xfrm>
            <a:custGeom>
              <a:avLst/>
              <a:gdLst/>
              <a:ahLst/>
              <a:cxnLst/>
              <a:rect l="l" t="t" r="r" b="b"/>
              <a:pathLst>
                <a:path w="802004" h="2379345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1807464"/>
            <a:ext cx="1537970" cy="3515995"/>
            <a:chOff x="0" y="1807464"/>
            <a:chExt cx="1537970" cy="3515995"/>
          </a:xfrm>
        </p:grpSpPr>
        <p:sp>
          <p:nvSpPr>
            <p:cNvPr id="28" name="object 28"/>
            <p:cNvSpPr/>
            <p:nvPr/>
          </p:nvSpPr>
          <p:spPr>
            <a:xfrm>
              <a:off x="611123" y="1807464"/>
              <a:ext cx="916305" cy="376555"/>
            </a:xfrm>
            <a:custGeom>
              <a:avLst/>
              <a:gdLst/>
              <a:ahLst/>
              <a:cxnLst/>
              <a:rect l="l" t="t" r="r" b="b"/>
              <a:pathLst>
                <a:path w="916305" h="37655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w="916305" h="37655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930908"/>
              <a:ext cx="628015" cy="2788920"/>
            </a:xfrm>
            <a:custGeom>
              <a:avLst/>
              <a:gdLst/>
              <a:ahLst/>
              <a:cxnLst/>
              <a:rect l="l" t="t" r="r" b="b"/>
              <a:pathLst>
                <a:path w="628015" h="2788920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5" y="1984248"/>
              <a:ext cx="1251585" cy="3293745"/>
            </a:xfrm>
            <a:custGeom>
              <a:avLst/>
              <a:gdLst/>
              <a:ahLst/>
              <a:cxnLst/>
              <a:rect l="l" t="t" r="r" b="b"/>
              <a:pathLst>
                <a:path w="1251585" h="329374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3" y="4696968"/>
              <a:ext cx="121920" cy="626745"/>
            </a:xfrm>
            <a:custGeom>
              <a:avLst/>
              <a:gdLst/>
              <a:ahLst/>
              <a:cxnLst/>
              <a:rect l="l" t="t" r="r" b="b"/>
              <a:pathLst>
                <a:path w="121920" h="626745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24" y="2060448"/>
              <a:ext cx="660400" cy="745490"/>
            </a:xfrm>
            <a:custGeom>
              <a:avLst/>
              <a:gdLst/>
              <a:ahLst/>
              <a:cxnLst/>
              <a:rect l="l" t="t" r="r" b="b"/>
              <a:pathLst>
                <a:path w="660400" h="745489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8491" y="2673095"/>
            <a:ext cx="1854835" cy="1763395"/>
            <a:chOff x="888491" y="2673095"/>
            <a:chExt cx="1854835" cy="1763395"/>
          </a:xfrm>
        </p:grpSpPr>
        <p:sp>
          <p:nvSpPr>
            <p:cNvPr id="34" name="object 34"/>
            <p:cNvSpPr/>
            <p:nvPr/>
          </p:nvSpPr>
          <p:spPr>
            <a:xfrm>
              <a:off x="1840991" y="2936747"/>
              <a:ext cx="902335" cy="688975"/>
            </a:xfrm>
            <a:custGeom>
              <a:avLst/>
              <a:gdLst/>
              <a:ahLst/>
              <a:cxnLst/>
              <a:rect l="l" t="t" r="r" b="b"/>
              <a:pathLst>
                <a:path w="902335" h="68897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w="902335" h="68897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491" y="2673095"/>
              <a:ext cx="988060" cy="413384"/>
            </a:xfrm>
            <a:custGeom>
              <a:avLst/>
              <a:gdLst/>
              <a:ahLst/>
              <a:cxnLst/>
              <a:rect l="l" t="t" r="r" b="b"/>
              <a:pathLst>
                <a:path w="988060" h="413385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1851" y="2945891"/>
              <a:ext cx="782320" cy="1490980"/>
            </a:xfrm>
            <a:custGeom>
              <a:avLst/>
              <a:gdLst/>
              <a:ahLst/>
              <a:cxnLst/>
              <a:rect l="l" t="t" r="r" b="b"/>
              <a:pathLst>
                <a:path w="782319" h="149097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38" name="object 38"/>
            <p:cNvSpPr/>
            <p:nvPr/>
          </p:nvSpPr>
          <p:spPr>
            <a:xfrm>
              <a:off x="3171444" y="1226819"/>
              <a:ext cx="760730" cy="314325"/>
            </a:xfrm>
            <a:custGeom>
              <a:avLst/>
              <a:gdLst/>
              <a:ahLst/>
              <a:cxnLst/>
              <a:rect l="l" t="t" r="r" b="b"/>
              <a:pathLst>
                <a:path w="760729" h="314325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5284" y="1235963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19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1083563"/>
            <a:ext cx="617220" cy="2601595"/>
            <a:chOff x="0" y="1083563"/>
            <a:chExt cx="617220" cy="2601595"/>
          </a:xfrm>
        </p:grpSpPr>
        <p:sp>
          <p:nvSpPr>
            <p:cNvPr id="41" name="object 41"/>
            <p:cNvSpPr/>
            <p:nvPr/>
          </p:nvSpPr>
          <p:spPr>
            <a:xfrm>
              <a:off x="0" y="1877568"/>
              <a:ext cx="231775" cy="1807845"/>
            </a:xfrm>
            <a:custGeom>
              <a:avLst/>
              <a:gdLst/>
              <a:ahLst/>
              <a:cxnLst/>
              <a:rect l="l" t="t" r="r" b="b"/>
              <a:pathLst>
                <a:path w="231775" h="180784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1709927"/>
              <a:ext cx="617220" cy="295910"/>
            </a:xfrm>
            <a:custGeom>
              <a:avLst/>
              <a:gdLst/>
              <a:ahLst/>
              <a:cxnLst/>
              <a:rect l="l" t="t" r="r" b="b"/>
              <a:pathLst>
                <a:path w="617220" h="29591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w="617220" h="29591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1083563"/>
              <a:ext cx="334010" cy="719455"/>
            </a:xfrm>
            <a:custGeom>
              <a:avLst/>
              <a:gdLst/>
              <a:ahLst/>
              <a:cxnLst/>
              <a:rect l="l" t="t" r="r" b="b"/>
              <a:pathLst>
                <a:path w="334010" h="719455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45" name="object 45"/>
            <p:cNvSpPr/>
            <p:nvPr/>
          </p:nvSpPr>
          <p:spPr>
            <a:xfrm>
              <a:off x="1743455" y="3201923"/>
              <a:ext cx="668020" cy="281940"/>
            </a:xfrm>
            <a:custGeom>
              <a:avLst/>
              <a:gdLst/>
              <a:ahLst/>
              <a:cxnLst/>
              <a:rect l="l" t="t" r="r" b="b"/>
              <a:pathLst>
                <a:path w="668019" h="28193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60575" y="3323843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5" h="966470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2807" y="3378707"/>
              <a:ext cx="527685" cy="806450"/>
            </a:xfrm>
            <a:custGeom>
              <a:avLst/>
              <a:gdLst/>
              <a:ahLst/>
              <a:cxnLst/>
              <a:rect l="l" t="t" r="r" b="b"/>
              <a:pathLst>
                <a:path w="527685" h="806450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7739" y="4024883"/>
              <a:ext cx="1896110" cy="759460"/>
            </a:xfrm>
            <a:custGeom>
              <a:avLst/>
              <a:gdLst/>
              <a:ahLst/>
              <a:cxnLst/>
              <a:rect l="l" t="t" r="r" b="b"/>
              <a:pathLst>
                <a:path w="1896110" h="75946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893063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69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6676" y="6089903"/>
            <a:ext cx="1169035" cy="768350"/>
          </a:xfrm>
          <a:custGeom>
            <a:avLst/>
            <a:gdLst/>
            <a:ahLst/>
            <a:cxnLst/>
            <a:rect l="l" t="t" r="r" b="b"/>
            <a:pathLst>
              <a:path w="1169035" h="768350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1844" y="5012435"/>
            <a:ext cx="676910" cy="1845945"/>
          </a:xfrm>
          <a:custGeom>
            <a:avLst/>
            <a:gdLst/>
            <a:ahLst/>
            <a:cxnLst/>
            <a:rect l="l" t="t" r="r" b="b"/>
            <a:pathLst>
              <a:path w="676910" h="1845945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w="676910" h="1845945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w="676910" h="1845945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7070" y="3759707"/>
            <a:ext cx="1787525" cy="1597660"/>
          </a:xfrm>
          <a:custGeom>
            <a:avLst/>
            <a:gdLst/>
            <a:ahLst/>
            <a:cxnLst/>
            <a:rect l="l" t="t" r="r" b="b"/>
            <a:pathLst>
              <a:path w="1787525" h="1597660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w="1787525" h="1597660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w="1787525" h="1597660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w="1787525" h="1597660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5727" y="4692396"/>
            <a:ext cx="90170" cy="591820"/>
            <a:chOff x="45727" y="4692396"/>
            <a:chExt cx="90170" cy="591820"/>
          </a:xfrm>
        </p:grpSpPr>
        <p:sp>
          <p:nvSpPr>
            <p:cNvPr id="54" name="object 54"/>
            <p:cNvSpPr/>
            <p:nvPr/>
          </p:nvSpPr>
          <p:spPr>
            <a:xfrm>
              <a:off x="45736" y="4692396"/>
              <a:ext cx="90170" cy="530860"/>
            </a:xfrm>
            <a:custGeom>
              <a:avLst/>
              <a:gdLst/>
              <a:ahLst/>
              <a:cxnLst/>
              <a:rect l="l" t="t" r="r" b="b"/>
              <a:pathLst>
                <a:path w="90170" h="53086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w="90170" h="53086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w="90170" h="53086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7" y="5215763"/>
              <a:ext cx="86860" cy="67945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433167" y="6233159"/>
            <a:ext cx="132715" cy="624840"/>
          </a:xfrm>
          <a:custGeom>
            <a:avLst/>
            <a:gdLst/>
            <a:ahLst/>
            <a:cxnLst/>
            <a:rect l="l" t="t" r="r" b="b"/>
            <a:pathLst>
              <a:path w="132714" h="624840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58485" y="6217920"/>
            <a:ext cx="275590" cy="640080"/>
            <a:chOff x="158485" y="6217920"/>
            <a:chExt cx="275590" cy="640080"/>
          </a:xfrm>
        </p:grpSpPr>
        <p:sp>
          <p:nvSpPr>
            <p:cNvPr id="58" name="object 58"/>
            <p:cNvSpPr/>
            <p:nvPr/>
          </p:nvSpPr>
          <p:spPr>
            <a:xfrm>
              <a:off x="249935" y="6217920"/>
              <a:ext cx="78105" cy="424180"/>
            </a:xfrm>
            <a:custGeom>
              <a:avLst/>
              <a:gdLst/>
              <a:ahLst/>
              <a:cxnLst/>
              <a:rect l="l" t="t" r="r" b="b"/>
              <a:pathLst>
                <a:path w="78104" h="424179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w="78104" h="424179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85" y="6662928"/>
              <a:ext cx="274981" cy="19507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969263" y="0"/>
            <a:ext cx="294640" cy="1823085"/>
          </a:xfrm>
          <a:custGeom>
            <a:avLst/>
            <a:gdLst/>
            <a:ahLst/>
            <a:cxnLst/>
            <a:rect l="l" t="t" r="r" b="b"/>
            <a:pathLst>
              <a:path w="294640" h="1823085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946647"/>
            <a:ext cx="323215" cy="273050"/>
          </a:xfrm>
          <a:custGeom>
            <a:avLst/>
            <a:gdLst/>
            <a:ahLst/>
            <a:cxnLst/>
            <a:rect l="l" t="t" r="r" b="b"/>
            <a:pathLst>
              <a:path w="323215" h="273050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2291" y="6187440"/>
            <a:ext cx="1012825" cy="670560"/>
          </a:xfrm>
          <a:custGeom>
            <a:avLst/>
            <a:gdLst/>
            <a:ahLst/>
            <a:cxnLst/>
            <a:rect l="l" t="t" r="r" b="b"/>
            <a:pathLst>
              <a:path w="1012825" h="670559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8439" y="4904232"/>
            <a:ext cx="82550" cy="58419"/>
          </a:xfrm>
          <a:custGeom>
            <a:avLst/>
            <a:gdLst/>
            <a:ahLst/>
            <a:cxnLst/>
            <a:rect l="l" t="t" r="r" b="b"/>
            <a:pathLst>
              <a:path w="82550" h="5842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26740" y="3866388"/>
            <a:ext cx="1044575" cy="631190"/>
          </a:xfrm>
          <a:custGeom>
            <a:avLst/>
            <a:gdLst/>
            <a:ahLst/>
            <a:cxnLst/>
            <a:rect l="l" t="t" r="r" b="b"/>
            <a:pathLst>
              <a:path w="1044575" h="631189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w="1044575" h="631189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w="1044575" h="631189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w="1044575" h="631189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86227" y="3538728"/>
            <a:ext cx="127000" cy="567055"/>
          </a:xfrm>
          <a:custGeom>
            <a:avLst/>
            <a:gdLst/>
            <a:ahLst/>
            <a:cxnLst/>
            <a:rect l="l" t="t" r="r" b="b"/>
            <a:pathLst>
              <a:path w="127000" h="567054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w="127000" h="567054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4804" y="4797552"/>
            <a:ext cx="372110" cy="2060575"/>
          </a:xfrm>
          <a:custGeom>
            <a:avLst/>
            <a:gdLst/>
            <a:ahLst/>
            <a:cxnLst/>
            <a:rect l="l" t="t" r="r" b="b"/>
            <a:pathLst>
              <a:path w="372109" h="2060575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w="372109" h="2060575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6740" y="3758183"/>
            <a:ext cx="330200" cy="114300"/>
          </a:xfrm>
          <a:custGeom>
            <a:avLst/>
            <a:gdLst/>
            <a:ahLst/>
            <a:cxnLst/>
            <a:rect l="l" t="t" r="r" b="b"/>
            <a:pathLst>
              <a:path w="330200" h="1143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w="330200" h="1143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w="330200" h="1143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w="330200" h="1143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w="330200" h="1143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93" y="6071615"/>
            <a:ext cx="372745" cy="149860"/>
          </a:xfrm>
          <a:custGeom>
            <a:avLst/>
            <a:gdLst/>
            <a:ahLst/>
            <a:cxnLst/>
            <a:rect l="l" t="t" r="r" b="b"/>
            <a:pathLst>
              <a:path w="372745" h="149860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3376" y="1792223"/>
            <a:ext cx="452120" cy="259079"/>
          </a:xfrm>
          <a:custGeom>
            <a:avLst/>
            <a:gdLst/>
            <a:ahLst/>
            <a:cxnLst/>
            <a:rect l="l" t="t" r="r" b="b"/>
            <a:pathLst>
              <a:path w="452119" h="259080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w="452119" h="259080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w="452119" h="259080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w="452119" h="259080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80" y="1967992"/>
            <a:ext cx="371475" cy="226695"/>
          </a:xfrm>
          <a:custGeom>
            <a:avLst/>
            <a:gdLst/>
            <a:ahLst/>
            <a:cxnLst/>
            <a:rect l="l" t="t" r="r" b="b"/>
            <a:pathLst>
              <a:path w="371475" h="226694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7130" y="2043683"/>
            <a:ext cx="584835" cy="154305"/>
          </a:xfrm>
          <a:custGeom>
            <a:avLst/>
            <a:gdLst/>
            <a:ahLst/>
            <a:cxnLst/>
            <a:rect l="l" t="t" r="r" b="b"/>
            <a:pathLst>
              <a:path w="584835" h="15430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w="584835" h="15430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w="584835" h="15430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w="584835" h="15430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443227" y="2660904"/>
            <a:ext cx="1303020" cy="647700"/>
            <a:chOff x="1443227" y="2660904"/>
            <a:chExt cx="1303020" cy="64770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59" y="2923032"/>
              <a:ext cx="230123" cy="7924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43228" y="2660903"/>
              <a:ext cx="1303020" cy="647700"/>
            </a:xfrm>
            <a:custGeom>
              <a:avLst/>
              <a:gdLst/>
              <a:ahLst/>
              <a:cxnLst/>
              <a:rect l="l" t="t" r="r" b="b"/>
              <a:pathLst>
                <a:path w="1303020" h="64770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w="1303020" h="64770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w="1303020" h="64770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860691" y="2657855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w="584200" h="440689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w="584200" h="440689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w="584200" h="440689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w="584200" h="440689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16736" y="2927603"/>
            <a:ext cx="585470" cy="172720"/>
          </a:xfrm>
          <a:custGeom>
            <a:avLst/>
            <a:gdLst/>
            <a:ahLst/>
            <a:cxnLst/>
            <a:rect l="l" t="t" r="r" b="b"/>
            <a:pathLst>
              <a:path w="585469" h="17271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w="585469" h="17271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w="585469" h="17271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w="585469" h="17271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497" y="2043683"/>
            <a:ext cx="114935" cy="628015"/>
          </a:xfrm>
          <a:custGeom>
            <a:avLst/>
            <a:gdLst/>
            <a:ahLst/>
            <a:cxnLst/>
            <a:rect l="l" t="t" r="r" b="b"/>
            <a:pathLst>
              <a:path w="114934" h="62801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2634" y="2182367"/>
            <a:ext cx="111760" cy="640715"/>
          </a:xfrm>
          <a:custGeom>
            <a:avLst/>
            <a:gdLst/>
            <a:ahLst/>
            <a:cxnLst/>
            <a:rect l="l" t="t" r="r" b="b"/>
            <a:pathLst>
              <a:path w="111759" h="640714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27248" y="1552955"/>
            <a:ext cx="500380" cy="2319655"/>
          </a:xfrm>
          <a:custGeom>
            <a:avLst/>
            <a:gdLst/>
            <a:ahLst/>
            <a:cxnLst/>
            <a:rect l="l" t="t" r="r" b="b"/>
            <a:pathLst>
              <a:path w="500379" h="2319654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w="500379" h="2319654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-1523" y="0"/>
            <a:ext cx="4173220" cy="6858000"/>
            <a:chOff x="-1523" y="0"/>
            <a:chExt cx="4173220" cy="6858000"/>
          </a:xfrm>
        </p:grpSpPr>
        <p:sp>
          <p:nvSpPr>
            <p:cNvPr id="81" name="object 81"/>
            <p:cNvSpPr/>
            <p:nvPr/>
          </p:nvSpPr>
          <p:spPr>
            <a:xfrm>
              <a:off x="0" y="6515100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w="35560" h="55245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w="35560" h="55245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w="35560" h="55245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w="35560" h="55245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171188" cy="685799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-1524" y="6538988"/>
              <a:ext cx="34290" cy="48260"/>
            </a:xfrm>
            <a:custGeom>
              <a:avLst/>
              <a:gdLst/>
              <a:ahLst/>
              <a:cxnLst/>
              <a:rect l="l" t="t" r="r" b="b"/>
              <a:pathLst>
                <a:path w="34290" h="48259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w="34290" h="48259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w="34290" h="48259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w="34290" h="48259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w="34290" h="48259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4637532" y="4679188"/>
            <a:ext cx="375285" cy="1417320"/>
          </a:xfrm>
          <a:custGeom>
            <a:avLst/>
            <a:gdLst/>
            <a:ahLst/>
            <a:cxnLst/>
            <a:rect l="l" t="t" r="r" b="b"/>
            <a:pathLst>
              <a:path w="375285" h="1417320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w="375285" h="1417320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w="375285" h="1417320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w="375285" h="1417320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w="375285" h="1417320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8155" y="6086208"/>
            <a:ext cx="212725" cy="772160"/>
          </a:xfrm>
          <a:custGeom>
            <a:avLst/>
            <a:gdLst/>
            <a:ahLst/>
            <a:cxnLst/>
            <a:rect l="l" t="t" r="r" b="b"/>
            <a:pathLst>
              <a:path w="212725" h="772159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563868"/>
            <a:ext cx="30480" cy="208915"/>
          </a:xfrm>
          <a:custGeom>
            <a:avLst/>
            <a:gdLst/>
            <a:ahLst/>
            <a:cxnLst/>
            <a:rect l="l" t="t" r="r" b="b"/>
            <a:pathLst>
              <a:path w="30480" h="208915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096380" y="422528"/>
            <a:ext cx="3907154" cy="1126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5"/>
              </a:spcBef>
            </a:pPr>
            <a:r>
              <a:rPr spc="-5" dirty="0"/>
              <a:t>CONTEÚDO </a:t>
            </a:r>
            <a:r>
              <a:rPr dirty="0"/>
              <a:t> </a:t>
            </a:r>
            <a:r>
              <a:rPr spc="-5" dirty="0"/>
              <a:t>PROG</a:t>
            </a:r>
            <a:r>
              <a:rPr spc="-15" dirty="0"/>
              <a:t>R</a:t>
            </a:r>
            <a:r>
              <a:rPr spc="-5" dirty="0"/>
              <a:t>AMÁT</a:t>
            </a:r>
            <a:r>
              <a:rPr spc="-15" dirty="0"/>
              <a:t>I</a:t>
            </a:r>
            <a:r>
              <a:rPr spc="-5" dirty="0"/>
              <a:t>CO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94857" y="1745107"/>
            <a:ext cx="420878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1.</a:t>
            </a:r>
            <a:r>
              <a:rPr sz="1800" spc="-2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INTRODUÇÃO AO</a:t>
            </a:r>
            <a:r>
              <a:rPr sz="18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PYTHON</a:t>
            </a:r>
            <a:endParaRPr sz="1800">
              <a:latin typeface="Nirmala UI"/>
              <a:cs typeface="Nirmala UI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Char char="•"/>
              <a:tabLst>
                <a:tab pos="299085" algn="l"/>
                <a:tab pos="299720" algn="l"/>
                <a:tab pos="2755900" algn="l"/>
                <a:tab pos="3042285" algn="l"/>
              </a:tabLst>
            </a:pPr>
            <a:r>
              <a:rPr sz="1400" dirty="0">
                <a:latin typeface="Arial MT"/>
                <a:cs typeface="Arial MT"/>
              </a:rPr>
              <a:t>Histórico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geral	•	Ambientação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Instalação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aplicativos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915"/>
              </a:spcBef>
            </a:pP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2.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Conceitos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Programação</a:t>
            </a:r>
            <a:r>
              <a:rPr sz="1800" spc="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 Python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02858" y="3324834"/>
            <a:ext cx="2171065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193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Arial MT"/>
                <a:cs typeface="Arial MT"/>
              </a:rPr>
              <a:t>Variáveis,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operadores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operações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E/S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102858" y="4087207"/>
            <a:ext cx="261302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Arial MT"/>
                <a:cs typeface="Arial MT"/>
              </a:rPr>
              <a:t>laços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Funções,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tuplas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dicionários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102858" y="3872865"/>
            <a:ext cx="2831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Listas,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estruturas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decisão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846311" y="3324834"/>
            <a:ext cx="2490470" cy="1296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2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Módulos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pacotes</a:t>
            </a:r>
            <a:endParaRPr sz="1400">
              <a:latin typeface="Arial MT"/>
              <a:cs typeface="Arial MT"/>
            </a:endParaRPr>
          </a:p>
          <a:p>
            <a:pPr marL="299085" marR="358140" indent="-287020">
              <a:lnSpc>
                <a:spcPct val="118600"/>
              </a:lnSpc>
              <a:spcBef>
                <a:spcPts val="1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Exceções </a:t>
            </a:r>
            <a:r>
              <a:rPr sz="1400" dirty="0">
                <a:latin typeface="Arial MT"/>
                <a:cs typeface="Arial MT"/>
              </a:rPr>
              <a:t>e strings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Geradores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iteradores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Gerenciamento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arquivos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Módulos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diversificados.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05525" y="4799838"/>
            <a:ext cx="534606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3.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 Introdução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programação</a:t>
            </a:r>
            <a:r>
              <a:rPr sz="1800" spc="1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orientada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objetos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em </a:t>
            </a:r>
            <a:r>
              <a:rPr sz="1800" spc="-48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  <a:tabLst>
                <a:tab pos="3311525" algn="l"/>
              </a:tabLst>
            </a:pPr>
            <a:r>
              <a:rPr spc="-5" dirty="0"/>
              <a:t>CRITÉRIOS</a:t>
            </a:r>
            <a:r>
              <a:rPr spc="-10" dirty="0"/>
              <a:t> </a:t>
            </a:r>
            <a:r>
              <a:rPr dirty="0"/>
              <a:t>DE	</a:t>
            </a:r>
            <a:r>
              <a:rPr spc="-5" dirty="0"/>
              <a:t>AVALIAÇÃO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89" y="2149601"/>
            <a:ext cx="2743200" cy="2999740"/>
          </a:xfrm>
          <a:prstGeom prst="rect">
            <a:avLst/>
          </a:prstGeom>
          <a:solidFill>
            <a:srgbClr val="66B1AF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Presença</a:t>
            </a:r>
            <a:endParaRPr sz="3300" dirty="0">
              <a:latin typeface="Nirmala UI"/>
              <a:cs typeface="Nirmala UI"/>
            </a:endParaRPr>
          </a:p>
          <a:p>
            <a:pPr marL="392430" marR="382905" algn="ctr">
              <a:lnSpc>
                <a:spcPct val="100000"/>
              </a:lnSpc>
              <a:spcBef>
                <a:spcPts val="2330"/>
              </a:spcBef>
            </a:pPr>
            <a:r>
              <a:rPr sz="1800" spc="-5" dirty="0">
                <a:latin typeface="Nirmala UI"/>
                <a:cs typeface="Nirmala UI"/>
              </a:rPr>
              <a:t>Presença</a:t>
            </a:r>
            <a:r>
              <a:rPr sz="1800" spc="-60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superior</a:t>
            </a:r>
            <a:r>
              <a:rPr sz="1800" spc="-6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a </a:t>
            </a:r>
            <a:r>
              <a:rPr sz="1800" spc="-48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75%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Nirmala UI"/>
              <a:cs typeface="Nirmala UI"/>
            </a:endParaRPr>
          </a:p>
          <a:p>
            <a:pPr marL="6902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Maximo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20horas,</a:t>
            </a:r>
            <a:endParaRPr lang="pt-BR" sz="1400" dirty="0">
              <a:latin typeface="Arial MT"/>
              <a:cs typeface="Arial MT"/>
            </a:endParaRPr>
          </a:p>
          <a:p>
            <a:pPr marL="670560">
              <a:lnSpc>
                <a:spcPct val="100000"/>
              </a:lnSpc>
              <a:spcBef>
                <a:spcPts val="330"/>
              </a:spcBef>
            </a:pPr>
            <a:r>
              <a:rPr sz="1400" dirty="0" err="1">
                <a:latin typeface="Arial MT"/>
                <a:cs typeface="Arial MT"/>
              </a:rPr>
              <a:t>ou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aula.</a:t>
            </a:r>
            <a:endParaRPr lang="pt-BR"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161" y="2149601"/>
            <a:ext cx="2743200" cy="2999740"/>
          </a:xfrm>
          <a:prstGeom prst="rect">
            <a:avLst/>
          </a:prstGeom>
          <a:solidFill>
            <a:srgbClr val="F39791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Atividades</a:t>
            </a:r>
            <a:endParaRPr sz="3300" dirty="0">
              <a:latin typeface="Nirmala UI"/>
              <a:cs typeface="Nirmala UI"/>
            </a:endParaRPr>
          </a:p>
          <a:p>
            <a:pPr marL="353060" marR="325120" indent="2540" algn="ctr">
              <a:lnSpc>
                <a:spcPct val="100000"/>
              </a:lnSpc>
              <a:spcBef>
                <a:spcPts val="2330"/>
              </a:spcBef>
            </a:pPr>
            <a:r>
              <a:rPr sz="1800" spc="-5" dirty="0">
                <a:latin typeface="Nirmala UI"/>
                <a:cs typeface="Nirmala UI"/>
              </a:rPr>
              <a:t>Executar </a:t>
            </a:r>
            <a:r>
              <a:rPr sz="1800" dirty="0">
                <a:latin typeface="Nirmala UI"/>
                <a:cs typeface="Nirmala UI"/>
              </a:rPr>
              <a:t>os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exercícios</a:t>
            </a:r>
            <a:r>
              <a:rPr sz="1800" spc="-3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de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fixação</a:t>
            </a:r>
            <a:endParaRPr sz="1800" dirty="0">
              <a:latin typeface="Nirmala UI"/>
              <a:cs typeface="Nirmala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Nirmala UI"/>
              <a:cs typeface="Nirmala UI"/>
            </a:endParaRPr>
          </a:p>
          <a:p>
            <a:pPr marL="25400" algn="ctr">
              <a:lnSpc>
                <a:spcPct val="100000"/>
              </a:lnSpc>
            </a:pPr>
            <a:r>
              <a:rPr sz="1400" spc="-40" dirty="0">
                <a:latin typeface="Arial MT"/>
                <a:cs typeface="Arial MT"/>
              </a:rPr>
              <a:t>Toda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aula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terá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exercícios</a:t>
            </a:r>
          </a:p>
          <a:p>
            <a:pPr marL="22225" algn="ctr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fixação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0114" y="2149601"/>
            <a:ext cx="2743200" cy="2997835"/>
          </a:xfrm>
          <a:prstGeom prst="rect">
            <a:avLst/>
          </a:prstGeom>
          <a:solidFill>
            <a:srgbClr val="F8AA18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Projeto</a:t>
            </a:r>
            <a:r>
              <a:rPr sz="3300" b="1" spc="-50" dirty="0">
                <a:latin typeface="Nirmala UI"/>
                <a:cs typeface="Nirmala UI"/>
              </a:rPr>
              <a:t> </a:t>
            </a:r>
            <a:r>
              <a:rPr sz="3300" b="1" spc="-5" dirty="0">
                <a:latin typeface="Nirmala UI"/>
                <a:cs typeface="Nirmala UI"/>
              </a:rPr>
              <a:t>Final</a:t>
            </a:r>
            <a:endParaRPr sz="3300">
              <a:latin typeface="Nirmala UI"/>
              <a:cs typeface="Nirmala UI"/>
            </a:endParaRPr>
          </a:p>
          <a:p>
            <a:pPr marL="352425" marR="311150" algn="ctr">
              <a:lnSpc>
                <a:spcPct val="100000"/>
              </a:lnSpc>
              <a:spcBef>
                <a:spcPts val="2330"/>
              </a:spcBef>
            </a:pPr>
            <a:r>
              <a:rPr sz="1800" dirty="0">
                <a:latin typeface="Nirmala UI"/>
                <a:cs typeface="Nirmala UI"/>
              </a:rPr>
              <a:t>Um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projeto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que</a:t>
            </a:r>
            <a:r>
              <a:rPr sz="1800" spc="-5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será </a:t>
            </a:r>
            <a:r>
              <a:rPr sz="1800" spc="-480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implementado </a:t>
            </a:r>
            <a:r>
              <a:rPr sz="1800" dirty="0">
                <a:latin typeface="Nirmala UI"/>
                <a:cs typeface="Nirmala UI"/>
              </a:rPr>
              <a:t>nas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ultimas semanas do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curso</a:t>
            </a:r>
            <a:endParaRPr sz="1800">
              <a:latin typeface="Nirmala UI"/>
              <a:cs typeface="Nirmala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70376"/>
            <a:ext cx="4996180" cy="3088005"/>
            <a:chOff x="0" y="3770376"/>
            <a:chExt cx="4996180" cy="3088005"/>
          </a:xfrm>
        </p:grpSpPr>
        <p:sp>
          <p:nvSpPr>
            <p:cNvPr id="3" name="object 3"/>
            <p:cNvSpPr/>
            <p:nvPr/>
          </p:nvSpPr>
          <p:spPr>
            <a:xfrm>
              <a:off x="0" y="6580632"/>
              <a:ext cx="15240" cy="99060"/>
            </a:xfrm>
            <a:custGeom>
              <a:avLst/>
              <a:gdLst/>
              <a:ahLst/>
              <a:cxnLst/>
              <a:rect l="l" t="t" r="r" b="b"/>
              <a:pathLst>
                <a:path w="15240" h="99059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56248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5" h="15240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33388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4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64936"/>
              <a:ext cx="314325" cy="893444"/>
            </a:xfrm>
            <a:custGeom>
              <a:avLst/>
              <a:gdLst/>
              <a:ahLst/>
              <a:cxnLst/>
              <a:rect l="l" t="t" r="r" b="b"/>
              <a:pathLst>
                <a:path w="314325" h="89344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652" y="6088380"/>
              <a:ext cx="421005" cy="547370"/>
            </a:xfrm>
            <a:custGeom>
              <a:avLst/>
              <a:gdLst/>
              <a:ahLst/>
              <a:cxnLst/>
              <a:rect l="l" t="t" r="r" b="b"/>
              <a:pathLst>
                <a:path w="421005" h="547370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944" y="6682740"/>
              <a:ext cx="238760" cy="175260"/>
            </a:xfrm>
            <a:custGeom>
              <a:avLst/>
              <a:gdLst/>
              <a:ahLst/>
              <a:cxnLst/>
              <a:rect l="l" t="t" r="r" b="b"/>
              <a:pathLst>
                <a:path w="238759" h="1752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788" y="6516624"/>
              <a:ext cx="405765" cy="341630"/>
            </a:xfrm>
            <a:custGeom>
              <a:avLst/>
              <a:gdLst/>
              <a:ahLst/>
              <a:cxnLst/>
              <a:rect l="l" t="t" r="r" b="b"/>
              <a:pathLst>
                <a:path w="405765" h="341629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52060"/>
              <a:ext cx="853440" cy="1153795"/>
            </a:xfrm>
            <a:custGeom>
              <a:avLst/>
              <a:gdLst/>
              <a:ahLst/>
              <a:cxnLst/>
              <a:rect l="l" t="t" r="r" b="b"/>
              <a:pathLst>
                <a:path w="853440" h="1153795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466" y="4504944"/>
              <a:ext cx="800100" cy="2353310"/>
            </a:xfrm>
            <a:custGeom>
              <a:avLst/>
              <a:gdLst/>
              <a:ahLst/>
              <a:cxnLst/>
              <a:rect l="l" t="t" r="r" b="b"/>
              <a:pathLst>
                <a:path w="800100" h="2353309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523" y="4303776"/>
              <a:ext cx="1844675" cy="2554605"/>
            </a:xfrm>
            <a:custGeom>
              <a:avLst/>
              <a:gdLst/>
              <a:ahLst/>
              <a:cxnLst/>
              <a:rect l="l" t="t" r="r" b="b"/>
              <a:pathLst>
                <a:path w="1844675" h="2554604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621" y="4698492"/>
              <a:ext cx="2086610" cy="2159635"/>
            </a:xfrm>
            <a:custGeom>
              <a:avLst/>
              <a:gdLst/>
              <a:ahLst/>
              <a:cxnLst/>
              <a:rect l="l" t="t" r="r" b="b"/>
              <a:pathLst>
                <a:path w="2086610" h="2159634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972" y="5027675"/>
              <a:ext cx="779780" cy="1830705"/>
            </a:xfrm>
            <a:custGeom>
              <a:avLst/>
              <a:gdLst/>
              <a:ahLst/>
              <a:cxnLst/>
              <a:rect l="l" t="t" r="r" b="b"/>
              <a:pathLst>
                <a:path w="779780" h="1830704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w="779780" h="1830704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0151" y="3770376"/>
              <a:ext cx="2249805" cy="1572895"/>
            </a:xfrm>
            <a:custGeom>
              <a:avLst/>
              <a:gdLst/>
              <a:ahLst/>
              <a:cxnLst/>
              <a:rect l="l" t="t" r="r" b="b"/>
              <a:pathLst>
                <a:path w="2249804" h="1572895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8879" y="624992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8415" y="6304788"/>
              <a:ext cx="189865" cy="553720"/>
            </a:xfrm>
            <a:custGeom>
              <a:avLst/>
              <a:gdLst/>
              <a:ahLst/>
              <a:cxnLst/>
              <a:rect l="l" t="t" r="r" b="b"/>
              <a:pathLst>
                <a:path w="189864" h="553720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15" y="0"/>
            <a:ext cx="1122045" cy="1903730"/>
            <a:chOff x="128015" y="0"/>
            <a:chExt cx="1122045" cy="1903730"/>
          </a:xfrm>
        </p:grpSpPr>
        <p:sp>
          <p:nvSpPr>
            <p:cNvPr id="19" name="object 19"/>
            <p:cNvSpPr/>
            <p:nvPr/>
          </p:nvSpPr>
          <p:spPr>
            <a:xfrm>
              <a:off x="321563" y="0"/>
              <a:ext cx="928369" cy="1903730"/>
            </a:xfrm>
            <a:custGeom>
              <a:avLst/>
              <a:gdLst/>
              <a:ahLst/>
              <a:cxnLst/>
              <a:rect l="l" t="t" r="r" b="b"/>
              <a:pathLst>
                <a:path w="928369" h="1903730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015" y="0"/>
              <a:ext cx="421005" cy="1720850"/>
            </a:xfrm>
            <a:custGeom>
              <a:avLst/>
              <a:gdLst/>
              <a:ahLst/>
              <a:cxnLst/>
              <a:rect l="l" t="t" r="r" b="b"/>
              <a:pathLst>
                <a:path w="421005" h="1720850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53352" y="6202679"/>
            <a:ext cx="1155700" cy="655320"/>
          </a:xfrm>
          <a:custGeom>
            <a:avLst/>
            <a:gdLst/>
            <a:ahLst/>
            <a:cxnLst/>
            <a:rect l="l" t="t" r="r" b="b"/>
            <a:pathLst>
              <a:path w="1155700" h="65532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304288" y="1322832"/>
            <a:ext cx="1844039" cy="3668395"/>
            <a:chOff x="2304288" y="1322832"/>
            <a:chExt cx="1844039" cy="3668395"/>
          </a:xfrm>
        </p:grpSpPr>
        <p:sp>
          <p:nvSpPr>
            <p:cNvPr id="23" name="object 23"/>
            <p:cNvSpPr/>
            <p:nvPr/>
          </p:nvSpPr>
          <p:spPr>
            <a:xfrm>
              <a:off x="2598420" y="1322832"/>
              <a:ext cx="1550035" cy="3633470"/>
            </a:xfrm>
            <a:custGeom>
              <a:avLst/>
              <a:gdLst/>
              <a:ahLst/>
              <a:cxnLst/>
              <a:rect l="l" t="t" r="r" b="b"/>
              <a:pathLst>
                <a:path w="1550035" h="3633470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919472"/>
              <a:ext cx="79375" cy="71755"/>
            </a:xfrm>
            <a:custGeom>
              <a:avLst/>
              <a:gdLst/>
              <a:ahLst/>
              <a:cxnLst/>
              <a:rect l="l" t="t" r="r" b="b"/>
              <a:pathLst>
                <a:path w="79375" h="71754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4288" y="3546348"/>
              <a:ext cx="391795" cy="551815"/>
            </a:xfrm>
            <a:custGeom>
              <a:avLst/>
              <a:gdLst/>
              <a:ahLst/>
              <a:cxnLst/>
              <a:rect l="l" t="t" r="r" b="b"/>
              <a:pathLst>
                <a:path w="391794" h="55181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w="391794" h="55181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2488" y="1476756"/>
              <a:ext cx="802005" cy="2379345"/>
            </a:xfrm>
            <a:custGeom>
              <a:avLst/>
              <a:gdLst/>
              <a:ahLst/>
              <a:cxnLst/>
              <a:rect l="l" t="t" r="r" b="b"/>
              <a:pathLst>
                <a:path w="802004" h="2379345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1807464"/>
            <a:ext cx="1537970" cy="3515995"/>
            <a:chOff x="0" y="1807464"/>
            <a:chExt cx="1537970" cy="3515995"/>
          </a:xfrm>
        </p:grpSpPr>
        <p:sp>
          <p:nvSpPr>
            <p:cNvPr id="28" name="object 28"/>
            <p:cNvSpPr/>
            <p:nvPr/>
          </p:nvSpPr>
          <p:spPr>
            <a:xfrm>
              <a:off x="611123" y="1807464"/>
              <a:ext cx="916305" cy="376555"/>
            </a:xfrm>
            <a:custGeom>
              <a:avLst/>
              <a:gdLst/>
              <a:ahLst/>
              <a:cxnLst/>
              <a:rect l="l" t="t" r="r" b="b"/>
              <a:pathLst>
                <a:path w="916305" h="37655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w="916305" h="37655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930908"/>
              <a:ext cx="628015" cy="2788920"/>
            </a:xfrm>
            <a:custGeom>
              <a:avLst/>
              <a:gdLst/>
              <a:ahLst/>
              <a:cxnLst/>
              <a:rect l="l" t="t" r="r" b="b"/>
              <a:pathLst>
                <a:path w="628015" h="2788920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5" y="1984248"/>
              <a:ext cx="1251585" cy="3293745"/>
            </a:xfrm>
            <a:custGeom>
              <a:avLst/>
              <a:gdLst/>
              <a:ahLst/>
              <a:cxnLst/>
              <a:rect l="l" t="t" r="r" b="b"/>
              <a:pathLst>
                <a:path w="1251585" h="329374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3" y="4696968"/>
              <a:ext cx="121920" cy="626745"/>
            </a:xfrm>
            <a:custGeom>
              <a:avLst/>
              <a:gdLst/>
              <a:ahLst/>
              <a:cxnLst/>
              <a:rect l="l" t="t" r="r" b="b"/>
              <a:pathLst>
                <a:path w="121920" h="626745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24" y="2060448"/>
              <a:ext cx="660400" cy="745490"/>
            </a:xfrm>
            <a:custGeom>
              <a:avLst/>
              <a:gdLst/>
              <a:ahLst/>
              <a:cxnLst/>
              <a:rect l="l" t="t" r="r" b="b"/>
              <a:pathLst>
                <a:path w="660400" h="745489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8491" y="2673095"/>
            <a:ext cx="1854835" cy="1763395"/>
            <a:chOff x="888491" y="2673095"/>
            <a:chExt cx="1854835" cy="1763395"/>
          </a:xfrm>
        </p:grpSpPr>
        <p:sp>
          <p:nvSpPr>
            <p:cNvPr id="34" name="object 34"/>
            <p:cNvSpPr/>
            <p:nvPr/>
          </p:nvSpPr>
          <p:spPr>
            <a:xfrm>
              <a:off x="1840991" y="2936747"/>
              <a:ext cx="902335" cy="688975"/>
            </a:xfrm>
            <a:custGeom>
              <a:avLst/>
              <a:gdLst/>
              <a:ahLst/>
              <a:cxnLst/>
              <a:rect l="l" t="t" r="r" b="b"/>
              <a:pathLst>
                <a:path w="902335" h="68897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w="902335" h="68897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491" y="2673095"/>
              <a:ext cx="988060" cy="413384"/>
            </a:xfrm>
            <a:custGeom>
              <a:avLst/>
              <a:gdLst/>
              <a:ahLst/>
              <a:cxnLst/>
              <a:rect l="l" t="t" r="r" b="b"/>
              <a:pathLst>
                <a:path w="988060" h="413385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1851" y="2945891"/>
              <a:ext cx="782320" cy="1490980"/>
            </a:xfrm>
            <a:custGeom>
              <a:avLst/>
              <a:gdLst/>
              <a:ahLst/>
              <a:cxnLst/>
              <a:rect l="l" t="t" r="r" b="b"/>
              <a:pathLst>
                <a:path w="782319" h="149097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38" name="object 38"/>
            <p:cNvSpPr/>
            <p:nvPr/>
          </p:nvSpPr>
          <p:spPr>
            <a:xfrm>
              <a:off x="3171444" y="1226819"/>
              <a:ext cx="760730" cy="314325"/>
            </a:xfrm>
            <a:custGeom>
              <a:avLst/>
              <a:gdLst/>
              <a:ahLst/>
              <a:cxnLst/>
              <a:rect l="l" t="t" r="r" b="b"/>
              <a:pathLst>
                <a:path w="760729" h="314325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5284" y="1235963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19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1083563"/>
            <a:ext cx="617220" cy="2601595"/>
            <a:chOff x="0" y="1083563"/>
            <a:chExt cx="617220" cy="2601595"/>
          </a:xfrm>
        </p:grpSpPr>
        <p:sp>
          <p:nvSpPr>
            <p:cNvPr id="41" name="object 41"/>
            <p:cNvSpPr/>
            <p:nvPr/>
          </p:nvSpPr>
          <p:spPr>
            <a:xfrm>
              <a:off x="0" y="1877568"/>
              <a:ext cx="231775" cy="1807845"/>
            </a:xfrm>
            <a:custGeom>
              <a:avLst/>
              <a:gdLst/>
              <a:ahLst/>
              <a:cxnLst/>
              <a:rect l="l" t="t" r="r" b="b"/>
              <a:pathLst>
                <a:path w="231775" h="180784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1709927"/>
              <a:ext cx="617220" cy="295910"/>
            </a:xfrm>
            <a:custGeom>
              <a:avLst/>
              <a:gdLst/>
              <a:ahLst/>
              <a:cxnLst/>
              <a:rect l="l" t="t" r="r" b="b"/>
              <a:pathLst>
                <a:path w="617220" h="29591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w="617220" h="29591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1083563"/>
              <a:ext cx="334010" cy="719455"/>
            </a:xfrm>
            <a:custGeom>
              <a:avLst/>
              <a:gdLst/>
              <a:ahLst/>
              <a:cxnLst/>
              <a:rect l="l" t="t" r="r" b="b"/>
              <a:pathLst>
                <a:path w="334010" h="719455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45" name="object 45"/>
            <p:cNvSpPr/>
            <p:nvPr/>
          </p:nvSpPr>
          <p:spPr>
            <a:xfrm>
              <a:off x="1743455" y="3201923"/>
              <a:ext cx="668020" cy="281940"/>
            </a:xfrm>
            <a:custGeom>
              <a:avLst/>
              <a:gdLst/>
              <a:ahLst/>
              <a:cxnLst/>
              <a:rect l="l" t="t" r="r" b="b"/>
              <a:pathLst>
                <a:path w="668019" h="28193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60575" y="3323843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5" h="966470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2807" y="3378707"/>
              <a:ext cx="527685" cy="806450"/>
            </a:xfrm>
            <a:custGeom>
              <a:avLst/>
              <a:gdLst/>
              <a:ahLst/>
              <a:cxnLst/>
              <a:rect l="l" t="t" r="r" b="b"/>
              <a:pathLst>
                <a:path w="527685" h="806450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7739" y="4024883"/>
              <a:ext cx="1896110" cy="759460"/>
            </a:xfrm>
            <a:custGeom>
              <a:avLst/>
              <a:gdLst/>
              <a:ahLst/>
              <a:cxnLst/>
              <a:rect l="l" t="t" r="r" b="b"/>
              <a:pathLst>
                <a:path w="1896110" h="75946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893063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69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6676" y="6089903"/>
            <a:ext cx="1169035" cy="768350"/>
          </a:xfrm>
          <a:custGeom>
            <a:avLst/>
            <a:gdLst/>
            <a:ahLst/>
            <a:cxnLst/>
            <a:rect l="l" t="t" r="r" b="b"/>
            <a:pathLst>
              <a:path w="1169035" h="768350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1844" y="5012435"/>
            <a:ext cx="676910" cy="1845945"/>
          </a:xfrm>
          <a:custGeom>
            <a:avLst/>
            <a:gdLst/>
            <a:ahLst/>
            <a:cxnLst/>
            <a:rect l="l" t="t" r="r" b="b"/>
            <a:pathLst>
              <a:path w="676910" h="1845945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w="676910" h="1845945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w="676910" h="1845945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7070" y="3759707"/>
            <a:ext cx="1787525" cy="1597660"/>
          </a:xfrm>
          <a:custGeom>
            <a:avLst/>
            <a:gdLst/>
            <a:ahLst/>
            <a:cxnLst/>
            <a:rect l="l" t="t" r="r" b="b"/>
            <a:pathLst>
              <a:path w="1787525" h="1597660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w="1787525" h="1597660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w="1787525" h="1597660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w="1787525" h="1597660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5727" y="4692396"/>
            <a:ext cx="90170" cy="591820"/>
            <a:chOff x="45727" y="4692396"/>
            <a:chExt cx="90170" cy="591820"/>
          </a:xfrm>
        </p:grpSpPr>
        <p:sp>
          <p:nvSpPr>
            <p:cNvPr id="54" name="object 54"/>
            <p:cNvSpPr/>
            <p:nvPr/>
          </p:nvSpPr>
          <p:spPr>
            <a:xfrm>
              <a:off x="45736" y="4692396"/>
              <a:ext cx="90170" cy="530860"/>
            </a:xfrm>
            <a:custGeom>
              <a:avLst/>
              <a:gdLst/>
              <a:ahLst/>
              <a:cxnLst/>
              <a:rect l="l" t="t" r="r" b="b"/>
              <a:pathLst>
                <a:path w="90170" h="53086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w="90170" h="53086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w="90170" h="53086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7" y="5215763"/>
              <a:ext cx="86860" cy="67945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433167" y="6233159"/>
            <a:ext cx="132715" cy="624840"/>
          </a:xfrm>
          <a:custGeom>
            <a:avLst/>
            <a:gdLst/>
            <a:ahLst/>
            <a:cxnLst/>
            <a:rect l="l" t="t" r="r" b="b"/>
            <a:pathLst>
              <a:path w="132714" h="624840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58485" y="6217920"/>
            <a:ext cx="275590" cy="640080"/>
            <a:chOff x="158485" y="6217920"/>
            <a:chExt cx="275590" cy="640080"/>
          </a:xfrm>
        </p:grpSpPr>
        <p:sp>
          <p:nvSpPr>
            <p:cNvPr id="58" name="object 58"/>
            <p:cNvSpPr/>
            <p:nvPr/>
          </p:nvSpPr>
          <p:spPr>
            <a:xfrm>
              <a:off x="249935" y="6217920"/>
              <a:ext cx="78105" cy="424180"/>
            </a:xfrm>
            <a:custGeom>
              <a:avLst/>
              <a:gdLst/>
              <a:ahLst/>
              <a:cxnLst/>
              <a:rect l="l" t="t" r="r" b="b"/>
              <a:pathLst>
                <a:path w="78104" h="424179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w="78104" h="424179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85" y="6662928"/>
              <a:ext cx="274981" cy="19507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969263" y="0"/>
            <a:ext cx="294640" cy="1823085"/>
          </a:xfrm>
          <a:custGeom>
            <a:avLst/>
            <a:gdLst/>
            <a:ahLst/>
            <a:cxnLst/>
            <a:rect l="l" t="t" r="r" b="b"/>
            <a:pathLst>
              <a:path w="294640" h="1823085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946647"/>
            <a:ext cx="323215" cy="273050"/>
          </a:xfrm>
          <a:custGeom>
            <a:avLst/>
            <a:gdLst/>
            <a:ahLst/>
            <a:cxnLst/>
            <a:rect l="l" t="t" r="r" b="b"/>
            <a:pathLst>
              <a:path w="323215" h="273050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2291" y="6187440"/>
            <a:ext cx="1012825" cy="670560"/>
          </a:xfrm>
          <a:custGeom>
            <a:avLst/>
            <a:gdLst/>
            <a:ahLst/>
            <a:cxnLst/>
            <a:rect l="l" t="t" r="r" b="b"/>
            <a:pathLst>
              <a:path w="1012825" h="670559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8439" y="4904232"/>
            <a:ext cx="82550" cy="58419"/>
          </a:xfrm>
          <a:custGeom>
            <a:avLst/>
            <a:gdLst/>
            <a:ahLst/>
            <a:cxnLst/>
            <a:rect l="l" t="t" r="r" b="b"/>
            <a:pathLst>
              <a:path w="82550" h="5842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26740" y="3866388"/>
            <a:ext cx="1044575" cy="631190"/>
          </a:xfrm>
          <a:custGeom>
            <a:avLst/>
            <a:gdLst/>
            <a:ahLst/>
            <a:cxnLst/>
            <a:rect l="l" t="t" r="r" b="b"/>
            <a:pathLst>
              <a:path w="1044575" h="631189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w="1044575" h="631189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w="1044575" h="631189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w="1044575" h="631189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86227" y="3538728"/>
            <a:ext cx="127000" cy="567055"/>
          </a:xfrm>
          <a:custGeom>
            <a:avLst/>
            <a:gdLst/>
            <a:ahLst/>
            <a:cxnLst/>
            <a:rect l="l" t="t" r="r" b="b"/>
            <a:pathLst>
              <a:path w="127000" h="567054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w="127000" h="567054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4804" y="4797552"/>
            <a:ext cx="372110" cy="2060575"/>
          </a:xfrm>
          <a:custGeom>
            <a:avLst/>
            <a:gdLst/>
            <a:ahLst/>
            <a:cxnLst/>
            <a:rect l="l" t="t" r="r" b="b"/>
            <a:pathLst>
              <a:path w="372109" h="2060575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w="372109" h="2060575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6740" y="3758183"/>
            <a:ext cx="330200" cy="114300"/>
          </a:xfrm>
          <a:custGeom>
            <a:avLst/>
            <a:gdLst/>
            <a:ahLst/>
            <a:cxnLst/>
            <a:rect l="l" t="t" r="r" b="b"/>
            <a:pathLst>
              <a:path w="330200" h="1143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w="330200" h="1143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w="330200" h="1143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w="330200" h="1143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w="330200" h="1143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93" y="6071615"/>
            <a:ext cx="372745" cy="149860"/>
          </a:xfrm>
          <a:custGeom>
            <a:avLst/>
            <a:gdLst/>
            <a:ahLst/>
            <a:cxnLst/>
            <a:rect l="l" t="t" r="r" b="b"/>
            <a:pathLst>
              <a:path w="372745" h="149860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3376" y="1792223"/>
            <a:ext cx="452120" cy="259079"/>
          </a:xfrm>
          <a:custGeom>
            <a:avLst/>
            <a:gdLst/>
            <a:ahLst/>
            <a:cxnLst/>
            <a:rect l="l" t="t" r="r" b="b"/>
            <a:pathLst>
              <a:path w="452119" h="259080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w="452119" h="259080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w="452119" h="259080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w="452119" h="259080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80" y="1967992"/>
            <a:ext cx="371475" cy="226695"/>
          </a:xfrm>
          <a:custGeom>
            <a:avLst/>
            <a:gdLst/>
            <a:ahLst/>
            <a:cxnLst/>
            <a:rect l="l" t="t" r="r" b="b"/>
            <a:pathLst>
              <a:path w="371475" h="226694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7130" y="2043683"/>
            <a:ext cx="584835" cy="154305"/>
          </a:xfrm>
          <a:custGeom>
            <a:avLst/>
            <a:gdLst/>
            <a:ahLst/>
            <a:cxnLst/>
            <a:rect l="l" t="t" r="r" b="b"/>
            <a:pathLst>
              <a:path w="584835" h="15430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w="584835" h="15430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w="584835" h="15430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w="584835" h="15430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443227" y="2660904"/>
            <a:ext cx="1303020" cy="647700"/>
            <a:chOff x="1443227" y="2660904"/>
            <a:chExt cx="1303020" cy="64770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59" y="2923032"/>
              <a:ext cx="230123" cy="7924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43228" y="2660903"/>
              <a:ext cx="1303020" cy="647700"/>
            </a:xfrm>
            <a:custGeom>
              <a:avLst/>
              <a:gdLst/>
              <a:ahLst/>
              <a:cxnLst/>
              <a:rect l="l" t="t" r="r" b="b"/>
              <a:pathLst>
                <a:path w="1303020" h="64770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w="1303020" h="64770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w="1303020" h="64770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860691" y="2657855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w="584200" h="440689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w="584200" h="440689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w="584200" h="440689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w="584200" h="440689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16736" y="2927603"/>
            <a:ext cx="585470" cy="172720"/>
          </a:xfrm>
          <a:custGeom>
            <a:avLst/>
            <a:gdLst/>
            <a:ahLst/>
            <a:cxnLst/>
            <a:rect l="l" t="t" r="r" b="b"/>
            <a:pathLst>
              <a:path w="585469" h="17271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w="585469" h="17271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w="585469" h="17271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w="585469" h="17271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497" y="2043683"/>
            <a:ext cx="114935" cy="628015"/>
          </a:xfrm>
          <a:custGeom>
            <a:avLst/>
            <a:gdLst/>
            <a:ahLst/>
            <a:cxnLst/>
            <a:rect l="l" t="t" r="r" b="b"/>
            <a:pathLst>
              <a:path w="114934" h="62801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2634" y="2182367"/>
            <a:ext cx="111760" cy="640715"/>
          </a:xfrm>
          <a:custGeom>
            <a:avLst/>
            <a:gdLst/>
            <a:ahLst/>
            <a:cxnLst/>
            <a:rect l="l" t="t" r="r" b="b"/>
            <a:pathLst>
              <a:path w="111759" h="640714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27248" y="1552955"/>
            <a:ext cx="500380" cy="2319655"/>
          </a:xfrm>
          <a:custGeom>
            <a:avLst/>
            <a:gdLst/>
            <a:ahLst/>
            <a:cxnLst/>
            <a:rect l="l" t="t" r="r" b="b"/>
            <a:pathLst>
              <a:path w="500379" h="2319654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w="500379" h="2319654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-1523" y="0"/>
            <a:ext cx="4173220" cy="6858000"/>
            <a:chOff x="-1523" y="0"/>
            <a:chExt cx="4173220" cy="6858000"/>
          </a:xfrm>
        </p:grpSpPr>
        <p:sp>
          <p:nvSpPr>
            <p:cNvPr id="81" name="object 81"/>
            <p:cNvSpPr/>
            <p:nvPr/>
          </p:nvSpPr>
          <p:spPr>
            <a:xfrm>
              <a:off x="0" y="6515100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w="35560" h="55245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w="35560" h="55245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w="35560" h="55245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w="35560" h="55245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171188" cy="685799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-1524" y="6538988"/>
              <a:ext cx="34290" cy="48260"/>
            </a:xfrm>
            <a:custGeom>
              <a:avLst/>
              <a:gdLst/>
              <a:ahLst/>
              <a:cxnLst/>
              <a:rect l="l" t="t" r="r" b="b"/>
              <a:pathLst>
                <a:path w="34290" h="48259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w="34290" h="48259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w="34290" h="48259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w="34290" h="48259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w="34290" h="48259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4637532" y="4679188"/>
            <a:ext cx="375285" cy="1417320"/>
          </a:xfrm>
          <a:custGeom>
            <a:avLst/>
            <a:gdLst/>
            <a:ahLst/>
            <a:cxnLst/>
            <a:rect l="l" t="t" r="r" b="b"/>
            <a:pathLst>
              <a:path w="375285" h="1417320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w="375285" h="1417320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w="375285" h="1417320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w="375285" h="1417320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w="375285" h="1417320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8155" y="6086208"/>
            <a:ext cx="212725" cy="772160"/>
          </a:xfrm>
          <a:custGeom>
            <a:avLst/>
            <a:gdLst/>
            <a:ahLst/>
            <a:cxnLst/>
            <a:rect l="l" t="t" r="r" b="b"/>
            <a:pathLst>
              <a:path w="212725" h="772159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563868"/>
            <a:ext cx="30480" cy="208915"/>
          </a:xfrm>
          <a:custGeom>
            <a:avLst/>
            <a:gdLst/>
            <a:ahLst/>
            <a:cxnLst/>
            <a:rect l="l" t="t" r="r" b="b"/>
            <a:pathLst>
              <a:path w="30480" h="208915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096380" y="682828"/>
            <a:ext cx="39630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9965" algn="l"/>
              </a:tabLst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	</a:t>
            </a:r>
            <a:r>
              <a:rPr spc="-5" dirty="0"/>
              <a:t>DADOS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6094857" y="1681098"/>
            <a:ext cx="4876800" cy="25622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20574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Dados são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as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informações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a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serem </a:t>
            </a:r>
            <a:r>
              <a:rPr sz="2400" spc="-64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processadas</a:t>
            </a:r>
            <a:r>
              <a:rPr sz="2400" spc="-3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por</a:t>
            </a:r>
            <a:r>
              <a:rPr sz="2400" spc="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um</a:t>
            </a:r>
            <a:r>
              <a:rPr sz="24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computador</a:t>
            </a:r>
            <a:endParaRPr sz="2400" dirty="0">
              <a:latin typeface="Nirmala UI"/>
              <a:cs typeface="Nirmala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Nirmala UI"/>
              <a:cs typeface="Nirmala UI"/>
            </a:endParaRPr>
          </a:p>
          <a:p>
            <a:pPr marL="2032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Há</a:t>
            </a:r>
            <a:r>
              <a:rPr sz="20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três </a:t>
            </a:r>
            <a:r>
              <a:rPr sz="2000" spc="-5" dirty="0">
                <a:solidFill>
                  <a:srgbClr val="7E7E7E"/>
                </a:solidFill>
                <a:latin typeface="Nirmala UI"/>
                <a:cs typeface="Nirmala UI"/>
              </a:rPr>
              <a:t>principais</a:t>
            </a:r>
            <a:r>
              <a:rPr sz="2000" spc="1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tipos</a:t>
            </a:r>
            <a:r>
              <a:rPr sz="2000" spc="-1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de</a:t>
            </a:r>
            <a:r>
              <a:rPr sz="20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dados</a:t>
            </a:r>
            <a:r>
              <a:rPr sz="2000" spc="-5" dirty="0">
                <a:solidFill>
                  <a:srgbClr val="7E7E7E"/>
                </a:solidFill>
                <a:latin typeface="Nirmala UI"/>
                <a:cs typeface="Nirmala UI"/>
              </a:rPr>
              <a:t> primitivos</a:t>
            </a:r>
            <a:endParaRPr sz="2000" dirty="0">
              <a:latin typeface="Nirmala UI"/>
              <a:cs typeface="Nirmala UI"/>
            </a:endParaRPr>
          </a:p>
          <a:p>
            <a:pPr marL="307975" indent="-287020">
              <a:lnSpc>
                <a:spcPts val="2195"/>
              </a:lnSpc>
              <a:spcBef>
                <a:spcPts val="1370"/>
              </a:spcBef>
              <a:buChar char="•"/>
              <a:tabLst>
                <a:tab pos="307975" algn="l"/>
                <a:tab pos="308610" algn="l"/>
              </a:tabLst>
            </a:pPr>
            <a:r>
              <a:rPr sz="2000" dirty="0" err="1">
                <a:latin typeface="Arial MT"/>
                <a:cs typeface="Arial MT"/>
              </a:rPr>
              <a:t>Numéricos</a:t>
            </a:r>
            <a:r>
              <a:rPr lang="pt-BR" sz="2000" dirty="0">
                <a:latin typeface="Arial MT"/>
                <a:cs typeface="Arial MT"/>
              </a:rPr>
              <a:t> (Decimal ou Inteiro)</a:t>
            </a:r>
            <a:endParaRPr sz="2000" dirty="0">
              <a:latin typeface="Arial MT"/>
              <a:cs typeface="Arial MT"/>
            </a:endParaRPr>
          </a:p>
          <a:p>
            <a:pPr marL="307975" indent="-287020">
              <a:lnSpc>
                <a:spcPts val="2000"/>
              </a:lnSpc>
              <a:buChar char="•"/>
              <a:tabLst>
                <a:tab pos="307975" algn="l"/>
                <a:tab pos="308610" algn="l"/>
              </a:tabLst>
            </a:pPr>
            <a:r>
              <a:rPr sz="2000" dirty="0">
                <a:latin typeface="Arial MT"/>
                <a:cs typeface="Arial MT"/>
              </a:rPr>
              <a:t>Caracteres</a:t>
            </a:r>
          </a:p>
          <a:p>
            <a:pPr marL="307975" indent="-287020">
              <a:lnSpc>
                <a:spcPts val="2200"/>
              </a:lnSpc>
              <a:buChar char="•"/>
              <a:tabLst>
                <a:tab pos="307975" algn="l"/>
                <a:tab pos="308610" algn="l"/>
              </a:tabLst>
            </a:pPr>
            <a:r>
              <a:rPr sz="2000" dirty="0">
                <a:latin typeface="Arial MT"/>
                <a:cs typeface="Arial MT"/>
              </a:rPr>
              <a:t>Lógicos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8455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55" dirty="0"/>
              <a:t> </a:t>
            </a:r>
            <a:r>
              <a:rPr spc="-5" dirty="0"/>
              <a:t>NUMÉRICO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10257"/>
            <a:ext cx="5635625" cy="40138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7150">
              <a:lnSpc>
                <a:spcPct val="90000"/>
              </a:lnSpc>
              <a:spcBef>
                <a:spcPts val="415"/>
              </a:spcBef>
            </a:pPr>
            <a:r>
              <a:rPr sz="2600" spc="-35" dirty="0">
                <a:latin typeface="Arial MT"/>
                <a:cs typeface="Arial MT"/>
              </a:rPr>
              <a:t>Tornando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aspecto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computacional,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 </a:t>
            </a:r>
            <a:r>
              <a:rPr sz="2600" spc="5" dirty="0">
                <a:latin typeface="Arial MT"/>
                <a:cs typeface="Arial MT"/>
              </a:rPr>
              <a:t>dados </a:t>
            </a:r>
            <a:r>
              <a:rPr sz="2600" dirty="0">
                <a:latin typeface="Arial MT"/>
                <a:cs typeface="Arial MT"/>
              </a:rPr>
              <a:t>numéricos representáveis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 um </a:t>
            </a:r>
            <a:r>
              <a:rPr sz="2600" spc="5" dirty="0">
                <a:latin typeface="Arial MT"/>
                <a:cs typeface="Arial MT"/>
              </a:rPr>
              <a:t>computador </a:t>
            </a:r>
            <a:r>
              <a:rPr sz="2600" dirty="0">
                <a:latin typeface="Arial MT"/>
                <a:cs typeface="Arial MT"/>
              </a:rPr>
              <a:t>são divididos em </a:t>
            </a:r>
            <a:r>
              <a:rPr sz="2600" spc="5" dirty="0">
                <a:latin typeface="Arial MT"/>
                <a:cs typeface="Arial MT"/>
              </a:rPr>
              <a:t> apenas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duas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classes: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 INTEIROS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REAIS.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Arial MT"/>
              <a:cs typeface="Arial MT"/>
            </a:endParaRPr>
          </a:p>
          <a:p>
            <a:pPr marL="12700" marR="407034">
              <a:lnSpc>
                <a:spcPts val="2810"/>
              </a:lnSpc>
            </a:pPr>
            <a:r>
              <a:rPr sz="2600" dirty="0">
                <a:latin typeface="Arial MT"/>
                <a:cs typeface="Arial MT"/>
              </a:rPr>
              <a:t>Inteiro números inteiros, positivos 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negativos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10"/>
              </a:lnSpc>
              <a:spcBef>
                <a:spcPts val="1010"/>
              </a:spcBef>
            </a:pPr>
            <a:r>
              <a:rPr sz="2600" dirty="0">
                <a:latin typeface="Arial MT"/>
                <a:cs typeface="Arial MT"/>
              </a:rPr>
              <a:t>Real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números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fracionários,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positivos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negativos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4388" y="1811742"/>
            <a:ext cx="4938306" cy="36731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9725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70" dirty="0"/>
              <a:t> </a:t>
            </a:r>
            <a:r>
              <a:rPr dirty="0"/>
              <a:t>CARACTER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760"/>
              </a:spcBef>
            </a:pPr>
            <a:r>
              <a:rPr spc="-55" dirty="0"/>
              <a:t>Também</a:t>
            </a:r>
            <a:r>
              <a:rPr spc="30" dirty="0"/>
              <a:t> </a:t>
            </a:r>
            <a:r>
              <a:rPr dirty="0"/>
              <a:t>conhecido</a:t>
            </a:r>
            <a:r>
              <a:rPr spc="5" dirty="0"/>
              <a:t> </a:t>
            </a:r>
            <a:r>
              <a:rPr spc="-5" dirty="0"/>
              <a:t>como</a:t>
            </a:r>
            <a:r>
              <a:rPr spc="5" dirty="0"/>
              <a:t> </a:t>
            </a:r>
            <a:r>
              <a:rPr spc="-5" dirty="0"/>
              <a:t>tipo</a:t>
            </a:r>
            <a:r>
              <a:rPr spc="5" dirty="0"/>
              <a:t> </a:t>
            </a:r>
            <a:r>
              <a:rPr dirty="0"/>
              <a:t>literal</a:t>
            </a:r>
          </a:p>
          <a:p>
            <a:pPr marL="244475" marR="280035" indent="-229235">
              <a:lnSpc>
                <a:spcPts val="3020"/>
              </a:lnSpc>
              <a:spcBef>
                <a:spcPts val="1050"/>
              </a:spcBef>
              <a:buChar char="•"/>
              <a:tabLst>
                <a:tab pos="245745" algn="l"/>
              </a:tabLst>
            </a:pPr>
            <a:r>
              <a:rPr spc="-5" dirty="0"/>
              <a:t>Se </a:t>
            </a:r>
            <a:r>
              <a:rPr dirty="0"/>
              <a:t>refere</a:t>
            </a:r>
            <a:r>
              <a:rPr spc="-5" dirty="0"/>
              <a:t> a</a:t>
            </a:r>
            <a:r>
              <a:rPr spc="10" dirty="0"/>
              <a:t> </a:t>
            </a:r>
            <a:r>
              <a:rPr spc="-5" dirty="0"/>
              <a:t>uma</a:t>
            </a:r>
            <a:r>
              <a:rPr spc="15" dirty="0"/>
              <a:t> </a:t>
            </a:r>
            <a:r>
              <a:rPr spc="-5" dirty="0"/>
              <a:t>sequencia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contenham</a:t>
            </a:r>
            <a:r>
              <a:rPr spc="10" dirty="0"/>
              <a:t> </a:t>
            </a:r>
            <a:r>
              <a:rPr dirty="0"/>
              <a:t>letras,</a:t>
            </a:r>
            <a:r>
              <a:rPr spc="-5" dirty="0"/>
              <a:t> números</a:t>
            </a:r>
            <a:r>
              <a:rPr spc="15" dirty="0"/>
              <a:t> </a:t>
            </a:r>
            <a:r>
              <a:rPr spc="-5" dirty="0"/>
              <a:t>e </a:t>
            </a:r>
            <a:r>
              <a:rPr spc="-760" dirty="0"/>
              <a:t> </a:t>
            </a:r>
            <a:r>
              <a:rPr spc="-5" dirty="0"/>
              <a:t>símbolos</a:t>
            </a:r>
          </a:p>
          <a:p>
            <a:pPr marL="244475" marR="5080" indent="-229235">
              <a:lnSpc>
                <a:spcPts val="3030"/>
              </a:lnSpc>
              <a:spcBef>
                <a:spcPts val="1005"/>
              </a:spcBef>
              <a:buChar char="•"/>
              <a:tabLst>
                <a:tab pos="245745" algn="l"/>
              </a:tabLst>
            </a:pPr>
            <a:r>
              <a:rPr spc="-5" dirty="0"/>
              <a:t>Os</a:t>
            </a:r>
            <a:r>
              <a:rPr spc="-15" dirty="0"/>
              <a:t> </a:t>
            </a:r>
            <a:r>
              <a:rPr dirty="0"/>
              <a:t>caracteres</a:t>
            </a:r>
            <a:r>
              <a:rPr spc="5" dirty="0"/>
              <a:t> </a:t>
            </a:r>
            <a:r>
              <a:rPr dirty="0"/>
              <a:t>devem </a:t>
            </a:r>
            <a:r>
              <a:rPr spc="-5" dirty="0"/>
              <a:t>ser</a:t>
            </a:r>
            <a:r>
              <a:rPr spc="5" dirty="0"/>
              <a:t> </a:t>
            </a:r>
            <a:r>
              <a:rPr spc="-5" dirty="0"/>
              <a:t>sempre</a:t>
            </a:r>
            <a:r>
              <a:rPr spc="20" dirty="0"/>
              <a:t> </a:t>
            </a:r>
            <a:r>
              <a:rPr dirty="0"/>
              <a:t>representados com </a:t>
            </a:r>
            <a:r>
              <a:rPr spc="-5" dirty="0"/>
              <a:t>aspas</a:t>
            </a:r>
            <a:r>
              <a:rPr spc="10" dirty="0"/>
              <a:t> </a:t>
            </a:r>
            <a:r>
              <a:rPr spc="-5" dirty="0"/>
              <a:t>no </a:t>
            </a:r>
            <a:r>
              <a:rPr spc="-760" dirty="0"/>
              <a:t> </a:t>
            </a:r>
            <a:r>
              <a:rPr spc="-5" dirty="0"/>
              <a:t>código</a:t>
            </a:r>
          </a:p>
          <a:p>
            <a:pPr marL="244475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245745" algn="l"/>
              </a:tabLst>
            </a:pPr>
            <a:r>
              <a:rPr spc="-5" dirty="0"/>
              <a:t>Pode</a:t>
            </a:r>
            <a:r>
              <a:rPr spc="5" dirty="0"/>
              <a:t> </a:t>
            </a:r>
            <a:r>
              <a:rPr dirty="0"/>
              <a:t>se</a:t>
            </a:r>
            <a:r>
              <a:rPr spc="-5" dirty="0"/>
              <a:t> </a:t>
            </a:r>
            <a:r>
              <a:rPr dirty="0"/>
              <a:t>falar</a:t>
            </a:r>
            <a:r>
              <a:rPr spc="5" dirty="0"/>
              <a:t> </a:t>
            </a:r>
            <a:r>
              <a:rPr spc="-5" dirty="0"/>
              <a:t>também</a:t>
            </a:r>
            <a:r>
              <a:rPr spc="10" dirty="0"/>
              <a:t> </a:t>
            </a:r>
            <a:r>
              <a:rPr spc="-5" dirty="0"/>
              <a:t>em</a:t>
            </a:r>
            <a:r>
              <a:rPr spc="15" dirty="0"/>
              <a:t> </a:t>
            </a:r>
            <a:r>
              <a:rPr dirty="0"/>
              <a:t>cadeia,</a:t>
            </a:r>
            <a:r>
              <a:rPr spc="35" dirty="0"/>
              <a:t> </a:t>
            </a:r>
            <a:r>
              <a:rPr b="1" spc="-5" dirty="0">
                <a:latin typeface="Arial"/>
                <a:cs typeface="Arial"/>
              </a:rPr>
              <a:t>string</a:t>
            </a:r>
            <a:r>
              <a:rPr spc="-5" dirty="0"/>
              <a:t>,</a:t>
            </a:r>
            <a:r>
              <a:rPr spc="15" dirty="0"/>
              <a:t> </a:t>
            </a:r>
            <a:r>
              <a:rPr dirty="0"/>
              <a:t>alfanumérico</a:t>
            </a:r>
            <a:r>
              <a:rPr spc="20" dirty="0"/>
              <a:t> </a:t>
            </a:r>
            <a:r>
              <a:rPr spc="-5" dirty="0"/>
              <a:t>ou</a:t>
            </a:r>
            <a:r>
              <a:rPr spc="10" dirty="0"/>
              <a:t> </a:t>
            </a:r>
            <a:r>
              <a:rPr dirty="0"/>
              <a:t>char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6080" y="4728971"/>
            <a:ext cx="4550092" cy="15664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60934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65" dirty="0"/>
              <a:t> </a:t>
            </a:r>
            <a:r>
              <a:rPr spc="-5" dirty="0"/>
              <a:t>LÓGICO</a:t>
            </a:r>
            <a:r>
              <a:rPr lang="pt-BR" spc="-5" dirty="0"/>
              <a:t> (Booleano)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4663" y="1722399"/>
            <a:ext cx="838708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Arial MT"/>
                <a:cs typeface="Arial MT"/>
              </a:rPr>
              <a:t>São</a:t>
            </a:r>
            <a:r>
              <a:rPr sz="2800" dirty="0">
                <a:latin typeface="Arial MT"/>
                <a:cs typeface="Arial MT"/>
              </a:rPr>
              <a:t> dados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cujos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os valores somente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podem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assumir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20" dirty="0">
                <a:latin typeface="Arial MT"/>
                <a:cs typeface="Arial MT"/>
              </a:rPr>
              <a:t>Verdadeiro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True)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Falso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(False)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5" dirty="0">
                <a:latin typeface="Arial MT"/>
                <a:cs typeface="Arial MT"/>
              </a:rPr>
              <a:t>Também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conhecido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como tipo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Booleano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0673" y="3107435"/>
            <a:ext cx="2695955" cy="29748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25006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07210"/>
            <a:ext cx="10029825" cy="3696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935" algn="l"/>
                <a:tab pos="2319020" algn="l"/>
              </a:tabLst>
            </a:pP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variável</a:t>
            </a:r>
            <a:r>
              <a:rPr sz="2800" spc="-5" dirty="0">
                <a:latin typeface="Arial MT"/>
                <a:cs typeface="Arial MT"/>
              </a:rPr>
              <a:t> é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localização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memória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computador	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utilizada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armazenar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temporariamente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dados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 </a:t>
            </a: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-5" dirty="0">
                <a:latin typeface="Arial MT"/>
                <a:cs typeface="Arial MT"/>
              </a:rPr>
              <a:t> utilizados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pelo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programa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As variáveis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possuem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características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como:</a:t>
            </a:r>
            <a:endParaRPr sz="28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Identificação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Endereço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30" dirty="0">
                <a:latin typeface="Arial MT"/>
                <a:cs typeface="Arial MT"/>
              </a:rPr>
              <a:t>Tipo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 MT"/>
                <a:cs typeface="Arial MT"/>
              </a:rPr>
              <a:t>Tamanho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 MT"/>
                <a:cs typeface="Arial MT"/>
              </a:rPr>
              <a:t>Valor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9" y="3732276"/>
            <a:ext cx="6641592" cy="19206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16357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07210"/>
            <a:ext cx="4843145" cy="2499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posição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dirty="0">
                <a:latin typeface="Arial MT"/>
                <a:cs typeface="Arial MT"/>
              </a:rPr>
              <a:t> memória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cujo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 valor </a:t>
            </a:r>
            <a:r>
              <a:rPr sz="2800" spc="-5" dirty="0">
                <a:latin typeface="Arial MT"/>
                <a:cs typeface="Arial MT"/>
              </a:rPr>
              <a:t>não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durante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execução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programa;</a:t>
            </a:r>
          </a:p>
          <a:p>
            <a:pPr marL="12700" marR="8890" algn="just">
              <a:lnSpc>
                <a:spcPts val="3030"/>
              </a:lnSpc>
              <a:spcBef>
                <a:spcPts val="1035"/>
              </a:spcBef>
            </a:pPr>
            <a:r>
              <a:rPr sz="2800" spc="-5" dirty="0">
                <a:latin typeface="Arial MT"/>
                <a:cs typeface="Arial MT"/>
              </a:rPr>
              <a:t>Por </a:t>
            </a:r>
            <a:r>
              <a:rPr sz="2800" dirty="0">
                <a:latin typeface="Arial MT"/>
                <a:cs typeface="Arial MT"/>
              </a:rPr>
              <a:t>exemplo, </a:t>
            </a:r>
            <a:r>
              <a:rPr sz="2800" spc="-5" dirty="0">
                <a:latin typeface="Arial MT"/>
                <a:cs typeface="Arial MT"/>
              </a:rPr>
              <a:t>o </a:t>
            </a:r>
            <a:r>
              <a:rPr sz="2800" dirty="0">
                <a:latin typeface="Arial MT"/>
                <a:cs typeface="Arial MT"/>
              </a:rPr>
              <a:t>valor </a:t>
            </a:r>
            <a:r>
              <a:rPr sz="2800" spc="-5" dirty="0">
                <a:latin typeface="Arial MT"/>
                <a:cs typeface="Arial MT"/>
              </a:rPr>
              <a:t>Pi é uma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constante,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possui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sempre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(3,1415...)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873376"/>
            <a:ext cx="5448300" cy="3076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772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Nirmala UI</vt:lpstr>
      <vt:lpstr>Times New Roman</vt:lpstr>
      <vt:lpstr>Office Theme</vt:lpstr>
      <vt:lpstr>Apresentação do PowerPoint</vt:lpstr>
      <vt:lpstr>CONTEÚDO  PROGRAMÁTICO</vt:lpstr>
      <vt:lpstr>CRITÉRIOS DE AVALIAÇÃO</vt:lpstr>
      <vt:lpstr>TIPOS DE DADOS</vt:lpstr>
      <vt:lpstr>TIPO NUMÉRICO</vt:lpstr>
      <vt:lpstr>TIPO CARACTER</vt:lpstr>
      <vt:lpstr>TIPO LÓGICO (Booleano)</vt:lpstr>
      <vt:lpstr>VARIÁVEIS</vt:lpstr>
      <vt:lpstr>CONSTANTES</vt:lpstr>
      <vt:lpstr>NOMENCLATURA DE VARIÁVEIS</vt:lpstr>
      <vt:lpstr>MANEIRAS DE DECLARAR VARIÁVIES</vt:lpstr>
      <vt:lpstr>DECLARAÇÃO DE VARIÁVEIS</vt:lpstr>
      <vt:lpstr>OPERADORES ARITMETICOS</vt:lpstr>
      <vt:lpstr>OPERADORES ARITMETICOS</vt:lpstr>
      <vt:lpstr>LER VALORES INSERIDOS PELO USUÁRIO</vt:lpstr>
      <vt:lpstr>IDENTIFICAÇÃO DO TIPO PRIMITIVO </vt:lpstr>
      <vt:lpstr>ANÁLISE DA VARIÁVEL</vt:lpstr>
      <vt:lpstr>VAMOS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Aluno</cp:lastModifiedBy>
  <cp:revision>7</cp:revision>
  <dcterms:created xsi:type="dcterms:W3CDTF">2023-12-01T17:28:04Z</dcterms:created>
  <dcterms:modified xsi:type="dcterms:W3CDTF">2024-08-10T14:43:29Z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