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183E900-EDA6-688C-1A43-C44CD62822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Ola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555DB8-4A02-E7E0-5B0C-153A99C8E5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8B928-83FF-4437-8BD2-C7E8C19023B7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2CC8C8-F105-9E74-97A5-2D8051CC3C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71686F-1DDB-D447-984E-337424442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8B665-D697-4748-949F-1FE82C79D7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5706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Ola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B494E-8E2D-45EE-A5C2-789C9DA9BBFC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7BF0A-D18C-46EE-9306-3BB1A00EE3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456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0E44A-3568-5D91-16A0-908CB209D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F54C40-B7BC-196C-6F27-6F6E89C9A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224A73-2253-EDA2-59A2-6CC8E374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1D01-BA45-4335-A351-3B5F352B2F2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300E90-E98D-4D35-453D-EF964B45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0C37BB-8DD8-BAC3-AF07-716CE0B7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A77E-079E-4D7C-A251-44B3758E5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90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8483C-B6F0-A84C-E396-20FC3BE6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28EDDC-6D42-97A8-75FD-2FB472F14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72C444-CA10-1CA5-5F61-97DF5C32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1D01-BA45-4335-A351-3B5F352B2F2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8C1101-BE7F-1ABA-B672-0652007A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4C9045-398E-A7AA-B371-E51933FE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A77E-079E-4D7C-A251-44B3758E5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9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5306CB-9B15-927C-B8E4-8FE652B78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E96819-BE8F-0799-2DA7-D150AD32A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D392D1-A5D6-67E8-3058-B57309C5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1D01-BA45-4335-A351-3B5F352B2F2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2A074E-7E83-191D-B2C3-60D2A247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8B104F-FC0B-76FB-6700-E4D5AF50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A77E-079E-4D7C-A251-44B3758E5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83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8BCFD-BD97-47D5-80E4-C5414E0D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344CC6-D71C-3CBF-0ABA-8758CA0F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E86967-8D21-4DF3-3AFD-6436E461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1D01-BA45-4335-A351-3B5F352B2F2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AFD941-7C1B-452D-9125-ABCF6409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FD291C-5E1A-41EB-59C9-3D25718C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A77E-079E-4D7C-A251-44B3758E5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46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68B37-8224-A04E-4246-59D99DD0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E6D643-3230-3736-35ED-F622CD0F4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B1846B-3DCB-274D-BFFA-06E983EA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1D01-BA45-4335-A351-3B5F352B2F2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1CD16A-BDAD-1615-D48F-0211C8B0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85A70A-5CA9-0D8A-28CA-3CE9F11B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A77E-079E-4D7C-A251-44B3758E5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09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67F34-0070-0ABB-92F1-7866787F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D1B67-4D3B-CB8F-BE60-BFC216AA5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C78C89-70BA-A756-F94C-77C50B598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37F947-F78E-82FB-3C12-C06C8FC5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1D01-BA45-4335-A351-3B5F352B2F2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A6A805-D1FF-C184-1365-EF185850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C53C55-A0DC-871A-5B73-D9F806E5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A77E-079E-4D7C-A251-44B3758E5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23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713E8-3904-051A-92B2-BD02211B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18DDA-98CB-A5F9-F48C-AF376720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EF4AE1-5FAD-BE12-1CBA-E904C23EC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5A6C92-8FFB-4057-9914-F2732104D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B15C3F-2BA7-56E9-E069-7C186BB26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6F33DB-5F01-1B28-7228-F46DCEF5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1D01-BA45-4335-A351-3B5F352B2F2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0304DB-133F-A715-B8BB-96D2FFA8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EA9A86-899A-EC1B-55E1-761811DD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A77E-079E-4D7C-A251-44B3758E5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3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F5A67-B85B-9118-80E9-2E2781CF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4F63D2-D0B2-9075-A180-1702F915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1D01-BA45-4335-A351-3B5F352B2F2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F94B51-EFE9-4790-457A-F80E4FD4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6D5013-55E5-B45E-7D14-8EAB39CE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A77E-079E-4D7C-A251-44B3758E5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97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C1A371-7597-1DA5-A663-89E390C6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1D01-BA45-4335-A351-3B5F352B2F2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AD780D-D6FC-73C5-CDAC-B7DDFCD0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B025AE-30B7-C615-C888-01E135E8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A77E-079E-4D7C-A251-44B3758E5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58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E39FF-5900-90C9-3E3B-3B50F17F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857F86-2A08-E77E-9D08-C7306D2C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03376D-76FD-34D2-E8D1-A728B565B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F6052D-442A-07E0-E814-4D923D11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1D01-BA45-4335-A351-3B5F352B2F2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FF3E68-6E3A-38E7-72B3-4FBED815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7084DB-7872-C7FA-A319-9D62844B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A77E-079E-4D7C-A251-44B3758E5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87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6EF3-5D66-6658-E455-E8EB18DE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2294EE-A2F2-7B13-96B0-410305D17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D323CF-C0A8-9D59-0B2D-1844D8F10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658DFA-7992-CA25-2853-83BECF26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1D01-BA45-4335-A351-3B5F352B2F2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CBF029-DACC-CD31-7E17-041DD8D8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75A2D8-12E1-0A48-A21E-81CA42DD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A77E-079E-4D7C-A251-44B3758E5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77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D5E7C8-08A1-0978-758C-8041BCF4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A5CE2F-EC08-C602-BAAE-E6EEF5FCF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2316FE-D414-9EFF-3C91-A13203084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C1D01-BA45-4335-A351-3B5F352B2F2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90F400-91F3-A1E2-8CD3-9A344A07B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F016C7-E375-4C4C-A9BE-2962D2288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8A77E-079E-4D7C-A251-44B3758E5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77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>
            <a:extLst>
              <a:ext uri="{FF2B5EF4-FFF2-40B4-BE49-F238E27FC236}">
                <a16:creationId xmlns:a16="http://schemas.microsoft.com/office/drawing/2014/main" id="{B9DDA9ED-66EB-EE3A-D4A9-B71D685AF086}"/>
              </a:ext>
            </a:extLst>
          </p:cNvPr>
          <p:cNvSpPr/>
          <p:nvPr/>
        </p:nvSpPr>
        <p:spPr>
          <a:xfrm>
            <a:off x="7294488" y="3188608"/>
            <a:ext cx="889243" cy="271275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CE49252-F28A-1D2C-96C4-ED06E9CF0F71}"/>
              </a:ext>
            </a:extLst>
          </p:cNvPr>
          <p:cNvSpPr/>
          <p:nvPr/>
        </p:nvSpPr>
        <p:spPr>
          <a:xfrm>
            <a:off x="6380085" y="3189728"/>
            <a:ext cx="889243" cy="27118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723B5A6-6E23-3AFB-6543-43ADC4EB90ED}"/>
              </a:ext>
            </a:extLst>
          </p:cNvPr>
          <p:cNvSpPr/>
          <p:nvPr/>
        </p:nvSpPr>
        <p:spPr>
          <a:xfrm>
            <a:off x="5301282" y="3188608"/>
            <a:ext cx="889243" cy="271275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DA79D01-46C1-F645-02E3-ECA1377E54FA}"/>
              </a:ext>
            </a:extLst>
          </p:cNvPr>
          <p:cNvSpPr/>
          <p:nvPr/>
        </p:nvSpPr>
        <p:spPr>
          <a:xfrm>
            <a:off x="4386879" y="3189728"/>
            <a:ext cx="889243" cy="27118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71445AC0-65A7-7A7E-E18F-4B727538A3B7}"/>
              </a:ext>
            </a:extLst>
          </p:cNvPr>
          <p:cNvSpPr/>
          <p:nvPr/>
        </p:nvSpPr>
        <p:spPr>
          <a:xfrm>
            <a:off x="4412039" y="3520962"/>
            <a:ext cx="4837507" cy="420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FB8457-580F-AE6E-E6A9-39B8988A6229}"/>
              </a:ext>
            </a:extLst>
          </p:cNvPr>
          <p:cNvSpPr txBox="1"/>
          <p:nvPr/>
        </p:nvSpPr>
        <p:spPr>
          <a:xfrm>
            <a:off x="5937003" y="802572"/>
            <a:ext cx="8022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PROD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5E298C-46F7-BB41-2AEB-1777CAECF568}"/>
              </a:ext>
            </a:extLst>
          </p:cNvPr>
          <p:cNvSpPr txBox="1"/>
          <p:nvPr/>
        </p:nvSpPr>
        <p:spPr>
          <a:xfrm>
            <a:off x="4555425" y="1572441"/>
            <a:ext cx="13227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Sandbox 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6A254C-702B-D473-063B-DCB50B87043B}"/>
              </a:ext>
            </a:extLst>
          </p:cNvPr>
          <p:cNvSpPr txBox="1"/>
          <p:nvPr/>
        </p:nvSpPr>
        <p:spPr>
          <a:xfrm>
            <a:off x="6518112" y="1576479"/>
            <a:ext cx="13227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Sandbox B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E0FF1E9-BC77-2154-4C0E-4FE30CB33560}"/>
              </a:ext>
            </a:extLst>
          </p:cNvPr>
          <p:cNvCxnSpPr>
            <a:cxnSpLocks/>
          </p:cNvCxnSpPr>
          <p:nvPr/>
        </p:nvCxnSpPr>
        <p:spPr>
          <a:xfrm flipH="1">
            <a:off x="5601193" y="1278931"/>
            <a:ext cx="334275" cy="23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8DBECDB-5F60-7C41-F85C-AC4BE9054F82}"/>
              </a:ext>
            </a:extLst>
          </p:cNvPr>
          <p:cNvCxnSpPr>
            <a:cxnSpLocks/>
          </p:cNvCxnSpPr>
          <p:nvPr/>
        </p:nvCxnSpPr>
        <p:spPr>
          <a:xfrm>
            <a:off x="6808988" y="1258483"/>
            <a:ext cx="249446" cy="28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45D8B02-9979-52AC-DF20-4E7A21B15A3B}"/>
              </a:ext>
            </a:extLst>
          </p:cNvPr>
          <p:cNvSpPr txBox="1"/>
          <p:nvPr/>
        </p:nvSpPr>
        <p:spPr>
          <a:xfrm flipH="1">
            <a:off x="4861161" y="2173263"/>
            <a:ext cx="584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👥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A743474-CB16-7D9A-5189-E77A50108000}"/>
              </a:ext>
            </a:extLst>
          </p:cNvPr>
          <p:cNvSpPr txBox="1"/>
          <p:nvPr/>
        </p:nvSpPr>
        <p:spPr>
          <a:xfrm>
            <a:off x="4678425" y="2652666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Dev Team A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39D4E41-74B8-6941-14AE-9776C3CD5EE3}"/>
              </a:ext>
            </a:extLst>
          </p:cNvPr>
          <p:cNvCxnSpPr>
            <a:cxnSpLocks/>
          </p:cNvCxnSpPr>
          <p:nvPr/>
        </p:nvCxnSpPr>
        <p:spPr>
          <a:xfrm>
            <a:off x="5276122" y="1998468"/>
            <a:ext cx="0" cy="26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E0D4904-9A8E-5EC6-AE04-A0AFC67DD724}"/>
              </a:ext>
            </a:extLst>
          </p:cNvPr>
          <p:cNvCxnSpPr>
            <a:cxnSpLocks/>
          </p:cNvCxnSpPr>
          <p:nvPr/>
        </p:nvCxnSpPr>
        <p:spPr>
          <a:xfrm>
            <a:off x="7268610" y="2001235"/>
            <a:ext cx="0" cy="26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8B1C87D-70A3-D893-7758-D8168069D3F3}"/>
              </a:ext>
            </a:extLst>
          </p:cNvPr>
          <p:cNvSpPr txBox="1"/>
          <p:nvPr/>
        </p:nvSpPr>
        <p:spPr>
          <a:xfrm>
            <a:off x="4412039" y="3171840"/>
            <a:ext cx="86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Job A.1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348812F-C001-E005-6491-078F2151C6B2}"/>
              </a:ext>
            </a:extLst>
          </p:cNvPr>
          <p:cNvSpPr txBox="1"/>
          <p:nvPr/>
        </p:nvSpPr>
        <p:spPr>
          <a:xfrm>
            <a:off x="5326049" y="3171840"/>
            <a:ext cx="86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Job A.2</a:t>
            </a:r>
          </a:p>
        </p:txBody>
      </p:sp>
      <p:sp>
        <p:nvSpPr>
          <p:cNvPr id="33" name="Chave Esquerda 32">
            <a:extLst>
              <a:ext uri="{FF2B5EF4-FFF2-40B4-BE49-F238E27FC236}">
                <a16:creationId xmlns:a16="http://schemas.microsoft.com/office/drawing/2014/main" id="{1A9FE99A-77BC-815F-2CD2-5D9B0F2CFAF4}"/>
              </a:ext>
            </a:extLst>
          </p:cNvPr>
          <p:cNvSpPr/>
          <p:nvPr/>
        </p:nvSpPr>
        <p:spPr>
          <a:xfrm rot="5400000">
            <a:off x="5197852" y="2635085"/>
            <a:ext cx="180647" cy="853368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01068D0-AD99-9A4A-65B3-0CF8C6B3FFF5}"/>
              </a:ext>
            </a:extLst>
          </p:cNvPr>
          <p:cNvSpPr txBox="1"/>
          <p:nvPr/>
        </p:nvSpPr>
        <p:spPr>
          <a:xfrm flipH="1">
            <a:off x="6854367" y="2173263"/>
            <a:ext cx="584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👥</a:t>
            </a:r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25696F9-5C76-0088-A962-617BC6B573BD}"/>
              </a:ext>
            </a:extLst>
          </p:cNvPr>
          <p:cNvSpPr txBox="1"/>
          <p:nvPr/>
        </p:nvSpPr>
        <p:spPr>
          <a:xfrm>
            <a:off x="6671631" y="2652666"/>
            <a:ext cx="12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Dev Team B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F5B5819-D16A-23F0-059E-0A31A771D6F4}"/>
              </a:ext>
            </a:extLst>
          </p:cNvPr>
          <p:cNvSpPr txBox="1"/>
          <p:nvPr/>
        </p:nvSpPr>
        <p:spPr>
          <a:xfrm>
            <a:off x="6405245" y="3171840"/>
            <a:ext cx="86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Job B.1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1E36ACA-4FF8-A0E9-95A8-A5299702BB7D}"/>
              </a:ext>
            </a:extLst>
          </p:cNvPr>
          <p:cNvSpPr txBox="1"/>
          <p:nvPr/>
        </p:nvSpPr>
        <p:spPr>
          <a:xfrm>
            <a:off x="7319255" y="3171840"/>
            <a:ext cx="86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Job B.2</a:t>
            </a:r>
          </a:p>
        </p:txBody>
      </p:sp>
      <p:sp>
        <p:nvSpPr>
          <p:cNvPr id="48" name="Chave Esquerda 47">
            <a:extLst>
              <a:ext uri="{FF2B5EF4-FFF2-40B4-BE49-F238E27FC236}">
                <a16:creationId xmlns:a16="http://schemas.microsoft.com/office/drawing/2014/main" id="{2927F0B6-E1D1-5677-4E81-3ACC143E1009}"/>
              </a:ext>
            </a:extLst>
          </p:cNvPr>
          <p:cNvSpPr/>
          <p:nvPr/>
        </p:nvSpPr>
        <p:spPr>
          <a:xfrm rot="5400000">
            <a:off x="7191058" y="2635085"/>
            <a:ext cx="180647" cy="853368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6282E60-D189-F5B7-9392-1989615B8DE3}"/>
              </a:ext>
            </a:extLst>
          </p:cNvPr>
          <p:cNvSpPr txBox="1"/>
          <p:nvPr/>
        </p:nvSpPr>
        <p:spPr>
          <a:xfrm>
            <a:off x="8373291" y="3611087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Söhne"/>
              </a:rPr>
              <a:t>SPRINT 1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71D668D-984D-6181-108B-CBDEF33CA08F}"/>
              </a:ext>
            </a:extLst>
          </p:cNvPr>
          <p:cNvSpPr txBox="1"/>
          <p:nvPr/>
        </p:nvSpPr>
        <p:spPr>
          <a:xfrm>
            <a:off x="4361326" y="3520963"/>
            <a:ext cx="89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Metadata A</a:t>
            </a:r>
            <a:br>
              <a:rPr lang="pt-BR" sz="1100" dirty="0"/>
            </a:br>
            <a:r>
              <a:rPr lang="pt-BR" sz="1100" dirty="0"/>
              <a:t>Metadata B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CE5F9C27-DD59-287E-714F-016CA25B0AF3}"/>
              </a:ext>
            </a:extLst>
          </p:cNvPr>
          <p:cNvSpPr txBox="1"/>
          <p:nvPr/>
        </p:nvSpPr>
        <p:spPr>
          <a:xfrm>
            <a:off x="5318893" y="3520962"/>
            <a:ext cx="896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Metadata C</a:t>
            </a:r>
            <a:br>
              <a:rPr lang="pt-BR" sz="1100" dirty="0"/>
            </a:br>
            <a:r>
              <a:rPr lang="pt-BR" sz="1100" dirty="0"/>
              <a:t>Metadata D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B70B2828-E9EB-3B03-5863-C9129F7C459A}"/>
              </a:ext>
            </a:extLst>
          </p:cNvPr>
          <p:cNvSpPr txBox="1"/>
          <p:nvPr/>
        </p:nvSpPr>
        <p:spPr>
          <a:xfrm>
            <a:off x="6361688" y="3526450"/>
            <a:ext cx="845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Metadata E</a:t>
            </a:r>
            <a:br>
              <a:rPr lang="pt-BR" sz="1100" dirty="0"/>
            </a:br>
            <a:r>
              <a:rPr lang="pt-BR" sz="1100" dirty="0"/>
              <a:t>Metadata F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A0F8996-EC5D-9D50-C8FD-923C9D1525E5}"/>
              </a:ext>
            </a:extLst>
          </p:cNvPr>
          <p:cNvSpPr txBox="1"/>
          <p:nvPr/>
        </p:nvSpPr>
        <p:spPr>
          <a:xfrm>
            <a:off x="7319255" y="3526449"/>
            <a:ext cx="896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Metadata G</a:t>
            </a:r>
            <a:br>
              <a:rPr lang="pt-BR" sz="1100" dirty="0"/>
            </a:br>
            <a:r>
              <a:rPr lang="pt-BR" sz="1100" dirty="0"/>
              <a:t>Metadata H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B21E6609-D081-94B8-B3C4-F29CEF0965DC}"/>
              </a:ext>
            </a:extLst>
          </p:cNvPr>
          <p:cNvCxnSpPr/>
          <p:nvPr/>
        </p:nvCxnSpPr>
        <p:spPr>
          <a:xfrm>
            <a:off x="4861161" y="4009601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5D5DE233-785A-86AD-5B13-188408C95697}"/>
              </a:ext>
            </a:extLst>
          </p:cNvPr>
          <p:cNvSpPr txBox="1"/>
          <p:nvPr/>
        </p:nvSpPr>
        <p:spPr>
          <a:xfrm>
            <a:off x="4415820" y="4190708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Package A.1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E3FB9D6-2981-966C-CDFF-508B65E63969}"/>
              </a:ext>
            </a:extLst>
          </p:cNvPr>
          <p:cNvCxnSpPr/>
          <p:nvPr/>
        </p:nvCxnSpPr>
        <p:spPr>
          <a:xfrm>
            <a:off x="5758676" y="4009601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6321731-99F8-342F-4C75-A7BE4412F4CC}"/>
              </a:ext>
            </a:extLst>
          </p:cNvPr>
          <p:cNvSpPr txBox="1"/>
          <p:nvPr/>
        </p:nvSpPr>
        <p:spPr>
          <a:xfrm>
            <a:off x="5313335" y="4190708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Package A.2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A9C28302-639D-2F68-8EFF-2366DDB6F8F6}"/>
              </a:ext>
            </a:extLst>
          </p:cNvPr>
          <p:cNvCxnSpPr/>
          <p:nvPr/>
        </p:nvCxnSpPr>
        <p:spPr>
          <a:xfrm>
            <a:off x="6800266" y="4007234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C7740D1-F916-5AA3-9FEF-0A26DAED3B03}"/>
              </a:ext>
            </a:extLst>
          </p:cNvPr>
          <p:cNvSpPr txBox="1"/>
          <p:nvPr/>
        </p:nvSpPr>
        <p:spPr>
          <a:xfrm>
            <a:off x="6354925" y="418834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Package B.1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3479EFF-AD4D-C761-51E2-8541F04535EC}"/>
              </a:ext>
            </a:extLst>
          </p:cNvPr>
          <p:cNvCxnSpPr/>
          <p:nvPr/>
        </p:nvCxnSpPr>
        <p:spPr>
          <a:xfrm>
            <a:off x="7739829" y="4007234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A3DE013-A78A-A377-1526-26FFAFE1502D}"/>
              </a:ext>
            </a:extLst>
          </p:cNvPr>
          <p:cNvSpPr txBox="1"/>
          <p:nvPr/>
        </p:nvSpPr>
        <p:spPr>
          <a:xfrm>
            <a:off x="7294488" y="418834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Package B.2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E16D6F41-9B5C-85D1-9FD5-321280BBC3F2}"/>
              </a:ext>
            </a:extLst>
          </p:cNvPr>
          <p:cNvCxnSpPr/>
          <p:nvPr/>
        </p:nvCxnSpPr>
        <p:spPr>
          <a:xfrm>
            <a:off x="4860747" y="4449951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36A76AB0-8FA6-AE34-B465-BF9D50BB779D}"/>
              </a:ext>
            </a:extLst>
          </p:cNvPr>
          <p:cNvSpPr txBox="1"/>
          <p:nvPr/>
        </p:nvSpPr>
        <p:spPr>
          <a:xfrm>
            <a:off x="4315172" y="4639930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Comunicate all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9428131-9867-DFCA-D978-CE7D04AAD15E}"/>
              </a:ext>
            </a:extLst>
          </p:cNvPr>
          <p:cNvSpPr txBox="1"/>
          <p:nvPr/>
        </p:nvSpPr>
        <p:spPr>
          <a:xfrm>
            <a:off x="4425858" y="5000843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Prod Deploy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3B60B56E-1729-462F-18A0-D8BDF02445CC}"/>
              </a:ext>
            </a:extLst>
          </p:cNvPr>
          <p:cNvSpPr txBox="1"/>
          <p:nvPr/>
        </p:nvSpPr>
        <p:spPr>
          <a:xfrm>
            <a:off x="4373873" y="5432252"/>
            <a:ext cx="1032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Inform Dev Team B and Deploy to Sandbox B</a:t>
            </a:r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258727B5-22BC-0C4E-9346-47857DC11FDE}"/>
              </a:ext>
            </a:extLst>
          </p:cNvPr>
          <p:cNvCxnSpPr/>
          <p:nvPr/>
        </p:nvCxnSpPr>
        <p:spPr>
          <a:xfrm>
            <a:off x="4854631" y="4846620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FAB19AE8-A058-3617-141D-88B7966DEAD2}"/>
              </a:ext>
            </a:extLst>
          </p:cNvPr>
          <p:cNvCxnSpPr/>
          <p:nvPr/>
        </p:nvCxnSpPr>
        <p:spPr>
          <a:xfrm>
            <a:off x="4851997" y="5230332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B0F0661F-2AD8-6C23-DBE0-8538816EDA91}"/>
              </a:ext>
            </a:extLst>
          </p:cNvPr>
          <p:cNvCxnSpPr/>
          <p:nvPr/>
        </p:nvCxnSpPr>
        <p:spPr>
          <a:xfrm>
            <a:off x="5781393" y="4430591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704B9C2D-BB47-E218-AB8D-D75F4FB3C773}"/>
              </a:ext>
            </a:extLst>
          </p:cNvPr>
          <p:cNvSpPr txBox="1"/>
          <p:nvPr/>
        </p:nvSpPr>
        <p:spPr>
          <a:xfrm>
            <a:off x="5235818" y="4620570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Comunicate all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4FDF86A2-1BF4-929D-0F67-3793700971FE}"/>
              </a:ext>
            </a:extLst>
          </p:cNvPr>
          <p:cNvSpPr txBox="1"/>
          <p:nvPr/>
        </p:nvSpPr>
        <p:spPr>
          <a:xfrm>
            <a:off x="5346504" y="4998735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Prod Deploy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F14F6EB4-20A4-8067-B74D-2899B8FC52ED}"/>
              </a:ext>
            </a:extLst>
          </p:cNvPr>
          <p:cNvSpPr txBox="1"/>
          <p:nvPr/>
        </p:nvSpPr>
        <p:spPr>
          <a:xfrm>
            <a:off x="5294519" y="5412892"/>
            <a:ext cx="1032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Inform Dev Team B and Deploy to Sandbox B</a:t>
            </a:r>
          </a:p>
        </p:txBody>
      </p: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76E354C2-9D1D-5561-AE62-87CBBEDD8230}"/>
              </a:ext>
            </a:extLst>
          </p:cNvPr>
          <p:cNvCxnSpPr/>
          <p:nvPr/>
        </p:nvCxnSpPr>
        <p:spPr>
          <a:xfrm>
            <a:off x="5775277" y="4827260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C0D9C6C1-C49A-04DC-0A5B-15C090FB1829}"/>
              </a:ext>
            </a:extLst>
          </p:cNvPr>
          <p:cNvCxnSpPr/>
          <p:nvPr/>
        </p:nvCxnSpPr>
        <p:spPr>
          <a:xfrm>
            <a:off x="5772643" y="5210972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9815C5C3-3EA3-B35D-8135-8D00BB3DFC8C}"/>
              </a:ext>
            </a:extLst>
          </p:cNvPr>
          <p:cNvCxnSpPr/>
          <p:nvPr/>
        </p:nvCxnSpPr>
        <p:spPr>
          <a:xfrm>
            <a:off x="6850413" y="4411231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95514661-04E0-5124-806C-B672645C7EC5}"/>
              </a:ext>
            </a:extLst>
          </p:cNvPr>
          <p:cNvSpPr txBox="1"/>
          <p:nvPr/>
        </p:nvSpPr>
        <p:spPr>
          <a:xfrm>
            <a:off x="6304838" y="4601210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Comunicate all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DB0AF7E-A35D-8BA9-33E4-1F262467C373}"/>
              </a:ext>
            </a:extLst>
          </p:cNvPr>
          <p:cNvSpPr txBox="1"/>
          <p:nvPr/>
        </p:nvSpPr>
        <p:spPr>
          <a:xfrm>
            <a:off x="6415524" y="4962123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Prod Deploy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D23E0DFC-7DC0-407C-3E44-E922237C71E4}"/>
              </a:ext>
            </a:extLst>
          </p:cNvPr>
          <p:cNvSpPr txBox="1"/>
          <p:nvPr/>
        </p:nvSpPr>
        <p:spPr>
          <a:xfrm>
            <a:off x="6363539" y="5393532"/>
            <a:ext cx="1032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Inform Dev Team A and Deploy to Sandbox A</a:t>
            </a:r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8A284ED7-5CF6-B8DB-9D9E-81CF7720C83E}"/>
              </a:ext>
            </a:extLst>
          </p:cNvPr>
          <p:cNvCxnSpPr/>
          <p:nvPr/>
        </p:nvCxnSpPr>
        <p:spPr>
          <a:xfrm>
            <a:off x="6844297" y="4807900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DC224D69-2DEC-1ACE-7D59-446139F5BE58}"/>
              </a:ext>
            </a:extLst>
          </p:cNvPr>
          <p:cNvCxnSpPr/>
          <p:nvPr/>
        </p:nvCxnSpPr>
        <p:spPr>
          <a:xfrm>
            <a:off x="6841663" y="5191612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7AEF488B-9F63-33D6-5F16-6BDF2F4501BD}"/>
              </a:ext>
            </a:extLst>
          </p:cNvPr>
          <p:cNvCxnSpPr/>
          <p:nvPr/>
        </p:nvCxnSpPr>
        <p:spPr>
          <a:xfrm>
            <a:off x="7764154" y="4440053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8A0AE3CF-1DE4-046E-E1DA-BA6F37D9F99C}"/>
              </a:ext>
            </a:extLst>
          </p:cNvPr>
          <p:cNvSpPr txBox="1"/>
          <p:nvPr/>
        </p:nvSpPr>
        <p:spPr>
          <a:xfrm>
            <a:off x="7218579" y="4630032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Comunicate all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C0B77BF9-B254-E79B-8151-2D208E7C94E4}"/>
              </a:ext>
            </a:extLst>
          </p:cNvPr>
          <p:cNvSpPr txBox="1"/>
          <p:nvPr/>
        </p:nvSpPr>
        <p:spPr>
          <a:xfrm>
            <a:off x="7329265" y="4990945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Prod Deploy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44230DD9-6FBF-0BBB-EADA-CB033691E238}"/>
              </a:ext>
            </a:extLst>
          </p:cNvPr>
          <p:cNvSpPr txBox="1"/>
          <p:nvPr/>
        </p:nvSpPr>
        <p:spPr>
          <a:xfrm>
            <a:off x="7277280" y="5422354"/>
            <a:ext cx="1032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Inform Dev Team A and Deploy to Sandbox A</a:t>
            </a:r>
          </a:p>
        </p:txBody>
      </p: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07CB6489-E972-49AB-5AE6-5E79B8B7DAE6}"/>
              </a:ext>
            </a:extLst>
          </p:cNvPr>
          <p:cNvCxnSpPr/>
          <p:nvPr/>
        </p:nvCxnSpPr>
        <p:spPr>
          <a:xfrm>
            <a:off x="7758038" y="4836722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A20CC3B2-9041-6B63-14DB-F4AB28AAC7DD}"/>
              </a:ext>
            </a:extLst>
          </p:cNvPr>
          <p:cNvCxnSpPr/>
          <p:nvPr/>
        </p:nvCxnSpPr>
        <p:spPr>
          <a:xfrm>
            <a:off x="7755404" y="5220434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tângulo 173">
            <a:extLst>
              <a:ext uri="{FF2B5EF4-FFF2-40B4-BE49-F238E27FC236}">
                <a16:creationId xmlns:a16="http://schemas.microsoft.com/office/drawing/2014/main" id="{FAC8A764-F88B-ED82-004F-555BAD567E74}"/>
              </a:ext>
            </a:extLst>
          </p:cNvPr>
          <p:cNvSpPr/>
          <p:nvPr/>
        </p:nvSpPr>
        <p:spPr>
          <a:xfrm>
            <a:off x="2147471" y="3541172"/>
            <a:ext cx="1423358" cy="4207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Control spreadsheet</a:t>
            </a:r>
            <a:endParaRPr lang="pt-BR" sz="1400" dirty="0"/>
          </a:p>
        </p:txBody>
      </p:sp>
      <p:sp>
        <p:nvSpPr>
          <p:cNvPr id="175" name="Retângulo 174">
            <a:extLst>
              <a:ext uri="{FF2B5EF4-FFF2-40B4-BE49-F238E27FC236}">
                <a16:creationId xmlns:a16="http://schemas.microsoft.com/office/drawing/2014/main" id="{5208898B-4957-6E74-C889-6D1FB56DBABE}"/>
              </a:ext>
            </a:extLst>
          </p:cNvPr>
          <p:cNvSpPr/>
          <p:nvPr/>
        </p:nvSpPr>
        <p:spPr>
          <a:xfrm>
            <a:off x="914291" y="4701003"/>
            <a:ext cx="3064563" cy="4207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Approving person, respecting the schedule and metadata dependencies.</a:t>
            </a:r>
            <a:endParaRPr lang="pt-BR" sz="1400" dirty="0"/>
          </a:p>
        </p:txBody>
      </p:sp>
      <p:cxnSp>
        <p:nvCxnSpPr>
          <p:cNvPr id="177" name="Conector de Seta Reta 176">
            <a:extLst>
              <a:ext uri="{FF2B5EF4-FFF2-40B4-BE49-F238E27FC236}">
                <a16:creationId xmlns:a16="http://schemas.microsoft.com/office/drawing/2014/main" id="{15221E46-E92F-3481-6329-A04F8716C5F7}"/>
              </a:ext>
            </a:extLst>
          </p:cNvPr>
          <p:cNvCxnSpPr>
            <a:cxnSpLocks/>
          </p:cNvCxnSpPr>
          <p:nvPr/>
        </p:nvCxnSpPr>
        <p:spPr>
          <a:xfrm>
            <a:off x="3769743" y="3741892"/>
            <a:ext cx="426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de Seta Reta 178">
            <a:extLst>
              <a:ext uri="{FF2B5EF4-FFF2-40B4-BE49-F238E27FC236}">
                <a16:creationId xmlns:a16="http://schemas.microsoft.com/office/drawing/2014/main" id="{7923E1D1-0EC3-62A7-CC3D-791ED2697C4A}"/>
              </a:ext>
            </a:extLst>
          </p:cNvPr>
          <p:cNvCxnSpPr>
            <a:cxnSpLocks/>
          </p:cNvCxnSpPr>
          <p:nvPr/>
        </p:nvCxnSpPr>
        <p:spPr>
          <a:xfrm>
            <a:off x="4063041" y="4928462"/>
            <a:ext cx="298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B65378AB-897A-F65B-C405-C4BFB51696D1}"/>
              </a:ext>
            </a:extLst>
          </p:cNvPr>
          <p:cNvSpPr txBox="1"/>
          <p:nvPr/>
        </p:nvSpPr>
        <p:spPr>
          <a:xfrm>
            <a:off x="3435562" y="22154"/>
            <a:ext cx="5371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Deployment Model - Scenario 1 no Dependencies</a:t>
            </a:r>
            <a:endParaRPr lang="pt-BR" sz="2000" dirty="0"/>
          </a:p>
        </p:txBody>
      </p:sp>
      <p:sp>
        <p:nvSpPr>
          <p:cNvPr id="2" name="Balão de Fala: Oval 1">
            <a:extLst>
              <a:ext uri="{FF2B5EF4-FFF2-40B4-BE49-F238E27FC236}">
                <a16:creationId xmlns:a16="http://schemas.microsoft.com/office/drawing/2014/main" id="{B3E6F458-C5C3-07C5-09D4-65ED2997C8D4}"/>
              </a:ext>
            </a:extLst>
          </p:cNvPr>
          <p:cNvSpPr/>
          <p:nvPr/>
        </p:nvSpPr>
        <p:spPr>
          <a:xfrm rot="16621420" flipV="1">
            <a:off x="8880767" y="3635825"/>
            <a:ext cx="573650" cy="1390931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FA7375-E2CC-6514-6FD4-39124BA57DF4}"/>
              </a:ext>
            </a:extLst>
          </p:cNvPr>
          <p:cNvSpPr txBox="1"/>
          <p:nvPr/>
        </p:nvSpPr>
        <p:spPr>
          <a:xfrm>
            <a:off x="8505646" y="4030970"/>
            <a:ext cx="217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Package.xml or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Outbound Changeset</a:t>
            </a:r>
          </a:p>
        </p:txBody>
      </p:sp>
    </p:spTree>
    <p:extLst>
      <p:ext uri="{BB962C8B-B14F-4D97-AF65-F5344CB8AC3E}">
        <p14:creationId xmlns:p14="http://schemas.microsoft.com/office/powerpoint/2010/main" val="230910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tângulo 100">
            <a:extLst>
              <a:ext uri="{FF2B5EF4-FFF2-40B4-BE49-F238E27FC236}">
                <a16:creationId xmlns:a16="http://schemas.microsoft.com/office/drawing/2014/main" id="{E1F83BA1-F5D7-34E1-8858-A95CDEDF74BD}"/>
              </a:ext>
            </a:extLst>
          </p:cNvPr>
          <p:cNvSpPr/>
          <p:nvPr/>
        </p:nvSpPr>
        <p:spPr>
          <a:xfrm>
            <a:off x="6883238" y="3029425"/>
            <a:ext cx="889243" cy="36127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E825FE0D-E966-31DC-ADE9-4D5B5DDFC3CD}"/>
              </a:ext>
            </a:extLst>
          </p:cNvPr>
          <p:cNvSpPr/>
          <p:nvPr/>
        </p:nvSpPr>
        <p:spPr>
          <a:xfrm>
            <a:off x="4890032" y="3029425"/>
            <a:ext cx="889243" cy="30480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17AD90ED-0724-D067-5EE6-F565B3F216C0}"/>
              </a:ext>
            </a:extLst>
          </p:cNvPr>
          <p:cNvSpPr/>
          <p:nvPr/>
        </p:nvSpPr>
        <p:spPr>
          <a:xfrm>
            <a:off x="4428437" y="3360659"/>
            <a:ext cx="4837507" cy="420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50373001-274C-4809-BFF2-F42C6E2C35BB}"/>
              </a:ext>
            </a:extLst>
          </p:cNvPr>
          <p:cNvSpPr txBox="1"/>
          <p:nvPr/>
        </p:nvSpPr>
        <p:spPr>
          <a:xfrm>
            <a:off x="5953401" y="642269"/>
            <a:ext cx="8022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PROD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DC22A2DB-795D-332B-0378-D0EBCE1A02EE}"/>
              </a:ext>
            </a:extLst>
          </p:cNvPr>
          <p:cNvSpPr txBox="1"/>
          <p:nvPr/>
        </p:nvSpPr>
        <p:spPr>
          <a:xfrm>
            <a:off x="4571823" y="1412138"/>
            <a:ext cx="13227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Sandbox A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77E18C57-EF15-D739-73F4-BFD71764AC89}"/>
              </a:ext>
            </a:extLst>
          </p:cNvPr>
          <p:cNvSpPr txBox="1"/>
          <p:nvPr/>
        </p:nvSpPr>
        <p:spPr>
          <a:xfrm>
            <a:off x="6534510" y="1416176"/>
            <a:ext cx="13227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Sandbox B</a:t>
            </a: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2749B94B-981E-9165-CB47-E6335AE5595A}"/>
              </a:ext>
            </a:extLst>
          </p:cNvPr>
          <p:cNvCxnSpPr>
            <a:cxnSpLocks/>
          </p:cNvCxnSpPr>
          <p:nvPr/>
        </p:nvCxnSpPr>
        <p:spPr>
          <a:xfrm flipH="1">
            <a:off x="5617591" y="1118628"/>
            <a:ext cx="334275" cy="23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B5CDA8C2-2F01-0321-6018-5EE627B5155F}"/>
              </a:ext>
            </a:extLst>
          </p:cNvPr>
          <p:cNvCxnSpPr>
            <a:cxnSpLocks/>
          </p:cNvCxnSpPr>
          <p:nvPr/>
        </p:nvCxnSpPr>
        <p:spPr>
          <a:xfrm>
            <a:off x="6825386" y="1098180"/>
            <a:ext cx="249446" cy="28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5123454-99E9-BD70-913D-1CB86651A0A8}"/>
              </a:ext>
            </a:extLst>
          </p:cNvPr>
          <p:cNvSpPr txBox="1"/>
          <p:nvPr/>
        </p:nvSpPr>
        <p:spPr>
          <a:xfrm flipH="1">
            <a:off x="4877559" y="2012960"/>
            <a:ext cx="584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👥</a:t>
            </a:r>
            <a:endParaRPr lang="pt-BR" dirty="0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C6E08D82-AD64-74E5-A1C6-74DB98119F3B}"/>
              </a:ext>
            </a:extLst>
          </p:cNvPr>
          <p:cNvSpPr txBox="1"/>
          <p:nvPr/>
        </p:nvSpPr>
        <p:spPr>
          <a:xfrm>
            <a:off x="4694823" y="2492363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Dev Team A</a:t>
            </a:r>
          </a:p>
        </p:txBody>
      </p: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F506030F-9723-CFD6-EFE8-2F5B0F86968E}"/>
              </a:ext>
            </a:extLst>
          </p:cNvPr>
          <p:cNvCxnSpPr>
            <a:cxnSpLocks/>
          </p:cNvCxnSpPr>
          <p:nvPr/>
        </p:nvCxnSpPr>
        <p:spPr>
          <a:xfrm>
            <a:off x="5292520" y="1838165"/>
            <a:ext cx="0" cy="26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F402287A-00D9-E2C6-A353-01A570F74BC3}"/>
              </a:ext>
            </a:extLst>
          </p:cNvPr>
          <p:cNvCxnSpPr>
            <a:cxnSpLocks/>
          </p:cNvCxnSpPr>
          <p:nvPr/>
        </p:nvCxnSpPr>
        <p:spPr>
          <a:xfrm>
            <a:off x="7285008" y="1840932"/>
            <a:ext cx="0" cy="26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7DD2BF4B-6BD9-C060-FE23-655F0334052A}"/>
              </a:ext>
            </a:extLst>
          </p:cNvPr>
          <p:cNvSpPr txBox="1"/>
          <p:nvPr/>
        </p:nvSpPr>
        <p:spPr>
          <a:xfrm>
            <a:off x="4915192" y="301153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Job A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41D1F66D-EDF5-EA9E-22FD-31826C106F9C}"/>
              </a:ext>
            </a:extLst>
          </p:cNvPr>
          <p:cNvSpPr txBox="1"/>
          <p:nvPr/>
        </p:nvSpPr>
        <p:spPr>
          <a:xfrm flipH="1">
            <a:off x="6870765" y="2012960"/>
            <a:ext cx="584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👥</a:t>
            </a:r>
            <a:endParaRPr lang="pt-BR" dirty="0"/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06526E8C-7709-7171-1F17-BCBC4B7F1484}"/>
              </a:ext>
            </a:extLst>
          </p:cNvPr>
          <p:cNvSpPr txBox="1"/>
          <p:nvPr/>
        </p:nvSpPr>
        <p:spPr>
          <a:xfrm>
            <a:off x="6688029" y="2492363"/>
            <a:ext cx="12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Dev Team B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F91685DF-D0F0-B1F1-5678-63C05228C634}"/>
              </a:ext>
            </a:extLst>
          </p:cNvPr>
          <p:cNvSpPr txBox="1"/>
          <p:nvPr/>
        </p:nvSpPr>
        <p:spPr>
          <a:xfrm>
            <a:off x="6908398" y="30115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Job B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9DE6EFFF-6197-535A-CDE2-6A8F5C6D5D82}"/>
              </a:ext>
            </a:extLst>
          </p:cNvPr>
          <p:cNvSpPr txBox="1"/>
          <p:nvPr/>
        </p:nvSpPr>
        <p:spPr>
          <a:xfrm>
            <a:off x="8389689" y="3450784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Söhne"/>
              </a:rPr>
              <a:t>SPRINT 1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45B5564A-D39C-2F29-CB21-EC364365D10A}"/>
              </a:ext>
            </a:extLst>
          </p:cNvPr>
          <p:cNvSpPr txBox="1"/>
          <p:nvPr/>
        </p:nvSpPr>
        <p:spPr>
          <a:xfrm>
            <a:off x="4864479" y="3360660"/>
            <a:ext cx="89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Metadata A</a:t>
            </a:r>
            <a:br>
              <a:rPr lang="pt-BR" sz="1100" dirty="0"/>
            </a:br>
            <a:r>
              <a:rPr lang="pt-BR" sz="1100" dirty="0"/>
              <a:t>Metadata B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5FE37F45-E805-4BD5-D33E-FC9C7C743C80}"/>
              </a:ext>
            </a:extLst>
          </p:cNvPr>
          <p:cNvSpPr txBox="1"/>
          <p:nvPr/>
        </p:nvSpPr>
        <p:spPr>
          <a:xfrm>
            <a:off x="6864841" y="3366147"/>
            <a:ext cx="853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Metadata E</a:t>
            </a:r>
            <a:br>
              <a:rPr lang="pt-BR" sz="1100" dirty="0"/>
            </a:br>
            <a:r>
              <a:rPr lang="pt-BR" sz="1100" dirty="0"/>
              <a:t>Metadata B</a:t>
            </a:r>
          </a:p>
        </p:txBody>
      </p: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60FCEE81-46EC-1BF9-2BE1-FEE5868DB556}"/>
              </a:ext>
            </a:extLst>
          </p:cNvPr>
          <p:cNvCxnSpPr/>
          <p:nvPr/>
        </p:nvCxnSpPr>
        <p:spPr>
          <a:xfrm>
            <a:off x="5364314" y="4185728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5B775843-BC85-C18C-3A5F-67BE00D86359}"/>
              </a:ext>
            </a:extLst>
          </p:cNvPr>
          <p:cNvSpPr txBox="1"/>
          <p:nvPr/>
        </p:nvSpPr>
        <p:spPr>
          <a:xfrm>
            <a:off x="4918973" y="4366835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Package A</a:t>
            </a:r>
          </a:p>
        </p:txBody>
      </p:sp>
      <p:cxnSp>
        <p:nvCxnSpPr>
          <p:cNvPr id="135" name="Conector de Seta Reta 134">
            <a:extLst>
              <a:ext uri="{FF2B5EF4-FFF2-40B4-BE49-F238E27FC236}">
                <a16:creationId xmlns:a16="http://schemas.microsoft.com/office/drawing/2014/main" id="{04C02F64-6250-26C2-832C-4C1D858CE8A6}"/>
              </a:ext>
            </a:extLst>
          </p:cNvPr>
          <p:cNvCxnSpPr/>
          <p:nvPr/>
        </p:nvCxnSpPr>
        <p:spPr>
          <a:xfrm>
            <a:off x="7344816" y="4183361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05312D3E-94DB-6E09-7FE2-F32FB69565DD}"/>
              </a:ext>
            </a:extLst>
          </p:cNvPr>
          <p:cNvCxnSpPr/>
          <p:nvPr/>
        </p:nvCxnSpPr>
        <p:spPr>
          <a:xfrm>
            <a:off x="5363900" y="4626078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EA8A00C9-DE23-1117-5255-59A56416FA51}"/>
              </a:ext>
            </a:extLst>
          </p:cNvPr>
          <p:cNvSpPr txBox="1"/>
          <p:nvPr/>
        </p:nvSpPr>
        <p:spPr>
          <a:xfrm>
            <a:off x="4818325" y="4816057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Comunicate all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332D358A-045C-EEE1-176A-C9EAFC854F6A}"/>
              </a:ext>
            </a:extLst>
          </p:cNvPr>
          <p:cNvSpPr txBox="1"/>
          <p:nvPr/>
        </p:nvSpPr>
        <p:spPr>
          <a:xfrm>
            <a:off x="4929011" y="5176970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Prod Deploy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5344314A-1A0D-6AE2-FE70-DDE1F801931B}"/>
              </a:ext>
            </a:extLst>
          </p:cNvPr>
          <p:cNvSpPr txBox="1"/>
          <p:nvPr/>
        </p:nvSpPr>
        <p:spPr>
          <a:xfrm>
            <a:off x="4877026" y="5608379"/>
            <a:ext cx="1032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Inform Dev Team B and Deploy to Sandbox B</a:t>
            </a:r>
          </a:p>
        </p:txBody>
      </p: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0DE32C7F-0540-3A56-8148-EBAA7D4BF0D7}"/>
              </a:ext>
            </a:extLst>
          </p:cNvPr>
          <p:cNvCxnSpPr/>
          <p:nvPr/>
        </p:nvCxnSpPr>
        <p:spPr>
          <a:xfrm>
            <a:off x="5357784" y="5022747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9A489873-0056-C3EB-5517-5734C993553B}"/>
              </a:ext>
            </a:extLst>
          </p:cNvPr>
          <p:cNvCxnSpPr/>
          <p:nvPr/>
        </p:nvCxnSpPr>
        <p:spPr>
          <a:xfrm>
            <a:off x="5355150" y="5406459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>
            <a:extLst>
              <a:ext uri="{FF2B5EF4-FFF2-40B4-BE49-F238E27FC236}">
                <a16:creationId xmlns:a16="http://schemas.microsoft.com/office/drawing/2014/main" id="{4D2B7D25-28D5-14CB-481F-760BDC501E65}"/>
              </a:ext>
            </a:extLst>
          </p:cNvPr>
          <p:cNvCxnSpPr/>
          <p:nvPr/>
        </p:nvCxnSpPr>
        <p:spPr>
          <a:xfrm>
            <a:off x="7359115" y="4748799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de Seta Reta 162">
            <a:extLst>
              <a:ext uri="{FF2B5EF4-FFF2-40B4-BE49-F238E27FC236}">
                <a16:creationId xmlns:a16="http://schemas.microsoft.com/office/drawing/2014/main" id="{A3B221A0-B1F1-A210-52BE-AFAF1B226B6C}"/>
              </a:ext>
            </a:extLst>
          </p:cNvPr>
          <p:cNvCxnSpPr/>
          <p:nvPr/>
        </p:nvCxnSpPr>
        <p:spPr>
          <a:xfrm>
            <a:off x="5304506" y="2811500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de Seta Reta 163">
            <a:extLst>
              <a:ext uri="{FF2B5EF4-FFF2-40B4-BE49-F238E27FC236}">
                <a16:creationId xmlns:a16="http://schemas.microsoft.com/office/drawing/2014/main" id="{4AFDF7F0-45D4-4B3E-6DA2-DAE21EA78DF3}"/>
              </a:ext>
            </a:extLst>
          </p:cNvPr>
          <p:cNvCxnSpPr/>
          <p:nvPr/>
        </p:nvCxnSpPr>
        <p:spPr>
          <a:xfrm>
            <a:off x="7285008" y="2809133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671D1D21-E05A-2CE2-CBBA-3A044238D86C}"/>
              </a:ext>
            </a:extLst>
          </p:cNvPr>
          <p:cNvSpPr/>
          <p:nvPr/>
        </p:nvSpPr>
        <p:spPr>
          <a:xfrm>
            <a:off x="4694823" y="3846931"/>
            <a:ext cx="3489825" cy="293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0" dirty="0">
                <a:solidFill>
                  <a:schemeClr val="bg1"/>
                </a:solidFill>
                <a:effectLst/>
                <a:latin typeface="Söhne"/>
              </a:rPr>
              <a:t>In this scenario of cross-metadata development, communication is crucial, and it's important to establish who will go to PROD first.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66" name="Retângulo 165">
            <a:extLst>
              <a:ext uri="{FF2B5EF4-FFF2-40B4-BE49-F238E27FC236}">
                <a16:creationId xmlns:a16="http://schemas.microsoft.com/office/drawing/2014/main" id="{2113D315-E742-BB1A-EC3A-A5F033C10B76}"/>
              </a:ext>
            </a:extLst>
          </p:cNvPr>
          <p:cNvSpPr/>
          <p:nvPr/>
        </p:nvSpPr>
        <p:spPr>
          <a:xfrm>
            <a:off x="6233889" y="4405547"/>
            <a:ext cx="2340260" cy="293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Team B should take into consideration Team A's development to create Package B.</a:t>
            </a:r>
            <a:endParaRPr lang="pt-BR" sz="900" dirty="0"/>
          </a:p>
        </p:txBody>
      </p: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6580D701-330B-7274-CABF-D29A1ACB9ABE}"/>
              </a:ext>
            </a:extLst>
          </p:cNvPr>
          <p:cNvSpPr txBox="1"/>
          <p:nvPr/>
        </p:nvSpPr>
        <p:spPr>
          <a:xfrm>
            <a:off x="6925185" y="4901471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Package B</a:t>
            </a:r>
          </a:p>
        </p:txBody>
      </p: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06DD90CB-6135-9313-C9E3-ED2C3BCC00E8}"/>
              </a:ext>
            </a:extLst>
          </p:cNvPr>
          <p:cNvSpPr txBox="1"/>
          <p:nvPr/>
        </p:nvSpPr>
        <p:spPr>
          <a:xfrm>
            <a:off x="6833163" y="5316189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Comunicate all</a:t>
            </a:r>
          </a:p>
        </p:txBody>
      </p: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17C89EAB-2294-C387-BA34-F5909A3CF7DF}"/>
              </a:ext>
            </a:extLst>
          </p:cNvPr>
          <p:cNvSpPr txBox="1"/>
          <p:nvPr/>
        </p:nvSpPr>
        <p:spPr>
          <a:xfrm>
            <a:off x="6935223" y="5694354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Prod Deploy</a:t>
            </a:r>
          </a:p>
        </p:txBody>
      </p:sp>
      <p:sp>
        <p:nvSpPr>
          <p:cNvPr id="170" name="CaixaDeTexto 169">
            <a:extLst>
              <a:ext uri="{FF2B5EF4-FFF2-40B4-BE49-F238E27FC236}">
                <a16:creationId xmlns:a16="http://schemas.microsoft.com/office/drawing/2014/main" id="{8EF39DCD-0E87-0D4F-3E8C-D78704402239}"/>
              </a:ext>
            </a:extLst>
          </p:cNvPr>
          <p:cNvSpPr txBox="1"/>
          <p:nvPr/>
        </p:nvSpPr>
        <p:spPr>
          <a:xfrm>
            <a:off x="6874612" y="6134389"/>
            <a:ext cx="1032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Inform Dev Team A and Deploy to Sandbox A</a:t>
            </a:r>
          </a:p>
        </p:txBody>
      </p:sp>
      <p:cxnSp>
        <p:nvCxnSpPr>
          <p:cNvPr id="171" name="Conector de Seta Reta 170">
            <a:extLst>
              <a:ext uri="{FF2B5EF4-FFF2-40B4-BE49-F238E27FC236}">
                <a16:creationId xmlns:a16="http://schemas.microsoft.com/office/drawing/2014/main" id="{A2927414-BE46-E33D-1CB1-14526E2FF735}"/>
              </a:ext>
            </a:extLst>
          </p:cNvPr>
          <p:cNvCxnSpPr/>
          <p:nvPr/>
        </p:nvCxnSpPr>
        <p:spPr>
          <a:xfrm>
            <a:off x="7355370" y="5540131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de Seta Reta 171">
            <a:extLst>
              <a:ext uri="{FF2B5EF4-FFF2-40B4-BE49-F238E27FC236}">
                <a16:creationId xmlns:a16="http://schemas.microsoft.com/office/drawing/2014/main" id="{3D099118-6DA6-72F9-BB1A-F13202BB9C08}"/>
              </a:ext>
            </a:extLst>
          </p:cNvPr>
          <p:cNvCxnSpPr/>
          <p:nvPr/>
        </p:nvCxnSpPr>
        <p:spPr>
          <a:xfrm>
            <a:off x="7361362" y="5923843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de Seta Reta 172">
            <a:extLst>
              <a:ext uri="{FF2B5EF4-FFF2-40B4-BE49-F238E27FC236}">
                <a16:creationId xmlns:a16="http://schemas.microsoft.com/office/drawing/2014/main" id="{D9F05248-C607-96C4-50C0-AF17E202BDB7}"/>
              </a:ext>
            </a:extLst>
          </p:cNvPr>
          <p:cNvCxnSpPr/>
          <p:nvPr/>
        </p:nvCxnSpPr>
        <p:spPr>
          <a:xfrm>
            <a:off x="7359115" y="5151122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B5D65DA6-D07D-90F3-6A05-C69F2FC63C0C}"/>
              </a:ext>
            </a:extLst>
          </p:cNvPr>
          <p:cNvSpPr/>
          <p:nvPr/>
        </p:nvSpPr>
        <p:spPr>
          <a:xfrm>
            <a:off x="2160042" y="3378594"/>
            <a:ext cx="1423358" cy="4207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Control spreadsheet</a:t>
            </a:r>
            <a:endParaRPr lang="pt-BR" sz="14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8009F50-E05B-C866-C671-5A3404613057}"/>
              </a:ext>
            </a:extLst>
          </p:cNvPr>
          <p:cNvSpPr/>
          <p:nvPr/>
        </p:nvSpPr>
        <p:spPr>
          <a:xfrm>
            <a:off x="1100446" y="4901471"/>
            <a:ext cx="3064563" cy="4207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Approving person, respecting the schedule and metadata dependencies.</a:t>
            </a:r>
            <a:endParaRPr lang="pt-BR" sz="1400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CFFD6A5-7E40-9B80-C810-E5D4E18DAB3A}"/>
              </a:ext>
            </a:extLst>
          </p:cNvPr>
          <p:cNvCxnSpPr>
            <a:cxnSpLocks/>
          </p:cNvCxnSpPr>
          <p:nvPr/>
        </p:nvCxnSpPr>
        <p:spPr>
          <a:xfrm>
            <a:off x="3782314" y="3579314"/>
            <a:ext cx="426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BB5FC2F-BDB5-ED6C-5A43-E515183AC818}"/>
              </a:ext>
            </a:extLst>
          </p:cNvPr>
          <p:cNvCxnSpPr>
            <a:cxnSpLocks/>
          </p:cNvCxnSpPr>
          <p:nvPr/>
        </p:nvCxnSpPr>
        <p:spPr>
          <a:xfrm>
            <a:off x="4249196" y="5128930"/>
            <a:ext cx="298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9CDF36A-1D12-C60E-F232-775E9E867E46}"/>
              </a:ext>
            </a:extLst>
          </p:cNvPr>
          <p:cNvSpPr txBox="1"/>
          <p:nvPr/>
        </p:nvSpPr>
        <p:spPr>
          <a:xfrm>
            <a:off x="3435562" y="22154"/>
            <a:ext cx="5534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Deployment Model - Scenario 2 with Dependencies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5205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EE16340-7A25-6CE4-7B05-22C15231580A}"/>
              </a:ext>
            </a:extLst>
          </p:cNvPr>
          <p:cNvSpPr txBox="1"/>
          <p:nvPr/>
        </p:nvSpPr>
        <p:spPr>
          <a:xfrm>
            <a:off x="6436747" y="6119336"/>
            <a:ext cx="57552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333333"/>
                </a:solidFill>
                <a:effectLst/>
                <a:latin typeface="DSCDefaultFontRegular"/>
              </a:rPr>
              <a:t>Once you refresh the </a:t>
            </a:r>
            <a:r>
              <a:rPr lang="en-US" sz="1050" b="1" i="0" dirty="0">
                <a:solidFill>
                  <a:srgbClr val="222222"/>
                </a:solidFill>
                <a:effectLst/>
                <a:latin typeface="DSCDefaultFontBold"/>
              </a:rPr>
              <a:t>Developer Sandbox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DSCDefaultFontRegular"/>
              </a:rPr>
              <a:t> then to refresh it one more time you have to wait for 1 Day.</a:t>
            </a:r>
            <a:br>
              <a:rPr lang="en-US" sz="1050" dirty="0"/>
            </a:br>
            <a:r>
              <a:rPr lang="en-US" sz="1050" b="1" i="0" dirty="0">
                <a:solidFill>
                  <a:srgbClr val="222222"/>
                </a:solidFill>
                <a:effectLst/>
                <a:latin typeface="DSCDefaultFontBold"/>
              </a:rPr>
              <a:t>Developer Pro Sandbox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DSCDefaultFontRegular"/>
              </a:rPr>
              <a:t> - 1 Day.</a:t>
            </a:r>
            <a:br>
              <a:rPr lang="en-US" sz="1050" dirty="0"/>
            </a:br>
            <a:r>
              <a:rPr lang="en-US" sz="1050" b="1" i="0" dirty="0">
                <a:solidFill>
                  <a:srgbClr val="222222"/>
                </a:solidFill>
                <a:effectLst/>
                <a:latin typeface="DSCDefaultFontBold"/>
              </a:rPr>
              <a:t>Partial Data Sandbox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DSCDefaultFontRegular"/>
              </a:rPr>
              <a:t> - 5 Days.</a:t>
            </a:r>
            <a:br>
              <a:rPr lang="en-US" sz="1050" dirty="0"/>
            </a:br>
            <a:r>
              <a:rPr lang="en-US" sz="1050" b="1" i="0" dirty="0">
                <a:solidFill>
                  <a:srgbClr val="222222"/>
                </a:solidFill>
                <a:effectLst/>
                <a:latin typeface="DSCDefaultFontBold"/>
              </a:rPr>
              <a:t>Full Copy Sandbox 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DSCDefaultFontRegular"/>
              </a:rPr>
              <a:t>- </a:t>
            </a:r>
            <a:r>
              <a:rPr lang="en-US" sz="1050" b="1" i="0" dirty="0">
                <a:solidFill>
                  <a:srgbClr val="222222"/>
                </a:solidFill>
                <a:effectLst/>
                <a:latin typeface="DSCDefaultFontBold"/>
              </a:rPr>
              <a:t>29 Days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DSCDefaultFontRegular"/>
              </a:rPr>
              <a:t>.</a:t>
            </a:r>
            <a:endParaRPr lang="pt-BR" sz="105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3C87F6-9F73-2DBF-0D9C-6B0EAC8DDD70}"/>
              </a:ext>
            </a:extLst>
          </p:cNvPr>
          <p:cNvSpPr txBox="1"/>
          <p:nvPr/>
        </p:nvSpPr>
        <p:spPr>
          <a:xfrm>
            <a:off x="3705035" y="0"/>
            <a:ext cx="8022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PROD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88B527-9A82-86BD-3ABF-E28AA8A28FF5}"/>
              </a:ext>
            </a:extLst>
          </p:cNvPr>
          <p:cNvSpPr txBox="1"/>
          <p:nvPr/>
        </p:nvSpPr>
        <p:spPr>
          <a:xfrm>
            <a:off x="2399399" y="599559"/>
            <a:ext cx="132271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Sandbox 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00CC1E-4681-45E8-796C-D6FF0B56B1E1}"/>
              </a:ext>
            </a:extLst>
          </p:cNvPr>
          <p:cNvSpPr txBox="1"/>
          <p:nvPr/>
        </p:nvSpPr>
        <p:spPr>
          <a:xfrm>
            <a:off x="4732786" y="604157"/>
            <a:ext cx="132271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Sandbox B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E3D5E71-30B6-07EC-13FB-56249C2765A6}"/>
              </a:ext>
            </a:extLst>
          </p:cNvPr>
          <p:cNvCxnSpPr>
            <a:cxnSpLocks/>
          </p:cNvCxnSpPr>
          <p:nvPr/>
        </p:nvCxnSpPr>
        <p:spPr>
          <a:xfrm flipH="1">
            <a:off x="3380234" y="342660"/>
            <a:ext cx="276949" cy="19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CDC9E91-8A7E-1F90-3DB3-00252C6031D6}"/>
              </a:ext>
            </a:extLst>
          </p:cNvPr>
          <p:cNvCxnSpPr>
            <a:cxnSpLocks/>
          </p:cNvCxnSpPr>
          <p:nvPr/>
        </p:nvCxnSpPr>
        <p:spPr>
          <a:xfrm>
            <a:off x="4638519" y="339209"/>
            <a:ext cx="188533" cy="178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E9D8F47-49D1-0AD6-CB7E-7624B26DF110}"/>
              </a:ext>
            </a:extLst>
          </p:cNvPr>
          <p:cNvCxnSpPr>
            <a:cxnSpLocks/>
          </p:cNvCxnSpPr>
          <p:nvPr/>
        </p:nvCxnSpPr>
        <p:spPr>
          <a:xfrm>
            <a:off x="3098855" y="919732"/>
            <a:ext cx="0" cy="16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C1FD12A-3625-5413-0CB8-ED3E910DA7F2}"/>
              </a:ext>
            </a:extLst>
          </p:cNvPr>
          <p:cNvCxnSpPr>
            <a:cxnSpLocks/>
          </p:cNvCxnSpPr>
          <p:nvPr/>
        </p:nvCxnSpPr>
        <p:spPr>
          <a:xfrm>
            <a:off x="5369820" y="919732"/>
            <a:ext cx="0" cy="16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1A7D8F65-C25D-8023-F316-2A5131D13BF5}"/>
              </a:ext>
            </a:extLst>
          </p:cNvPr>
          <p:cNvSpPr/>
          <p:nvPr/>
        </p:nvSpPr>
        <p:spPr>
          <a:xfrm>
            <a:off x="4924479" y="1901045"/>
            <a:ext cx="889243" cy="271275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D40329F-97A4-9E93-D4AA-F31F0E99961F}"/>
              </a:ext>
            </a:extLst>
          </p:cNvPr>
          <p:cNvSpPr/>
          <p:nvPr/>
        </p:nvSpPr>
        <p:spPr>
          <a:xfrm>
            <a:off x="3436038" y="1882730"/>
            <a:ext cx="889243" cy="489907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25C158F-4001-6970-D10A-7021999820D6}"/>
              </a:ext>
            </a:extLst>
          </p:cNvPr>
          <p:cNvSpPr/>
          <p:nvPr/>
        </p:nvSpPr>
        <p:spPr>
          <a:xfrm>
            <a:off x="1435619" y="1865961"/>
            <a:ext cx="889243" cy="26434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999835F-25FD-8672-F7A9-A18465E674B7}"/>
              </a:ext>
            </a:extLst>
          </p:cNvPr>
          <p:cNvSpPr/>
          <p:nvPr/>
        </p:nvSpPr>
        <p:spPr>
          <a:xfrm>
            <a:off x="1474599" y="2215083"/>
            <a:ext cx="5909704" cy="420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E3DD702-546A-8217-56F8-84C64B9E7D3C}"/>
              </a:ext>
            </a:extLst>
          </p:cNvPr>
          <p:cNvSpPr txBox="1"/>
          <p:nvPr/>
        </p:nvSpPr>
        <p:spPr>
          <a:xfrm flipH="1">
            <a:off x="2762014" y="975391"/>
            <a:ext cx="584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👥</a:t>
            </a:r>
            <a:endParaRPr lang="pt-BR" sz="14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B5FDA05-22F0-57E5-74B3-FE6928DF534C}"/>
              </a:ext>
            </a:extLst>
          </p:cNvPr>
          <p:cNvSpPr txBox="1"/>
          <p:nvPr/>
        </p:nvSpPr>
        <p:spPr>
          <a:xfrm>
            <a:off x="2514086" y="1342323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Dev Team 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6BC05E8-DF9F-B266-FCBE-6AF9E9759457}"/>
              </a:ext>
            </a:extLst>
          </p:cNvPr>
          <p:cNvSpPr txBox="1"/>
          <p:nvPr/>
        </p:nvSpPr>
        <p:spPr>
          <a:xfrm>
            <a:off x="1460779" y="1848073"/>
            <a:ext cx="86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Job A.1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3B725B3-CE78-44BC-C867-916050B3B6D2}"/>
              </a:ext>
            </a:extLst>
          </p:cNvPr>
          <p:cNvSpPr txBox="1"/>
          <p:nvPr/>
        </p:nvSpPr>
        <p:spPr>
          <a:xfrm>
            <a:off x="3460805" y="1865961"/>
            <a:ext cx="86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Job A.2</a:t>
            </a:r>
          </a:p>
        </p:txBody>
      </p:sp>
      <p:sp>
        <p:nvSpPr>
          <p:cNvPr id="32" name="Chave Esquerda 31">
            <a:extLst>
              <a:ext uri="{FF2B5EF4-FFF2-40B4-BE49-F238E27FC236}">
                <a16:creationId xmlns:a16="http://schemas.microsoft.com/office/drawing/2014/main" id="{4A0B2E82-F639-B524-64BE-E39771840BF3}"/>
              </a:ext>
            </a:extLst>
          </p:cNvPr>
          <p:cNvSpPr/>
          <p:nvPr/>
        </p:nvSpPr>
        <p:spPr>
          <a:xfrm rot="5400000">
            <a:off x="2955859" y="689147"/>
            <a:ext cx="117861" cy="2101320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A0298B3-AE8C-97AF-EDE1-2EB1BD8628C3}"/>
              </a:ext>
            </a:extLst>
          </p:cNvPr>
          <p:cNvSpPr txBox="1"/>
          <p:nvPr/>
        </p:nvSpPr>
        <p:spPr>
          <a:xfrm flipH="1">
            <a:off x="5040098" y="975687"/>
            <a:ext cx="584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👥</a:t>
            </a:r>
            <a:endParaRPr lang="pt-BR" sz="14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5D38062-81AA-C44F-A281-99AD0E713D67}"/>
              </a:ext>
            </a:extLst>
          </p:cNvPr>
          <p:cNvSpPr txBox="1"/>
          <p:nvPr/>
        </p:nvSpPr>
        <p:spPr>
          <a:xfrm>
            <a:off x="4851565" y="1332294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Dev Team B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71D48D1-8EC7-0AA6-610D-8891326DD46B}"/>
              </a:ext>
            </a:extLst>
          </p:cNvPr>
          <p:cNvSpPr txBox="1"/>
          <p:nvPr/>
        </p:nvSpPr>
        <p:spPr>
          <a:xfrm>
            <a:off x="4949246" y="188427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Job B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DFEF571-CD0D-ED4D-FA50-D86EF6B1B92D}"/>
              </a:ext>
            </a:extLst>
          </p:cNvPr>
          <p:cNvSpPr txBox="1"/>
          <p:nvPr/>
        </p:nvSpPr>
        <p:spPr>
          <a:xfrm>
            <a:off x="6508047" y="2305208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Söhne"/>
              </a:rPr>
              <a:t>SPRINT 1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687D5B0-6116-FBE2-C2CC-D3AF203CFA04}"/>
              </a:ext>
            </a:extLst>
          </p:cNvPr>
          <p:cNvSpPr txBox="1"/>
          <p:nvPr/>
        </p:nvSpPr>
        <p:spPr>
          <a:xfrm>
            <a:off x="1440546" y="2197196"/>
            <a:ext cx="89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Metadata A</a:t>
            </a:r>
            <a:br>
              <a:rPr lang="pt-BR" sz="1100" dirty="0"/>
            </a:br>
            <a:r>
              <a:rPr lang="pt-BR" sz="1100" dirty="0"/>
              <a:t>Metadata B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2D076B7-B92C-1947-7B1E-32A338B4FF06}"/>
              </a:ext>
            </a:extLst>
          </p:cNvPr>
          <p:cNvSpPr txBox="1"/>
          <p:nvPr/>
        </p:nvSpPr>
        <p:spPr>
          <a:xfrm>
            <a:off x="3453649" y="2199843"/>
            <a:ext cx="896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Metadata C</a:t>
            </a:r>
            <a:br>
              <a:rPr lang="pt-BR" sz="1100" dirty="0"/>
            </a:br>
            <a:r>
              <a:rPr lang="pt-BR" sz="1100" dirty="0"/>
              <a:t>Metadata D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172F8B7-3111-A12D-1A33-323176B31173}"/>
              </a:ext>
            </a:extLst>
          </p:cNvPr>
          <p:cNvSpPr txBox="1"/>
          <p:nvPr/>
        </p:nvSpPr>
        <p:spPr>
          <a:xfrm>
            <a:off x="4949246" y="2208406"/>
            <a:ext cx="896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Metadata G</a:t>
            </a:r>
            <a:br>
              <a:rPr lang="pt-BR" sz="1100" dirty="0"/>
            </a:br>
            <a:r>
              <a:rPr lang="pt-BR" sz="1100" dirty="0"/>
              <a:t>Metadata H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D84CC67B-DB26-9816-11F7-DC07CEC0BB76}"/>
              </a:ext>
            </a:extLst>
          </p:cNvPr>
          <p:cNvCxnSpPr/>
          <p:nvPr/>
        </p:nvCxnSpPr>
        <p:spPr>
          <a:xfrm>
            <a:off x="1909901" y="2666817"/>
            <a:ext cx="0" cy="16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EE9899E-6EEC-68C4-4550-DD5A68F8E8D3}"/>
              </a:ext>
            </a:extLst>
          </p:cNvPr>
          <p:cNvSpPr txBox="1"/>
          <p:nvPr/>
        </p:nvSpPr>
        <p:spPr>
          <a:xfrm>
            <a:off x="1472180" y="2752641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Package A.1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A3EA53B-9E76-0E6A-651E-ED16FF3DE19F}"/>
              </a:ext>
            </a:extLst>
          </p:cNvPr>
          <p:cNvCxnSpPr/>
          <p:nvPr/>
        </p:nvCxnSpPr>
        <p:spPr>
          <a:xfrm>
            <a:off x="3893432" y="2669257"/>
            <a:ext cx="0" cy="17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7E079CA-CE2B-6ABF-5CA0-C8F5F12E7989}"/>
              </a:ext>
            </a:extLst>
          </p:cNvPr>
          <p:cNvSpPr txBox="1"/>
          <p:nvPr/>
        </p:nvSpPr>
        <p:spPr>
          <a:xfrm>
            <a:off x="3448091" y="2772434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Package A.2</a:t>
            </a: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8A5E844-196B-C710-F695-C24F90B49EEC}"/>
              </a:ext>
            </a:extLst>
          </p:cNvPr>
          <p:cNvCxnSpPr/>
          <p:nvPr/>
        </p:nvCxnSpPr>
        <p:spPr>
          <a:xfrm>
            <a:off x="5369820" y="2719671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CA0E70D-5B4A-A0EC-25D3-C99D74472BD3}"/>
              </a:ext>
            </a:extLst>
          </p:cNvPr>
          <p:cNvSpPr txBox="1"/>
          <p:nvPr/>
        </p:nvSpPr>
        <p:spPr>
          <a:xfrm>
            <a:off x="4924479" y="2900778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Package B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075412E1-284E-DB0E-562C-04BBE8116FD0}"/>
              </a:ext>
            </a:extLst>
          </p:cNvPr>
          <p:cNvCxnSpPr/>
          <p:nvPr/>
        </p:nvCxnSpPr>
        <p:spPr>
          <a:xfrm>
            <a:off x="1909487" y="2985247"/>
            <a:ext cx="0" cy="16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F091B1D-F572-F476-4215-F14E48D1A84E}"/>
              </a:ext>
            </a:extLst>
          </p:cNvPr>
          <p:cNvSpPr txBox="1"/>
          <p:nvPr/>
        </p:nvSpPr>
        <p:spPr>
          <a:xfrm>
            <a:off x="1363912" y="3102803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Comunicate all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BEC8D4B-CBB7-7590-01E3-668A5CE61D76}"/>
              </a:ext>
            </a:extLst>
          </p:cNvPr>
          <p:cNvSpPr txBox="1"/>
          <p:nvPr/>
        </p:nvSpPr>
        <p:spPr>
          <a:xfrm>
            <a:off x="1474598" y="3433236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Prod Deploy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C2B60CC7-CA9C-6432-BED5-9E6E64E5BA34}"/>
              </a:ext>
            </a:extLst>
          </p:cNvPr>
          <p:cNvSpPr txBox="1"/>
          <p:nvPr/>
        </p:nvSpPr>
        <p:spPr>
          <a:xfrm>
            <a:off x="1422613" y="3834165"/>
            <a:ext cx="1032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Inform Dev Team B and Deploy to Sandbox B</a:t>
            </a:r>
          </a:p>
        </p:txBody>
      </p: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AED7521A-F078-12EB-A1C3-DB403063D6C6}"/>
              </a:ext>
            </a:extLst>
          </p:cNvPr>
          <p:cNvCxnSpPr/>
          <p:nvPr/>
        </p:nvCxnSpPr>
        <p:spPr>
          <a:xfrm>
            <a:off x="1903371" y="3328576"/>
            <a:ext cx="0" cy="16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8D6062FD-02B5-5BA4-2194-82C7B992C9E7}"/>
              </a:ext>
            </a:extLst>
          </p:cNvPr>
          <p:cNvCxnSpPr/>
          <p:nvPr/>
        </p:nvCxnSpPr>
        <p:spPr>
          <a:xfrm>
            <a:off x="1900737" y="3651328"/>
            <a:ext cx="0" cy="16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9912F273-2E4B-7652-BF45-A313443DDBDD}"/>
              </a:ext>
            </a:extLst>
          </p:cNvPr>
          <p:cNvCxnSpPr/>
          <p:nvPr/>
        </p:nvCxnSpPr>
        <p:spPr>
          <a:xfrm>
            <a:off x="3893289" y="3000920"/>
            <a:ext cx="0" cy="16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2FA07D9A-A606-4B49-651B-97380E7B2CC4}"/>
              </a:ext>
            </a:extLst>
          </p:cNvPr>
          <p:cNvCxnSpPr/>
          <p:nvPr/>
        </p:nvCxnSpPr>
        <p:spPr>
          <a:xfrm>
            <a:off x="5394145" y="3152490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3699B9B9-FB70-DBFD-3456-DF6241F02BB2}"/>
              </a:ext>
            </a:extLst>
          </p:cNvPr>
          <p:cNvSpPr txBox="1"/>
          <p:nvPr/>
        </p:nvSpPr>
        <p:spPr>
          <a:xfrm>
            <a:off x="4848570" y="3342469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Comunicate all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F82810F3-30D0-BDBF-695E-A55659CA67B5}"/>
              </a:ext>
            </a:extLst>
          </p:cNvPr>
          <p:cNvSpPr txBox="1"/>
          <p:nvPr/>
        </p:nvSpPr>
        <p:spPr>
          <a:xfrm>
            <a:off x="4959256" y="370338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Prod Deploy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E0E61956-63AD-FCBE-60C6-A9CCFF26D809}"/>
              </a:ext>
            </a:extLst>
          </p:cNvPr>
          <p:cNvSpPr txBox="1"/>
          <p:nvPr/>
        </p:nvSpPr>
        <p:spPr>
          <a:xfrm>
            <a:off x="4907271" y="4134791"/>
            <a:ext cx="1032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Inform Dev Team A and Deploy to Sandbox A</a:t>
            </a:r>
          </a:p>
        </p:txBody>
      </p: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F118CA3E-8F4B-9BDD-49BD-D42B5FE21E6B}"/>
              </a:ext>
            </a:extLst>
          </p:cNvPr>
          <p:cNvCxnSpPr/>
          <p:nvPr/>
        </p:nvCxnSpPr>
        <p:spPr>
          <a:xfrm>
            <a:off x="5388029" y="3549159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9DFE9354-A355-31D0-D51A-E8A875651EFD}"/>
              </a:ext>
            </a:extLst>
          </p:cNvPr>
          <p:cNvCxnSpPr/>
          <p:nvPr/>
        </p:nvCxnSpPr>
        <p:spPr>
          <a:xfrm>
            <a:off x="5385395" y="3932871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B70AADA1-D773-E085-56B0-13F7D4F4E6C4}"/>
              </a:ext>
            </a:extLst>
          </p:cNvPr>
          <p:cNvCxnSpPr>
            <a:cxnSpLocks/>
          </p:cNvCxnSpPr>
          <p:nvPr/>
        </p:nvCxnSpPr>
        <p:spPr>
          <a:xfrm>
            <a:off x="5394145" y="1636651"/>
            <a:ext cx="0" cy="23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A7B196BA-A378-3270-5F90-E300CEDE0EB5}"/>
              </a:ext>
            </a:extLst>
          </p:cNvPr>
          <p:cNvGrpSpPr/>
          <p:nvPr/>
        </p:nvGrpSpPr>
        <p:grpSpPr>
          <a:xfrm>
            <a:off x="1445539" y="4310764"/>
            <a:ext cx="2886023" cy="208169"/>
            <a:chOff x="393979" y="5249858"/>
            <a:chExt cx="2886023" cy="513538"/>
          </a:xfrm>
        </p:grpSpPr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30E04EAB-DD75-2C9A-5C45-162E5FBA0796}"/>
                </a:ext>
              </a:extLst>
            </p:cNvPr>
            <p:cNvSpPr/>
            <p:nvPr/>
          </p:nvSpPr>
          <p:spPr>
            <a:xfrm>
              <a:off x="393979" y="5342649"/>
              <a:ext cx="2886023" cy="4207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52A67709-6A14-8888-C7AA-6D43E906D101}"/>
                </a:ext>
              </a:extLst>
            </p:cNvPr>
            <p:cNvSpPr txBox="1"/>
            <p:nvPr/>
          </p:nvSpPr>
          <p:spPr>
            <a:xfrm>
              <a:off x="1026504" y="5249858"/>
              <a:ext cx="1720532" cy="325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Söhne"/>
                </a:rPr>
                <a:t>SANDBOX A REFRESH</a:t>
              </a:r>
              <a:endParaRPr lang="pt-BR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901DB583-1E09-1AE2-E6BC-8F649643F075}"/>
              </a:ext>
            </a:extLst>
          </p:cNvPr>
          <p:cNvSpPr txBox="1"/>
          <p:nvPr/>
        </p:nvSpPr>
        <p:spPr>
          <a:xfrm>
            <a:off x="3381156" y="3113869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Comunicate all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B13B85C9-C1B8-DE4F-5442-2DC4B753BA89}"/>
              </a:ext>
            </a:extLst>
          </p:cNvPr>
          <p:cNvSpPr txBox="1"/>
          <p:nvPr/>
        </p:nvSpPr>
        <p:spPr>
          <a:xfrm>
            <a:off x="3341197" y="3457694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/>
              <a:t>Waiting approval</a:t>
            </a:r>
            <a:br>
              <a:rPr lang="pt-BR" sz="1000" dirty="0"/>
            </a:br>
            <a:r>
              <a:rPr lang="pt-BR" sz="1000" dirty="0"/>
              <a:t>Deployment</a:t>
            </a:r>
          </a:p>
        </p:txBody>
      </p: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1AF902DB-CE0C-BDBE-0C33-AC2EB5D5C319}"/>
              </a:ext>
            </a:extLst>
          </p:cNvPr>
          <p:cNvCxnSpPr>
            <a:cxnSpLocks/>
          </p:cNvCxnSpPr>
          <p:nvPr/>
        </p:nvCxnSpPr>
        <p:spPr>
          <a:xfrm>
            <a:off x="3900383" y="3326280"/>
            <a:ext cx="0" cy="17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>
            <a:extLst>
              <a:ext uri="{FF2B5EF4-FFF2-40B4-BE49-F238E27FC236}">
                <a16:creationId xmlns:a16="http://schemas.microsoft.com/office/drawing/2014/main" id="{B4241B2E-EDCC-D295-6CCA-E28EC9711AE9}"/>
              </a:ext>
            </a:extLst>
          </p:cNvPr>
          <p:cNvCxnSpPr/>
          <p:nvPr/>
        </p:nvCxnSpPr>
        <p:spPr>
          <a:xfrm>
            <a:off x="3895865" y="4555407"/>
            <a:ext cx="0" cy="18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6DBA4CA6-96B9-C84A-7302-70F986252B6B}"/>
              </a:ext>
            </a:extLst>
          </p:cNvPr>
          <p:cNvSpPr txBox="1"/>
          <p:nvPr/>
        </p:nvSpPr>
        <p:spPr>
          <a:xfrm>
            <a:off x="3415969" y="3955754"/>
            <a:ext cx="904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Backup</a:t>
            </a:r>
            <a:br>
              <a:rPr lang="pt-BR" sz="1100" dirty="0"/>
            </a:br>
            <a:r>
              <a:rPr lang="pt-BR" sz="1100" dirty="0"/>
              <a:t> Package A.2</a:t>
            </a:r>
          </a:p>
        </p:txBody>
      </p:sp>
      <p:cxnSp>
        <p:nvCxnSpPr>
          <p:cNvPr id="138" name="Conector de Seta Reta 137">
            <a:extLst>
              <a:ext uri="{FF2B5EF4-FFF2-40B4-BE49-F238E27FC236}">
                <a16:creationId xmlns:a16="http://schemas.microsoft.com/office/drawing/2014/main" id="{2537AF2B-31E3-5D91-CF20-1B67766FBCC8}"/>
              </a:ext>
            </a:extLst>
          </p:cNvPr>
          <p:cNvCxnSpPr/>
          <p:nvPr/>
        </p:nvCxnSpPr>
        <p:spPr>
          <a:xfrm>
            <a:off x="3892040" y="3822123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7A632484-EDE0-20AD-9FF5-D8CFC9ACB07F}"/>
              </a:ext>
            </a:extLst>
          </p:cNvPr>
          <p:cNvSpPr txBox="1"/>
          <p:nvPr/>
        </p:nvSpPr>
        <p:spPr>
          <a:xfrm>
            <a:off x="3343310" y="4687432"/>
            <a:ext cx="108234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Deploy</a:t>
            </a:r>
            <a:br>
              <a:rPr lang="pt-BR" sz="1100" dirty="0"/>
            </a:br>
            <a:r>
              <a:rPr lang="pt-BR" sz="1100" dirty="0"/>
              <a:t> Package A.2 at </a:t>
            </a:r>
            <a:br>
              <a:rPr lang="pt-BR" sz="1100" dirty="0"/>
            </a:br>
            <a:r>
              <a:rPr lang="pt-BR" sz="1100" dirty="0"/>
              <a:t>Sandbox A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37A2DD0E-E44E-166C-6291-C339B311F8B4}"/>
              </a:ext>
            </a:extLst>
          </p:cNvPr>
          <p:cNvSpPr txBox="1"/>
          <p:nvPr/>
        </p:nvSpPr>
        <p:spPr>
          <a:xfrm>
            <a:off x="3375712" y="5423645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Comunicate all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D9FA7AE4-D540-9C8A-0522-43B5C21FAB6B}"/>
              </a:ext>
            </a:extLst>
          </p:cNvPr>
          <p:cNvSpPr txBox="1"/>
          <p:nvPr/>
        </p:nvSpPr>
        <p:spPr>
          <a:xfrm>
            <a:off x="3448464" y="5793127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Prod Deploy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0A4A00D9-CA45-B112-0438-F9F818F447BD}"/>
              </a:ext>
            </a:extLst>
          </p:cNvPr>
          <p:cNvSpPr txBox="1"/>
          <p:nvPr/>
        </p:nvSpPr>
        <p:spPr>
          <a:xfrm>
            <a:off x="3400724" y="6203048"/>
            <a:ext cx="1032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Inform Dev Team B and Deploy to Sandbox B</a:t>
            </a:r>
          </a:p>
        </p:txBody>
      </p:sp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95643D80-E5DC-2971-337F-6B67D079AC5F}"/>
              </a:ext>
            </a:extLst>
          </p:cNvPr>
          <p:cNvCxnSpPr/>
          <p:nvPr/>
        </p:nvCxnSpPr>
        <p:spPr>
          <a:xfrm>
            <a:off x="3884816" y="5638353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91566585-D30C-0AE2-4329-C6B9B6FFECCB}"/>
              </a:ext>
            </a:extLst>
          </p:cNvPr>
          <p:cNvCxnSpPr/>
          <p:nvPr/>
        </p:nvCxnSpPr>
        <p:spPr>
          <a:xfrm>
            <a:off x="3884484" y="6028067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E5A98D2F-A7B1-8806-D9B5-374AB9A56DDB}"/>
              </a:ext>
            </a:extLst>
          </p:cNvPr>
          <p:cNvCxnSpPr/>
          <p:nvPr/>
        </p:nvCxnSpPr>
        <p:spPr>
          <a:xfrm>
            <a:off x="3884816" y="5271968"/>
            <a:ext cx="0" cy="20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814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421</Words>
  <Application>Microsoft Office PowerPoint</Application>
  <PresentationFormat>Widescreen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DSCDefaultFontBold</vt:lpstr>
      <vt:lpstr>DSCDefaultFontRegular</vt:lpstr>
      <vt:lpstr>Söhne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Garpelli</dc:creator>
  <cp:lastModifiedBy>Guilherme Garpelli</cp:lastModifiedBy>
  <cp:revision>12</cp:revision>
  <dcterms:created xsi:type="dcterms:W3CDTF">2023-10-11T13:49:24Z</dcterms:created>
  <dcterms:modified xsi:type="dcterms:W3CDTF">2023-10-11T18:07:33Z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8ba708-a790-4000-a9d9-ab3612d85bee_Enabled">
    <vt:lpwstr>true</vt:lpwstr>
  </property>
  <property fmtid="{D5CDD505-2E9C-101B-9397-08002B2CF9AE}" pid="3" name="MSIP_Label_558ba708-a790-4000-a9d9-ab3612d85bee_SetDate">
    <vt:lpwstr>2023-10-11T14:22:32Z</vt:lpwstr>
  </property>
  <property fmtid="{D5CDD505-2E9C-101B-9397-08002B2CF9AE}" pid="4" name="MSIP_Label_558ba708-a790-4000-a9d9-ab3612d85bee_Method">
    <vt:lpwstr>Standard</vt:lpwstr>
  </property>
  <property fmtid="{D5CDD505-2E9C-101B-9397-08002B2CF9AE}" pid="5" name="MSIP_Label_558ba708-a790-4000-a9d9-ab3612d85bee_Name">
    <vt:lpwstr>558ba708-a790-4000-a9d9-ab3612d85bee</vt:lpwstr>
  </property>
  <property fmtid="{D5CDD505-2E9C-101B-9397-08002B2CF9AE}" pid="6" name="MSIP_Label_558ba708-a790-4000-a9d9-ab3612d85bee_SiteId">
    <vt:lpwstr>c1e1ed72-f1a4-4049-9e46-4c91471e0e87</vt:lpwstr>
  </property>
  <property fmtid="{D5CDD505-2E9C-101B-9397-08002B2CF9AE}" pid="7" name="MSIP_Label_558ba708-a790-4000-a9d9-ab3612d85bee_ActionId">
    <vt:lpwstr>ec8e4682-5854-4ed6-959e-6404ba76f0dd</vt:lpwstr>
  </property>
  <property fmtid="{D5CDD505-2E9C-101B-9397-08002B2CF9AE}" pid="8" name="MSIP_Label_558ba708-a790-4000-a9d9-ab3612d85bee_ContentBits">
    <vt:lpwstr>0</vt:lpwstr>
  </property>
</Properties>
</file>