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162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1597819"/>
            <a:ext cx="7772400" cy="1102519"/>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13" name="Google Shape;13;p2"/>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2"/>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5" name="Google Shape;15;p2"/>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lt1"/>
                </a:solidFill>
                <a:latin typeface="Calibri"/>
                <a:ea typeface="Calibri"/>
                <a:cs typeface="Calibri"/>
                <a:sym typeface="Calibri"/>
              </a:defRPr>
            </a:lvl1pPr>
            <a:lvl2pPr indent="0" lvl="1" marL="0" marR="0" rtl="0" algn="l">
              <a:spcBef>
                <a:spcPts val="0"/>
              </a:spcBef>
              <a:buNone/>
              <a:defRPr b="0" i="0" sz="1800" u="none" cap="none" strike="noStrike">
                <a:solidFill>
                  <a:schemeClr val="lt1"/>
                </a:solidFill>
                <a:latin typeface="Calibri"/>
                <a:ea typeface="Calibri"/>
                <a:cs typeface="Calibri"/>
                <a:sym typeface="Calibri"/>
              </a:defRPr>
            </a:lvl2pPr>
            <a:lvl3pPr indent="0" lvl="2" marL="0" marR="0" rtl="0" algn="l">
              <a:spcBef>
                <a:spcPts val="0"/>
              </a:spcBef>
              <a:buNone/>
              <a:defRPr b="0" i="0" sz="1800" u="none" cap="none" strike="noStrike">
                <a:solidFill>
                  <a:schemeClr val="lt1"/>
                </a:solidFill>
                <a:latin typeface="Calibri"/>
                <a:ea typeface="Calibri"/>
                <a:cs typeface="Calibri"/>
                <a:sym typeface="Calibri"/>
              </a:defRPr>
            </a:lvl3pPr>
            <a:lvl4pPr indent="0" lvl="3" marL="0" marR="0" rtl="0" algn="l">
              <a:spcBef>
                <a:spcPts val="0"/>
              </a:spcBef>
              <a:buNone/>
              <a:defRPr b="0" i="0" sz="1800" u="none" cap="none" strike="noStrike">
                <a:solidFill>
                  <a:schemeClr val="lt1"/>
                </a:solidFill>
                <a:latin typeface="Calibri"/>
                <a:ea typeface="Calibri"/>
                <a:cs typeface="Calibri"/>
                <a:sym typeface="Calibri"/>
              </a:defRPr>
            </a:lvl4pPr>
            <a:lvl5pPr indent="0" lvl="4" marL="0" marR="0" rtl="0" algn="l">
              <a:spcBef>
                <a:spcPts val="0"/>
              </a:spcBef>
              <a:buNone/>
              <a:defRPr b="0" i="0" sz="1800" u="none" cap="none" strike="noStrike">
                <a:solidFill>
                  <a:schemeClr val="lt1"/>
                </a:solidFill>
                <a:latin typeface="Calibri"/>
                <a:ea typeface="Calibri"/>
                <a:cs typeface="Calibri"/>
                <a:sym typeface="Calibri"/>
              </a:defRPr>
            </a:lvl5pPr>
            <a:lvl6pPr indent="0" lvl="5" marL="0" marR="0" rtl="0" algn="l">
              <a:spcBef>
                <a:spcPts val="0"/>
              </a:spcBef>
              <a:buNone/>
              <a:defRPr b="0" i="0" sz="1800" u="none" cap="none" strike="noStrike">
                <a:solidFill>
                  <a:schemeClr val="lt1"/>
                </a:solidFill>
                <a:latin typeface="Calibri"/>
                <a:ea typeface="Calibri"/>
                <a:cs typeface="Calibri"/>
                <a:sym typeface="Calibri"/>
              </a:defRPr>
            </a:lvl6pPr>
            <a:lvl7pPr indent="0" lvl="6" marL="0" marR="0" rtl="0" algn="l">
              <a:spcBef>
                <a:spcPts val="0"/>
              </a:spcBef>
              <a:buNone/>
              <a:defRPr b="0" i="0" sz="1800" u="none" cap="none" strike="noStrike">
                <a:solidFill>
                  <a:schemeClr val="lt1"/>
                </a:solidFill>
                <a:latin typeface="Calibri"/>
                <a:ea typeface="Calibri"/>
                <a:cs typeface="Calibri"/>
                <a:sym typeface="Calibri"/>
              </a:defRPr>
            </a:lvl7pPr>
            <a:lvl8pPr indent="0" lvl="7" marL="0" marR="0" rtl="0" algn="l">
              <a:spcBef>
                <a:spcPts val="0"/>
              </a:spcBef>
              <a:buNone/>
              <a:defRPr b="0" i="0" sz="1800" u="none" cap="none" strike="noStrike">
                <a:solidFill>
                  <a:schemeClr val="lt1"/>
                </a:solidFill>
                <a:latin typeface="Calibri"/>
                <a:ea typeface="Calibri"/>
                <a:cs typeface="Calibri"/>
                <a:sym typeface="Calibri"/>
              </a:defRPr>
            </a:lvl8pPr>
            <a:lvl9pPr indent="0" lvl="8" marL="0" marR="0" rtl="0" algn="l">
              <a:spcBef>
                <a:spcPts val="0"/>
              </a:spcBef>
              <a:buNone/>
              <a:defRPr b="0" i="0" sz="1800" u="none" cap="none" strike="noStrike">
                <a:solidFill>
                  <a:schemeClr val="l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7" name="Shape 67"/>
        <p:cNvGrpSpPr/>
        <p:nvPr/>
      </p:nvGrpSpPr>
      <p:grpSpPr>
        <a:xfrm>
          <a:off x="0" y="0"/>
          <a:ext cx="0" cy="0"/>
          <a:chOff x="0" y="0"/>
          <a:chExt cx="0" cy="0"/>
        </a:xfrm>
      </p:grpSpPr>
      <p:sp>
        <p:nvSpPr>
          <p:cNvPr id="68" name="Google Shape;68;p1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9" name="Google Shape;69;p12"/>
          <p:cNvSpPr/>
          <p:nvPr>
            <p:ph idx="2" type="pic"/>
          </p:nvPr>
        </p:nvSpPr>
        <p:spPr>
          <a:xfrm>
            <a:off x="1792288" y="459581"/>
            <a:ext cx="5486400" cy="3086100"/>
          </a:xfrm>
          <a:prstGeom prst="rect">
            <a:avLst/>
          </a:prstGeom>
          <a:noFill/>
          <a:ln>
            <a:noFill/>
          </a:ln>
        </p:spPr>
      </p:sp>
      <p:sp>
        <p:nvSpPr>
          <p:cNvPr id="70" name="Google Shape;70;p1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12"/>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2"/>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2"/>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4" name="Shape 74"/>
        <p:cNvGrpSpPr/>
        <p:nvPr/>
      </p:nvGrpSpPr>
      <p:grpSpPr>
        <a:xfrm>
          <a:off x="0" y="0"/>
          <a:ext cx="0" cy="0"/>
          <a:chOff x="0" y="0"/>
          <a:chExt cx="0" cy="0"/>
        </a:xfrm>
      </p:grpSpPr>
      <p:sp>
        <p:nvSpPr>
          <p:cNvPr id="75" name="Google Shape;75;p13"/>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3"/>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3"/>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3"/>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3"/>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80" name="Shape 80"/>
        <p:cNvGrpSpPr/>
        <p:nvPr/>
      </p:nvGrpSpPr>
      <p:grpSpPr>
        <a:xfrm>
          <a:off x="0" y="0"/>
          <a:ext cx="0" cy="0"/>
          <a:chOff x="0" y="0"/>
          <a:chExt cx="0" cy="0"/>
        </a:xfrm>
      </p:grpSpPr>
      <p:sp>
        <p:nvSpPr>
          <p:cNvPr id="81" name="Google Shape;81;p14"/>
          <p:cNvSpPr txBox="1"/>
          <p:nvPr>
            <p:ph type="title"/>
          </p:nvPr>
        </p:nvSpPr>
        <p:spPr>
          <a:xfrm rot="5400000">
            <a:off x="5463778" y="1371601"/>
            <a:ext cx="4388644"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4"/>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14"/>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4"/>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4"/>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7" name="Shape 17"/>
        <p:cNvGrpSpPr/>
        <p:nvPr/>
      </p:nvGrpSpPr>
      <p:grpSpPr>
        <a:xfrm>
          <a:off x="0" y="0"/>
          <a:ext cx="0" cy="0"/>
          <a:chOff x="0" y="0"/>
          <a:chExt cx="0" cy="0"/>
        </a:xfrm>
      </p:grpSpPr>
      <p:sp>
        <p:nvSpPr>
          <p:cNvPr id="18" name="Google Shape;18;p4"/>
          <p:cNvSpPr txBox="1"/>
          <p:nvPr>
            <p:ph type="ctrTitle"/>
          </p:nvPr>
        </p:nvSpPr>
        <p:spPr>
          <a:xfrm>
            <a:off x="685800" y="1597819"/>
            <a:ext cx="7772400" cy="1102519"/>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4"/>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4"/>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4"/>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5"/>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5"/>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9" name="Shape 29"/>
        <p:cNvGrpSpPr/>
        <p:nvPr/>
      </p:nvGrpSpPr>
      <p:grpSpPr>
        <a:xfrm>
          <a:off x="0" y="0"/>
          <a:ext cx="0" cy="0"/>
          <a:chOff x="0" y="0"/>
          <a:chExt cx="0" cy="0"/>
        </a:xfrm>
      </p:grpSpPr>
      <p:sp>
        <p:nvSpPr>
          <p:cNvPr id="30" name="Google Shape;30;p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6"/>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6"/>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6"/>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5" name="Shape 35"/>
        <p:cNvGrpSpPr/>
        <p:nvPr/>
      </p:nvGrpSpPr>
      <p:grpSpPr>
        <a:xfrm>
          <a:off x="0" y="0"/>
          <a:ext cx="0" cy="0"/>
          <a:chOff x="0" y="0"/>
          <a:chExt cx="0" cy="0"/>
        </a:xfrm>
      </p:grpSpPr>
      <p:sp>
        <p:nvSpPr>
          <p:cNvPr id="36" name="Google Shape;36;p7"/>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7"/>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7"/>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7"/>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2" name="Shape 42"/>
        <p:cNvGrpSpPr/>
        <p:nvPr/>
      </p:nvGrpSpPr>
      <p:grpSpPr>
        <a:xfrm>
          <a:off x="0" y="0"/>
          <a:ext cx="0" cy="0"/>
          <a:chOff x="0" y="0"/>
          <a:chExt cx="0" cy="0"/>
        </a:xfrm>
      </p:grpSpPr>
      <p:sp>
        <p:nvSpPr>
          <p:cNvPr id="43" name="Google Shape;43;p8"/>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8"/>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8"/>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Google Shape;48;p8"/>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3" name="Google Shape;53;p9"/>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9"/>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9"/>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6" name="Shape 56"/>
        <p:cNvGrpSpPr/>
        <p:nvPr/>
      </p:nvGrpSpPr>
      <p:grpSpPr>
        <a:xfrm>
          <a:off x="0" y="0"/>
          <a:ext cx="0" cy="0"/>
          <a:chOff x="0" y="0"/>
          <a:chExt cx="0" cy="0"/>
        </a:xfrm>
      </p:grpSpPr>
      <p:sp>
        <p:nvSpPr>
          <p:cNvPr id="57" name="Google Shape;57;p10"/>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0"/>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0"/>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1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1"/>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4" name="Google Shape;64;p11"/>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1"/>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1"/>
          <p:cNvSpPr txBox="1"/>
          <p:nvPr>
            <p:ph idx="12" type="sldNum"/>
          </p:nvPr>
        </p:nvSpPr>
        <p:spPr>
          <a:xfrm>
            <a:off x="6553200" y="4767263"/>
            <a:ext cx="21336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6.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 name="Shape 1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5.jpg"/><Relationship Id="rId5"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5"/>
          <p:cNvSpPr/>
          <p:nvPr/>
        </p:nvSpPr>
        <p:spPr>
          <a:xfrm>
            <a:off x="0" y="0"/>
            <a:ext cx="9144000" cy="5143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15"/>
          <p:cNvSpPr/>
          <p:nvPr/>
        </p:nvSpPr>
        <p:spPr>
          <a:xfrm>
            <a:off x="0" y="0"/>
            <a:ext cx="9144000" cy="51435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2" name="Google Shape;92;p15"/>
          <p:cNvPicPr preferRelativeResize="0"/>
          <p:nvPr/>
        </p:nvPicPr>
        <p:blipFill rotWithShape="1">
          <a:blip r:embed="rId3">
            <a:alphaModFix amt="50000"/>
          </a:blip>
          <a:srcRect b="1" l="26666" r="0" t="0"/>
          <a:stretch/>
        </p:blipFill>
        <p:spPr>
          <a:xfrm>
            <a:off x="175" y="-7628"/>
            <a:ext cx="9143980" cy="5143490"/>
          </a:xfrm>
          <a:prstGeom prst="rect">
            <a:avLst/>
          </a:prstGeom>
          <a:noFill/>
          <a:ln>
            <a:noFill/>
          </a:ln>
        </p:spPr>
      </p:pic>
      <p:sp>
        <p:nvSpPr>
          <p:cNvPr id="93" name="Google Shape;93;p15"/>
          <p:cNvSpPr txBox="1"/>
          <p:nvPr/>
        </p:nvSpPr>
        <p:spPr>
          <a:xfrm>
            <a:off x="3290511" y="2427734"/>
            <a:ext cx="5172879" cy="2520280"/>
          </a:xfrm>
          <a:prstGeom prst="rect">
            <a:avLst/>
          </a:prstGeom>
          <a:noFill/>
          <a:ln>
            <a:noFill/>
          </a:ln>
        </p:spPr>
        <p:txBody>
          <a:bodyPr anchorCtr="0" anchor="ctr" bIns="45700" lIns="91425" spcFirstLastPara="1" rIns="91425" wrap="square" tIns="45700">
            <a:normAutofit lnSpcReduction="10000"/>
          </a:bodyPr>
          <a:lstStyle/>
          <a:p>
            <a:pPr indent="0" lvl="0" marL="0" marR="0" rtl="0" algn="l">
              <a:lnSpc>
                <a:spcPct val="90000"/>
              </a:lnSpc>
              <a:spcBef>
                <a:spcPts val="0"/>
              </a:spcBef>
              <a:spcAft>
                <a:spcPts val="0"/>
              </a:spcAft>
              <a:buNone/>
            </a:pPr>
            <a:r>
              <a:rPr b="1" lang="pt-BR" sz="3300">
                <a:solidFill>
                  <a:srgbClr val="FFFFFF"/>
                </a:solidFill>
                <a:latin typeface="Calibri"/>
                <a:ea typeface="Calibri"/>
                <a:cs typeface="Calibri"/>
                <a:sym typeface="Calibri"/>
              </a:rPr>
              <a:t>Centro Universitário </a:t>
            </a:r>
            <a:endParaRPr/>
          </a:p>
          <a:p>
            <a:pPr indent="0" lvl="0" marL="0" marR="0" rtl="0" algn="l">
              <a:lnSpc>
                <a:spcPct val="90000"/>
              </a:lnSpc>
              <a:spcBef>
                <a:spcPts val="600"/>
              </a:spcBef>
              <a:spcAft>
                <a:spcPts val="0"/>
              </a:spcAft>
              <a:buNone/>
            </a:pPr>
            <a:r>
              <a:rPr b="1" lang="pt-BR" sz="3300">
                <a:solidFill>
                  <a:srgbClr val="FFFFFF"/>
                </a:solidFill>
                <a:latin typeface="Calibri"/>
                <a:ea typeface="Calibri"/>
                <a:cs typeface="Calibri"/>
                <a:sym typeface="Calibri"/>
              </a:rPr>
              <a:t>Álvares Penteado - FECAP</a:t>
            </a:r>
            <a:endParaRPr/>
          </a:p>
          <a:p>
            <a:pPr indent="0" lvl="0" marL="0" marR="0" rtl="0" algn="l">
              <a:lnSpc>
                <a:spcPct val="90000"/>
              </a:lnSpc>
              <a:spcBef>
                <a:spcPts val="600"/>
              </a:spcBef>
              <a:spcAft>
                <a:spcPts val="0"/>
              </a:spcAft>
              <a:buNone/>
            </a:pPr>
            <a:r>
              <a:t/>
            </a:r>
            <a:endParaRPr sz="3300">
              <a:solidFill>
                <a:srgbClr val="FFFFFF"/>
              </a:solidFill>
              <a:latin typeface="Calibri"/>
              <a:ea typeface="Calibri"/>
              <a:cs typeface="Calibri"/>
              <a:sym typeface="Calibri"/>
            </a:endParaRPr>
          </a:p>
          <a:p>
            <a:pPr indent="0" lvl="0" marL="0" marR="0" rtl="0" algn="l">
              <a:lnSpc>
                <a:spcPct val="90000"/>
              </a:lnSpc>
              <a:spcBef>
                <a:spcPts val="600"/>
              </a:spcBef>
              <a:spcAft>
                <a:spcPts val="0"/>
              </a:spcAft>
              <a:buNone/>
            </a:pPr>
            <a:br>
              <a:rPr lang="pt-BR" sz="3300">
                <a:solidFill>
                  <a:srgbClr val="FFFFFF"/>
                </a:solidFill>
                <a:latin typeface="Calibri"/>
                <a:ea typeface="Calibri"/>
                <a:cs typeface="Calibri"/>
                <a:sym typeface="Calibri"/>
              </a:rPr>
            </a:br>
            <a:endParaRPr sz="3300">
              <a:solidFill>
                <a:srgbClr val="FFFFFF"/>
              </a:solidFill>
              <a:latin typeface="Calibri"/>
              <a:ea typeface="Calibri"/>
              <a:cs typeface="Calibri"/>
              <a:sym typeface="Calibri"/>
            </a:endParaRPr>
          </a:p>
        </p:txBody>
      </p:sp>
      <p:sp>
        <p:nvSpPr>
          <p:cNvPr id="94" name="Google Shape;94;p15"/>
          <p:cNvSpPr/>
          <p:nvPr/>
        </p:nvSpPr>
        <p:spPr>
          <a:xfrm>
            <a:off x="3044952" y="1714500"/>
            <a:ext cx="20574" cy="1714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nvSpPr>
        <p:spPr>
          <a:xfrm>
            <a:off x="683568" y="915566"/>
            <a:ext cx="7992900" cy="390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latin typeface="Calibri"/>
                <a:ea typeface="Calibri"/>
                <a:cs typeface="Calibri"/>
                <a:sym typeface="Calibri"/>
              </a:rPr>
              <a:t>Curso Superior de Tecnologia em</a:t>
            </a:r>
            <a:endParaRPr/>
          </a:p>
          <a:p>
            <a:pPr indent="0" lvl="0" marL="0" marR="0" rtl="0" algn="l">
              <a:spcBef>
                <a:spcPts val="0"/>
              </a:spcBef>
              <a:spcAft>
                <a:spcPts val="0"/>
              </a:spcAft>
              <a:buNone/>
            </a:pPr>
            <a:r>
              <a:rPr b="1" lang="pt-BR" sz="3600">
                <a:solidFill>
                  <a:schemeClr val="dk1"/>
                </a:solidFill>
                <a:latin typeface="Calibri"/>
                <a:ea typeface="Calibri"/>
                <a:cs typeface="Calibri"/>
                <a:sym typeface="Calibri"/>
              </a:rPr>
              <a:t>Análise e Desenvolvimento de Sistemas</a:t>
            </a:r>
            <a:endParaRPr/>
          </a:p>
          <a:p>
            <a:pPr indent="0" lvl="0" marL="0" marR="0" rtl="0" algn="r">
              <a:spcBef>
                <a:spcPts val="0"/>
              </a:spcBef>
              <a:spcAft>
                <a:spcPts val="0"/>
              </a:spcAft>
              <a:buNone/>
            </a:pPr>
            <a:br>
              <a:rPr b="1" lang="pt-BR" sz="1600">
                <a:solidFill>
                  <a:schemeClr val="dk1"/>
                </a:solidFill>
                <a:latin typeface="Calibri"/>
                <a:ea typeface="Calibri"/>
                <a:cs typeface="Calibri"/>
                <a:sym typeface="Calibri"/>
              </a:rPr>
            </a:br>
            <a:r>
              <a:rPr b="1" lang="pt-BR" sz="1600">
                <a:solidFill>
                  <a:schemeClr val="dk1"/>
                </a:solidFill>
                <a:latin typeface="Calibri"/>
                <a:ea typeface="Calibri"/>
                <a:cs typeface="Calibri"/>
                <a:sym typeface="Calibri"/>
              </a:rPr>
              <a:t>Projeto Interdisciplinar / IOT / 2022.1</a:t>
            </a:r>
            <a:endParaRPr/>
          </a:p>
          <a:p>
            <a:pPr indent="0" lvl="0" marL="0" marR="0" rtl="0" algn="r">
              <a:spcBef>
                <a:spcPts val="0"/>
              </a:spcBef>
              <a:spcAft>
                <a:spcPts val="0"/>
              </a:spcAft>
              <a:buNone/>
            </a:pPr>
            <a:r>
              <a:rPr b="1" lang="pt-BR" sz="1600">
                <a:solidFill>
                  <a:srgbClr val="106534"/>
                </a:solidFill>
                <a:latin typeface="Calibri"/>
                <a:ea typeface="Calibri"/>
                <a:cs typeface="Calibri"/>
                <a:sym typeface="Calibri"/>
              </a:rPr>
              <a:t>Versão 1.0</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pt-BR" sz="1600">
                <a:solidFill>
                  <a:srgbClr val="106534"/>
                </a:solidFill>
                <a:latin typeface="Calibri"/>
                <a:ea typeface="Calibri"/>
                <a:cs typeface="Calibri"/>
                <a:sym typeface="Calibri"/>
              </a:rPr>
              <a:t>Integrantes:</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pt-BR" sz="1600">
                <a:solidFill>
                  <a:schemeClr val="dk1"/>
                </a:solidFill>
                <a:latin typeface="Calibri"/>
                <a:ea typeface="Calibri"/>
                <a:cs typeface="Calibri"/>
                <a:sym typeface="Calibri"/>
              </a:rPr>
              <a:t>Matheus Rocha Cavalaro - 22023797</a:t>
            </a:r>
            <a:endParaRPr/>
          </a:p>
          <a:p>
            <a:pPr indent="0" lvl="0" marL="0" marR="0" rtl="0" algn="l">
              <a:spcBef>
                <a:spcPts val="0"/>
              </a:spcBef>
              <a:spcAft>
                <a:spcPts val="0"/>
              </a:spcAft>
              <a:buNone/>
            </a:pPr>
            <a:r>
              <a:rPr b="1" lang="pt-BR" sz="1600">
                <a:solidFill>
                  <a:schemeClr val="dk1"/>
                </a:solidFill>
                <a:latin typeface="Calibri"/>
                <a:ea typeface="Calibri"/>
                <a:cs typeface="Calibri"/>
                <a:sym typeface="Calibri"/>
              </a:rPr>
              <a:t>Leandro Miranda da Silva - 22023287</a:t>
            </a:r>
            <a:endParaRPr/>
          </a:p>
          <a:p>
            <a:pPr indent="0" lvl="0" marL="0" marR="0" rtl="0" algn="l">
              <a:spcBef>
                <a:spcPts val="0"/>
              </a:spcBef>
              <a:spcAft>
                <a:spcPts val="0"/>
              </a:spcAft>
              <a:buNone/>
            </a:pPr>
            <a:r>
              <a:rPr b="1" lang="pt-BR" sz="1600">
                <a:solidFill>
                  <a:schemeClr val="dk1"/>
                </a:solidFill>
                <a:latin typeface="Calibri"/>
                <a:ea typeface="Calibri"/>
                <a:cs typeface="Calibri"/>
                <a:sym typeface="Calibri"/>
              </a:rPr>
              <a:t>Jose Jailson Souza dos Santos Junior - 22023671</a:t>
            </a:r>
            <a:endParaRPr/>
          </a:p>
          <a:p>
            <a:pPr indent="0" lvl="0" marL="0" marR="0" rtl="0" algn="l">
              <a:spcBef>
                <a:spcPts val="0"/>
              </a:spcBef>
              <a:spcAft>
                <a:spcPts val="0"/>
              </a:spcAft>
              <a:buNone/>
            </a:pPr>
            <a:r>
              <a:rPr b="1" lang="pt-BR" sz="1600">
                <a:solidFill>
                  <a:schemeClr val="dk1"/>
                </a:solidFill>
                <a:latin typeface="Calibri"/>
                <a:ea typeface="Calibri"/>
                <a:cs typeface="Calibri"/>
                <a:sym typeface="Calibri"/>
              </a:rPr>
              <a:t>Guilherme Gavioli - 22023682</a:t>
            </a:r>
            <a:endParaRPr b="1" sz="1600">
              <a:solidFill>
                <a:schemeClr val="dk1"/>
              </a:solidFill>
              <a:latin typeface="Calibri"/>
              <a:ea typeface="Calibri"/>
              <a:cs typeface="Calibri"/>
              <a:sym typeface="Calibri"/>
            </a:endParaRPr>
          </a:p>
          <a:p>
            <a:pPr indent="0" lvl="0" marL="0" marR="0" rtl="0" algn="l">
              <a:spcBef>
                <a:spcPts val="0"/>
              </a:spcBef>
              <a:spcAft>
                <a:spcPts val="0"/>
              </a:spcAft>
              <a:buNone/>
            </a:pPr>
            <a:r>
              <a:rPr b="1" lang="pt-BR" sz="1600">
                <a:solidFill>
                  <a:schemeClr val="dk1"/>
                </a:solidFill>
                <a:latin typeface="Calibri"/>
                <a:ea typeface="Calibri"/>
                <a:cs typeface="Calibri"/>
                <a:sym typeface="Calibri"/>
              </a:rPr>
              <a:t>Gabriel Mota - 22023231</a:t>
            </a:r>
            <a:endParaRPr b="1"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nvSpPr>
        <p:spPr>
          <a:xfrm>
            <a:off x="683568" y="915566"/>
            <a:ext cx="79928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latin typeface="Calibri"/>
                <a:ea typeface="Calibri"/>
                <a:cs typeface="Calibri"/>
                <a:sym typeface="Calibri"/>
              </a:rPr>
              <a:t>Descrição do projeto</a:t>
            </a:r>
            <a:endParaRPr sz="1600">
              <a:solidFill>
                <a:schemeClr val="dk1"/>
              </a:solidFill>
              <a:latin typeface="Calibri"/>
              <a:ea typeface="Calibri"/>
              <a:cs typeface="Calibri"/>
              <a:sym typeface="Calibri"/>
            </a:endParaRPr>
          </a:p>
        </p:txBody>
      </p:sp>
      <p:sp>
        <p:nvSpPr>
          <p:cNvPr id="105" name="Google Shape;105;p17"/>
          <p:cNvSpPr txBox="1"/>
          <p:nvPr/>
        </p:nvSpPr>
        <p:spPr>
          <a:xfrm>
            <a:off x="755576" y="1707654"/>
            <a:ext cx="7416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O projeto consiste em um irrigador automático, ligado diretamente com a verificação de umidade do solo para automatizar processos e facilitar objetivos.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nvSpPr>
        <p:spPr>
          <a:xfrm>
            <a:off x="683568" y="915566"/>
            <a:ext cx="79928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latin typeface="Calibri"/>
                <a:ea typeface="Calibri"/>
                <a:cs typeface="Calibri"/>
                <a:sym typeface="Calibri"/>
              </a:rPr>
              <a:t>Objetivos do projeto</a:t>
            </a:r>
            <a:endParaRPr sz="1600">
              <a:solidFill>
                <a:schemeClr val="dk1"/>
              </a:solidFill>
              <a:latin typeface="Calibri"/>
              <a:ea typeface="Calibri"/>
              <a:cs typeface="Calibri"/>
              <a:sym typeface="Calibri"/>
            </a:endParaRPr>
          </a:p>
        </p:txBody>
      </p:sp>
      <p:sp>
        <p:nvSpPr>
          <p:cNvPr id="111" name="Google Shape;111;p18"/>
          <p:cNvSpPr txBox="1"/>
          <p:nvPr/>
        </p:nvSpPr>
        <p:spPr>
          <a:xfrm>
            <a:off x="827584" y="1707654"/>
            <a:ext cx="7560840"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2" name="Google Shape;112;p18"/>
          <p:cNvSpPr txBox="1"/>
          <p:nvPr/>
        </p:nvSpPr>
        <p:spPr>
          <a:xfrm>
            <a:off x="755576" y="1707654"/>
            <a:ext cx="74169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Diante de um contexto pandêmico que andamos vivendo durante os </a:t>
            </a:r>
            <a:r>
              <a:rPr lang="pt-BR" sz="1800">
                <a:solidFill>
                  <a:schemeClr val="dk1"/>
                </a:solidFill>
                <a:latin typeface="Calibri"/>
                <a:ea typeface="Calibri"/>
                <a:cs typeface="Calibri"/>
                <a:sym typeface="Calibri"/>
              </a:rPr>
              <a:t>últimos</a:t>
            </a:r>
            <a:r>
              <a:rPr lang="pt-BR" sz="1800">
                <a:solidFill>
                  <a:schemeClr val="dk1"/>
                </a:solidFill>
                <a:latin typeface="Calibri"/>
                <a:ea typeface="Calibri"/>
                <a:cs typeface="Calibri"/>
                <a:sym typeface="Calibri"/>
              </a:rPr>
              <a:t> anos, muitos precisavam de maneiras de </a:t>
            </a:r>
            <a:r>
              <a:rPr lang="pt-BR" sz="1800">
                <a:solidFill>
                  <a:schemeClr val="dk1"/>
                </a:solidFill>
                <a:latin typeface="Calibri"/>
                <a:ea typeface="Calibri"/>
                <a:cs typeface="Calibri"/>
                <a:sym typeface="Calibri"/>
              </a:rPr>
              <a:t>distrair</a:t>
            </a:r>
            <a:r>
              <a:rPr lang="pt-BR" sz="1800">
                <a:solidFill>
                  <a:schemeClr val="dk1"/>
                </a:solidFill>
                <a:latin typeface="Calibri"/>
                <a:ea typeface="Calibri"/>
                <a:cs typeface="Calibri"/>
                <a:sym typeface="Calibri"/>
              </a:rPr>
              <a:t> a cabeça e criar novos hobbies.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Com isso surgiu a idealização de um projeto para todos aqueles que criaram maior aptidão para criação de pequenas hortas, ou apenas cuidar de suas plantas dentro de suas casas. Com isso, criamos o projeto de um irrigador automático capaz de avaliar a umidade do solo necessária para sua planta sempre estar devidamente irrigada.</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nvSpPr>
        <p:spPr>
          <a:xfrm>
            <a:off x="683568" y="915566"/>
            <a:ext cx="79928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latin typeface="Calibri"/>
                <a:ea typeface="Calibri"/>
                <a:cs typeface="Calibri"/>
                <a:sym typeface="Calibri"/>
              </a:rPr>
              <a:t>Diferenciais do projeto</a:t>
            </a:r>
            <a:endParaRPr sz="1600">
              <a:solidFill>
                <a:schemeClr val="dk1"/>
              </a:solidFill>
              <a:latin typeface="Calibri"/>
              <a:ea typeface="Calibri"/>
              <a:cs typeface="Calibri"/>
              <a:sym typeface="Calibri"/>
            </a:endParaRPr>
          </a:p>
        </p:txBody>
      </p:sp>
      <p:sp>
        <p:nvSpPr>
          <p:cNvPr id="118" name="Google Shape;118;p19"/>
          <p:cNvSpPr txBox="1"/>
          <p:nvPr/>
        </p:nvSpPr>
        <p:spPr>
          <a:xfrm>
            <a:off x="827584" y="1707654"/>
            <a:ext cx="7560840"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9" name="Google Shape;119;p19"/>
          <p:cNvSpPr txBox="1"/>
          <p:nvPr/>
        </p:nvSpPr>
        <p:spPr>
          <a:xfrm>
            <a:off x="755576" y="1707654"/>
            <a:ext cx="7416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O maior diferencial do nosso projeto é poder “incentivar” pessoas a utilizarem o meio tecnológico com o natural, trazendo uma união certamente improvável para muitos.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pt-BR" sz="1800">
                <a:solidFill>
                  <a:schemeClr val="dk1"/>
                </a:solidFill>
                <a:latin typeface="Calibri"/>
                <a:ea typeface="Calibri"/>
                <a:cs typeface="Calibri"/>
                <a:sym typeface="Calibri"/>
              </a:rPr>
              <a:t>Além do mais, nos diferenciamos por incentivar o </a:t>
            </a:r>
            <a:r>
              <a:rPr lang="pt-BR" sz="1800">
                <a:solidFill>
                  <a:schemeClr val="dk1"/>
                </a:solidFill>
                <a:latin typeface="Calibri"/>
                <a:ea typeface="Calibri"/>
                <a:cs typeface="Calibri"/>
                <a:sym typeface="Calibri"/>
              </a:rPr>
              <a:t>auto cultivo</a:t>
            </a:r>
            <a:r>
              <a:rPr lang="pt-BR" sz="1800">
                <a:solidFill>
                  <a:schemeClr val="dk1"/>
                </a:solidFill>
                <a:latin typeface="Calibri"/>
                <a:ea typeface="Calibri"/>
                <a:cs typeface="Calibri"/>
                <a:sym typeface="Calibri"/>
              </a:rPr>
              <a:t> na sociedade.</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683568" y="915566"/>
            <a:ext cx="79929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latin typeface="Calibri"/>
                <a:ea typeface="Calibri"/>
                <a:cs typeface="Calibri"/>
                <a:sym typeface="Calibri"/>
              </a:rPr>
              <a:t>Cronograma / Equipe / Tarefas</a:t>
            </a:r>
            <a:endParaRPr sz="1600">
              <a:solidFill>
                <a:schemeClr val="dk1"/>
              </a:solidFill>
              <a:latin typeface="Calibri"/>
              <a:ea typeface="Calibri"/>
              <a:cs typeface="Calibri"/>
              <a:sym typeface="Calibri"/>
            </a:endParaRPr>
          </a:p>
        </p:txBody>
      </p:sp>
      <p:sp>
        <p:nvSpPr>
          <p:cNvPr id="125" name="Google Shape;125;p20"/>
          <p:cNvSpPr txBox="1"/>
          <p:nvPr/>
        </p:nvSpPr>
        <p:spPr>
          <a:xfrm>
            <a:off x="827584" y="1707654"/>
            <a:ext cx="7560840" cy="369332"/>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20"/>
          <p:cNvSpPr txBox="1"/>
          <p:nvPr/>
        </p:nvSpPr>
        <p:spPr>
          <a:xfrm>
            <a:off x="755576" y="1707654"/>
            <a:ext cx="74169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Calibri"/>
                <a:ea typeface="Calibri"/>
                <a:cs typeface="Calibri"/>
                <a:sym typeface="Calibri"/>
              </a:rPr>
              <a:t>Nossa equipe não se submeteu a fazer apenas um papel, todos nós tivemos participação em todas as áreas do projeto, para sempre estarmos cientes de tudo que estamos trabalhando e, assim, podermos ter noção de que fizemos parte do produto finalizado, desde o código, até </a:t>
            </a:r>
            <a:r>
              <a:rPr lang="pt-BR" sz="1800">
                <a:solidFill>
                  <a:schemeClr val="dk1"/>
                </a:solidFill>
                <a:latin typeface="Calibri"/>
                <a:ea typeface="Calibri"/>
                <a:cs typeface="Calibri"/>
                <a:sym typeface="Calibri"/>
              </a:rPr>
              <a:t>o produção</a:t>
            </a:r>
            <a:r>
              <a:rPr lang="pt-BR" sz="1800">
                <a:solidFill>
                  <a:schemeClr val="dk1"/>
                </a:solidFill>
                <a:latin typeface="Calibri"/>
                <a:ea typeface="Calibri"/>
                <a:cs typeface="Calibri"/>
                <a:sym typeface="Calibri"/>
              </a:rPr>
              <a:t> de todo projeto físico.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nvSpPr>
        <p:spPr>
          <a:xfrm>
            <a:off x="1057118" y="154091"/>
            <a:ext cx="7992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pt-BR" sz="3600">
                <a:solidFill>
                  <a:schemeClr val="dk1"/>
                </a:solidFill>
                <a:latin typeface="Calibri"/>
                <a:ea typeface="Calibri"/>
                <a:cs typeface="Calibri"/>
                <a:sym typeface="Calibri"/>
              </a:rPr>
              <a:t>Fotos</a:t>
            </a:r>
            <a:endParaRPr sz="1600">
              <a:solidFill>
                <a:schemeClr val="dk1"/>
              </a:solidFill>
              <a:latin typeface="Calibri"/>
              <a:ea typeface="Calibri"/>
              <a:cs typeface="Calibri"/>
              <a:sym typeface="Calibri"/>
            </a:endParaRPr>
          </a:p>
        </p:txBody>
      </p:sp>
      <p:sp>
        <p:nvSpPr>
          <p:cNvPr id="132" name="Google Shape;132;p21"/>
          <p:cNvSpPr txBox="1"/>
          <p:nvPr/>
        </p:nvSpPr>
        <p:spPr>
          <a:xfrm>
            <a:off x="827584" y="1707654"/>
            <a:ext cx="7560900" cy="3693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3" name="Google Shape;133;p21"/>
          <p:cNvPicPr preferRelativeResize="0"/>
          <p:nvPr/>
        </p:nvPicPr>
        <p:blipFill rotWithShape="1">
          <a:blip r:embed="rId3">
            <a:alphaModFix/>
          </a:blip>
          <a:srcRect b="19829" l="0" r="0" t="22071"/>
          <a:stretch/>
        </p:blipFill>
        <p:spPr>
          <a:xfrm>
            <a:off x="509375" y="1522975"/>
            <a:ext cx="2314575" cy="2988376"/>
          </a:xfrm>
          <a:prstGeom prst="rect">
            <a:avLst/>
          </a:prstGeom>
          <a:noFill/>
          <a:ln>
            <a:noFill/>
          </a:ln>
        </p:spPr>
      </p:pic>
      <p:pic>
        <p:nvPicPr>
          <p:cNvPr id="134" name="Google Shape;134;p21"/>
          <p:cNvPicPr preferRelativeResize="0"/>
          <p:nvPr/>
        </p:nvPicPr>
        <p:blipFill rotWithShape="1">
          <a:blip r:embed="rId4">
            <a:alphaModFix/>
          </a:blip>
          <a:srcRect b="10998" l="16478" r="0" t="23337"/>
          <a:stretch/>
        </p:blipFill>
        <p:spPr>
          <a:xfrm>
            <a:off x="3519975" y="1601988"/>
            <a:ext cx="1933150" cy="2830348"/>
          </a:xfrm>
          <a:prstGeom prst="rect">
            <a:avLst/>
          </a:prstGeom>
          <a:noFill/>
          <a:ln>
            <a:noFill/>
          </a:ln>
        </p:spPr>
      </p:pic>
      <p:pic>
        <p:nvPicPr>
          <p:cNvPr id="135" name="Google Shape;135;p21"/>
          <p:cNvPicPr preferRelativeResize="0"/>
          <p:nvPr/>
        </p:nvPicPr>
        <p:blipFill rotWithShape="1">
          <a:blip r:embed="rId5">
            <a:alphaModFix/>
          </a:blip>
          <a:srcRect b="24577" l="0" r="0" t="12291"/>
          <a:stretch/>
        </p:blipFill>
        <p:spPr>
          <a:xfrm>
            <a:off x="6342450" y="1264325"/>
            <a:ext cx="2314575" cy="3247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1247060" y="267494"/>
            <a:ext cx="6649879" cy="702115"/>
          </a:xfrm>
          <a:prstGeom prst="rect">
            <a:avLst/>
          </a:prstGeom>
          <a:noFill/>
          <a:ln>
            <a:noFill/>
          </a:ln>
        </p:spPr>
        <p:txBody>
          <a:bodyPr anchorCtr="0" anchor="t" bIns="0" lIns="0" spcFirstLastPara="1" rIns="0" wrap="square" tIns="9525">
            <a:spAutoFit/>
          </a:bodyPr>
          <a:lstStyle/>
          <a:p>
            <a:pPr indent="0" lvl="0" marL="9525" rtl="0" algn="ctr">
              <a:spcBef>
                <a:spcPts val="0"/>
              </a:spcBef>
              <a:spcAft>
                <a:spcPts val="0"/>
              </a:spcAft>
              <a:buClr>
                <a:schemeClr val="dk1"/>
              </a:buClr>
              <a:buSzPts val="4500"/>
              <a:buFont typeface="Calibri"/>
              <a:buNone/>
            </a:pPr>
            <a:r>
              <a:rPr b="1" lang="pt-BR" sz="4500"/>
              <a:t>Obrigado!</a:t>
            </a:r>
            <a:endParaRPr b="1" sz="4500"/>
          </a:p>
        </p:txBody>
      </p:sp>
      <p:sp>
        <p:nvSpPr>
          <p:cNvPr id="141" name="Google Shape;141;p22"/>
          <p:cNvSpPr txBox="1"/>
          <p:nvPr>
            <p:ph idx="1" type="body"/>
          </p:nvPr>
        </p:nvSpPr>
        <p:spPr>
          <a:xfrm>
            <a:off x="1547664" y="2067694"/>
            <a:ext cx="6172200" cy="701100"/>
          </a:xfrm>
          <a:prstGeom prst="rect">
            <a:avLst/>
          </a:prstGeom>
          <a:noFill/>
          <a:ln>
            <a:noFill/>
          </a:ln>
        </p:spPr>
        <p:txBody>
          <a:bodyPr anchorCtr="0" anchor="t" bIns="0" lIns="0" spcFirstLastPara="1" rIns="0" wrap="square" tIns="206500">
            <a:spAutoFit/>
          </a:bodyPr>
          <a:lstStyle/>
          <a:p>
            <a:pPr indent="0" lvl="0" marL="0" marR="3810" rtl="0" algn="ctr">
              <a:lnSpc>
                <a:spcPct val="120000"/>
              </a:lnSpc>
              <a:spcBef>
                <a:spcPts val="0"/>
              </a:spcBef>
              <a:spcAft>
                <a:spcPts val="0"/>
              </a:spcAft>
              <a:buClr>
                <a:schemeClr val="dk1"/>
              </a:buClr>
              <a:buSzPts val="3200"/>
              <a:buNone/>
            </a:pPr>
            <a:r>
              <a:rPr lang="pt-BR"/>
              <a:t>Obrigado pela atenção.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