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4" r:id="rId3"/>
    <p:sldId id="266" r:id="rId4"/>
    <p:sldId id="265" r:id="rId5"/>
    <p:sldId id="267" r:id="rId6"/>
    <p:sldId id="273" r:id="rId7"/>
    <p:sldId id="268" r:id="rId8"/>
    <p:sldId id="271" r:id="rId9"/>
    <p:sldId id="272" r:id="rId10"/>
    <p:sldId id="260" r:id="rId11"/>
    <p:sldId id="269" r:id="rId12"/>
    <p:sldId id="262" r:id="rId13"/>
    <p:sldId id="270" r:id="rId14"/>
    <p:sldId id="274" r:id="rId15"/>
    <p:sldId id="277" r:id="rId16"/>
    <p:sldId id="278" r:id="rId17"/>
    <p:sldId id="27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Marcelo </a:t>
            </a:r>
            <a:r>
              <a:rPr lang="en-US" dirty="0" err="1"/>
              <a:t>Facio</a:t>
            </a:r>
            <a:r>
              <a:rPr lang="en-US" dirty="0"/>
              <a:t> Palin – Ampere </a:t>
            </a:r>
            <a:r>
              <a:rPr lang="en-US" dirty="0" err="1"/>
              <a:t>Consultoria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6278880" y="388422"/>
            <a:ext cx="545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XXVIII SEMAT - Semana da Matemática do IBILCE/UNESP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81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7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2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Python como ferramenta de Aprendizagem em Matemática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</a:t>
            </a:r>
            <a:r>
              <a:rPr lang="pt-BR" dirty="0" err="1"/>
              <a:t>Facio</a:t>
            </a:r>
            <a:r>
              <a:rPr lang="pt-BR" dirty="0"/>
              <a:t> Palin</a:t>
            </a:r>
          </a:p>
        </p:txBody>
      </p:sp>
      <p:pic>
        <p:nvPicPr>
          <p:cNvPr id="1026" name="Picture 2" descr="http://www.ibilce.unesp.br/Home/Departamentos/Matematica/xxviiisemat-semanadamatematica/sem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6" y="3784823"/>
            <a:ext cx="3062286" cy="25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134" y="4576504"/>
            <a:ext cx="2401731" cy="1768146"/>
          </a:xfrm>
          <a:prstGeom prst="rect">
            <a:avLst/>
          </a:prstGeom>
        </p:spPr>
      </p:pic>
      <p:pic>
        <p:nvPicPr>
          <p:cNvPr id="1028" name="Picture 4" descr="Resultado de imagem para logo une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" y="209551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8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aprendi...</a:t>
            </a:r>
          </a:p>
        </p:txBody>
      </p:sp>
      <p:pic>
        <p:nvPicPr>
          <p:cNvPr id="7" name="Picture 2" descr="https://scontent.fgru5-1.fna.fbcdn.net/v/t1.0-9/14462938_1564257366933307_4925978886988341295_n.png?oh=4097e92f040f4dfb9ffb10259c0089e1&amp;oe=587A41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60118"/>
            <a:ext cx="5373757" cy="440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content.fgru5-1.fna.fbcdn.net/v/t1.0-9/14446037_1563085363717174_376050813013500805_n.jpg?oh=0c76a50f2bda8ad958feb5818df336a1&amp;oe=5866E1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05" y="619540"/>
            <a:ext cx="5295900" cy="564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21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aprendi...</a:t>
            </a:r>
          </a:p>
        </p:txBody>
      </p:sp>
      <p:pic>
        <p:nvPicPr>
          <p:cNvPr id="5" name="Picture 2" descr="Sem tesão não há solução.... Frase de Roberto Freir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0" y="1524001"/>
            <a:ext cx="5678320" cy="29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content.fgru5-1.fna.fbcdn.net/v/t1.0-9/14463160_1282515421767223_6188544626121380533_n.jpg?oh=d8d7fa9296943603e2994d72485bc0d2&amp;oe=5870CF0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14450"/>
            <a:ext cx="4572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94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69" y="1491784"/>
            <a:ext cx="9448800" cy="36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4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Minha formação profissional até o momento..</a:t>
            </a:r>
          </a:p>
        </p:txBody>
      </p:sp>
      <p:pic>
        <p:nvPicPr>
          <p:cNvPr id="5122" name="Picture 2" descr="Resultado de imagem para fun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33" y="1852818"/>
            <a:ext cx="2118526" cy="15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usp ea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852818"/>
            <a:ext cx="73533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9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5"/>
          <p:cNvGrpSpPr/>
          <p:nvPr/>
        </p:nvGrpSpPr>
        <p:grpSpPr>
          <a:xfrm>
            <a:off x="1737942" y="2017173"/>
            <a:ext cx="4322773" cy="3979725"/>
            <a:chOff x="188267" y="2060413"/>
            <a:chExt cx="4817487" cy="4403736"/>
          </a:xfrm>
        </p:grpSpPr>
        <p:grpSp>
          <p:nvGrpSpPr>
            <p:cNvPr id="5" name="Group 1"/>
            <p:cNvGrpSpPr/>
            <p:nvPr/>
          </p:nvGrpSpPr>
          <p:grpSpPr>
            <a:xfrm>
              <a:off x="3067102" y="4743710"/>
              <a:ext cx="1508125" cy="1506538"/>
              <a:chOff x="5256213" y="4730750"/>
              <a:chExt cx="1508125" cy="1506538"/>
            </a:xfrm>
          </p:grpSpPr>
          <p:sp>
            <p:nvSpPr>
              <p:cNvPr id="30" name="Freeform 5"/>
              <p:cNvSpPr>
                <a:spLocks/>
              </p:cNvSpPr>
              <p:nvPr/>
            </p:nvSpPr>
            <p:spPr bwMode="auto">
              <a:xfrm>
                <a:off x="5256213" y="5002213"/>
                <a:ext cx="1285875" cy="1235075"/>
              </a:xfrm>
              <a:custGeom>
                <a:avLst/>
                <a:gdLst>
                  <a:gd name="T0" fmla="*/ 625 w 810"/>
                  <a:gd name="T1" fmla="*/ 0 h 778"/>
                  <a:gd name="T2" fmla="*/ 810 w 810"/>
                  <a:gd name="T3" fmla="*/ 626 h 778"/>
                  <a:gd name="T4" fmla="*/ 186 w 810"/>
                  <a:gd name="T5" fmla="*/ 778 h 778"/>
                  <a:gd name="T6" fmla="*/ 0 w 810"/>
                  <a:gd name="T7" fmla="*/ 150 h 778"/>
                  <a:gd name="T8" fmla="*/ 625 w 810"/>
                  <a:gd name="T9" fmla="*/ 0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0" h="778">
                    <a:moveTo>
                      <a:pt x="625" y="0"/>
                    </a:moveTo>
                    <a:lnTo>
                      <a:pt x="810" y="626"/>
                    </a:lnTo>
                    <a:lnTo>
                      <a:pt x="186" y="778"/>
                    </a:lnTo>
                    <a:lnTo>
                      <a:pt x="0" y="150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6248400" y="4730750"/>
                <a:ext cx="515938" cy="1265238"/>
              </a:xfrm>
              <a:custGeom>
                <a:avLst/>
                <a:gdLst>
                  <a:gd name="T0" fmla="*/ 0 w 325"/>
                  <a:gd name="T1" fmla="*/ 171 h 797"/>
                  <a:gd name="T2" fmla="*/ 140 w 325"/>
                  <a:gd name="T3" fmla="*/ 0 h 797"/>
                  <a:gd name="T4" fmla="*/ 325 w 325"/>
                  <a:gd name="T5" fmla="*/ 626 h 797"/>
                  <a:gd name="T6" fmla="*/ 185 w 325"/>
                  <a:gd name="T7" fmla="*/ 797 h 797"/>
                  <a:gd name="T8" fmla="*/ 0 w 325"/>
                  <a:gd name="T9" fmla="*/ 171 h 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797">
                    <a:moveTo>
                      <a:pt x="0" y="171"/>
                    </a:moveTo>
                    <a:lnTo>
                      <a:pt x="140" y="0"/>
                    </a:lnTo>
                    <a:lnTo>
                      <a:pt x="325" y="626"/>
                    </a:lnTo>
                    <a:lnTo>
                      <a:pt x="185" y="797"/>
                    </a:lnTo>
                    <a:lnTo>
                      <a:pt x="0" y="171"/>
                    </a:lnTo>
                    <a:close/>
                  </a:path>
                </a:pathLst>
              </a:custGeom>
              <a:gradFill>
                <a:gsLst>
                  <a:gs pos="3900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5256213" y="4730750"/>
                <a:ext cx="1214438" cy="509588"/>
              </a:xfrm>
              <a:custGeom>
                <a:avLst/>
                <a:gdLst>
                  <a:gd name="T0" fmla="*/ 0 w 765"/>
                  <a:gd name="T1" fmla="*/ 321 h 321"/>
                  <a:gd name="T2" fmla="*/ 139 w 765"/>
                  <a:gd name="T3" fmla="*/ 151 h 321"/>
                  <a:gd name="T4" fmla="*/ 765 w 765"/>
                  <a:gd name="T5" fmla="*/ 0 h 321"/>
                  <a:gd name="T6" fmla="*/ 625 w 765"/>
                  <a:gd name="T7" fmla="*/ 171 h 321"/>
                  <a:gd name="T8" fmla="*/ 0 w 765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321">
                    <a:moveTo>
                      <a:pt x="0" y="321"/>
                    </a:moveTo>
                    <a:lnTo>
                      <a:pt x="139" y="151"/>
                    </a:lnTo>
                    <a:lnTo>
                      <a:pt x="765" y="0"/>
                    </a:lnTo>
                    <a:lnTo>
                      <a:pt x="625" y="171"/>
                    </a:lnTo>
                    <a:lnTo>
                      <a:pt x="0" y="3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68854" y="2817273"/>
              <a:ext cx="1463675" cy="1376362"/>
              <a:chOff x="4776788" y="2776538"/>
              <a:chExt cx="1463675" cy="1376362"/>
            </a:xfrm>
          </p:grpSpPr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4776788" y="2930525"/>
                <a:ext cx="1149350" cy="1222375"/>
              </a:xfrm>
              <a:custGeom>
                <a:avLst/>
                <a:gdLst>
                  <a:gd name="T0" fmla="*/ 724 w 724"/>
                  <a:gd name="T1" fmla="*/ 123 h 770"/>
                  <a:gd name="T2" fmla="*/ 631 w 724"/>
                  <a:gd name="T3" fmla="*/ 770 h 770"/>
                  <a:gd name="T4" fmla="*/ 0 w 724"/>
                  <a:gd name="T5" fmla="*/ 647 h 770"/>
                  <a:gd name="T6" fmla="*/ 94 w 724"/>
                  <a:gd name="T7" fmla="*/ 0 h 770"/>
                  <a:gd name="T8" fmla="*/ 724 w 724"/>
                  <a:gd name="T9" fmla="*/ 123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" h="770">
                    <a:moveTo>
                      <a:pt x="724" y="123"/>
                    </a:moveTo>
                    <a:lnTo>
                      <a:pt x="631" y="770"/>
                    </a:lnTo>
                    <a:lnTo>
                      <a:pt x="0" y="647"/>
                    </a:lnTo>
                    <a:lnTo>
                      <a:pt x="94" y="0"/>
                    </a:lnTo>
                    <a:lnTo>
                      <a:pt x="724" y="1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5778500" y="2971800"/>
                <a:ext cx="461963" cy="1181100"/>
              </a:xfrm>
              <a:custGeom>
                <a:avLst/>
                <a:gdLst>
                  <a:gd name="T0" fmla="*/ 93 w 291"/>
                  <a:gd name="T1" fmla="*/ 97 h 744"/>
                  <a:gd name="T2" fmla="*/ 291 w 291"/>
                  <a:gd name="T3" fmla="*/ 0 h 744"/>
                  <a:gd name="T4" fmla="*/ 198 w 291"/>
                  <a:gd name="T5" fmla="*/ 647 h 744"/>
                  <a:gd name="T6" fmla="*/ 0 w 291"/>
                  <a:gd name="T7" fmla="*/ 744 h 744"/>
                  <a:gd name="T8" fmla="*/ 93 w 291"/>
                  <a:gd name="T9" fmla="*/ 97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744">
                    <a:moveTo>
                      <a:pt x="93" y="97"/>
                    </a:moveTo>
                    <a:lnTo>
                      <a:pt x="291" y="0"/>
                    </a:lnTo>
                    <a:lnTo>
                      <a:pt x="198" y="647"/>
                    </a:lnTo>
                    <a:lnTo>
                      <a:pt x="0" y="744"/>
                    </a:lnTo>
                    <a:lnTo>
                      <a:pt x="93" y="97"/>
                    </a:lnTo>
                    <a:close/>
                  </a:path>
                </a:pathLst>
              </a:custGeom>
              <a:gradFill>
                <a:gsLst>
                  <a:gs pos="3900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4926013" y="2776538"/>
                <a:ext cx="1314450" cy="349250"/>
              </a:xfrm>
              <a:custGeom>
                <a:avLst/>
                <a:gdLst>
                  <a:gd name="T0" fmla="*/ 0 w 828"/>
                  <a:gd name="T1" fmla="*/ 97 h 220"/>
                  <a:gd name="T2" fmla="*/ 198 w 828"/>
                  <a:gd name="T3" fmla="*/ 0 h 220"/>
                  <a:gd name="T4" fmla="*/ 828 w 828"/>
                  <a:gd name="T5" fmla="*/ 123 h 220"/>
                  <a:gd name="T6" fmla="*/ 630 w 828"/>
                  <a:gd name="T7" fmla="*/ 220 h 220"/>
                  <a:gd name="T8" fmla="*/ 0 w 828"/>
                  <a:gd name="T9" fmla="*/ 97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220">
                    <a:moveTo>
                      <a:pt x="0" y="97"/>
                    </a:moveTo>
                    <a:lnTo>
                      <a:pt x="198" y="0"/>
                    </a:lnTo>
                    <a:lnTo>
                      <a:pt x="828" y="123"/>
                    </a:lnTo>
                    <a:lnTo>
                      <a:pt x="630" y="220"/>
                    </a:lnTo>
                    <a:lnTo>
                      <a:pt x="0" y="9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9"/>
            <p:cNvGrpSpPr/>
            <p:nvPr/>
          </p:nvGrpSpPr>
          <p:grpSpPr>
            <a:xfrm>
              <a:off x="3284948" y="2060413"/>
              <a:ext cx="1589088" cy="1411287"/>
              <a:chOff x="5437188" y="1700213"/>
              <a:chExt cx="1589088" cy="1411287"/>
            </a:xfrm>
          </p:grpSpPr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843588" y="1700213"/>
                <a:ext cx="1182688" cy="1163638"/>
              </a:xfrm>
              <a:custGeom>
                <a:avLst/>
                <a:gdLst>
                  <a:gd name="T0" fmla="*/ 601 w 745"/>
                  <a:gd name="T1" fmla="*/ 0 h 733"/>
                  <a:gd name="T2" fmla="*/ 745 w 745"/>
                  <a:gd name="T3" fmla="*/ 641 h 733"/>
                  <a:gd name="T4" fmla="*/ 142 w 745"/>
                  <a:gd name="T5" fmla="*/ 733 h 733"/>
                  <a:gd name="T6" fmla="*/ 0 w 745"/>
                  <a:gd name="T7" fmla="*/ 91 h 733"/>
                  <a:gd name="T8" fmla="*/ 601 w 745"/>
                  <a:gd name="T9" fmla="*/ 0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5" h="733">
                    <a:moveTo>
                      <a:pt x="601" y="0"/>
                    </a:moveTo>
                    <a:lnTo>
                      <a:pt x="745" y="641"/>
                    </a:lnTo>
                    <a:lnTo>
                      <a:pt x="142" y="733"/>
                    </a:lnTo>
                    <a:lnTo>
                      <a:pt x="0" y="91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5662613" y="2717800"/>
                <a:ext cx="1363663" cy="393700"/>
              </a:xfrm>
              <a:custGeom>
                <a:avLst/>
                <a:gdLst>
                  <a:gd name="T0" fmla="*/ 859 w 859"/>
                  <a:gd name="T1" fmla="*/ 0 h 248"/>
                  <a:gd name="T2" fmla="*/ 603 w 859"/>
                  <a:gd name="T3" fmla="*/ 156 h 248"/>
                  <a:gd name="T4" fmla="*/ 0 w 859"/>
                  <a:gd name="T5" fmla="*/ 248 h 248"/>
                  <a:gd name="T6" fmla="*/ 256 w 859"/>
                  <a:gd name="T7" fmla="*/ 92 h 248"/>
                  <a:gd name="T8" fmla="*/ 859 w 859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9" h="248">
                    <a:moveTo>
                      <a:pt x="859" y="0"/>
                    </a:moveTo>
                    <a:lnTo>
                      <a:pt x="603" y="156"/>
                    </a:lnTo>
                    <a:lnTo>
                      <a:pt x="0" y="248"/>
                    </a:lnTo>
                    <a:lnTo>
                      <a:pt x="256" y="92"/>
                    </a:lnTo>
                    <a:lnTo>
                      <a:pt x="8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auto">
              <a:xfrm>
                <a:off x="5437188" y="1844675"/>
                <a:ext cx="631825" cy="1266825"/>
              </a:xfrm>
              <a:custGeom>
                <a:avLst/>
                <a:gdLst>
                  <a:gd name="T0" fmla="*/ 398 w 398"/>
                  <a:gd name="T1" fmla="*/ 642 h 798"/>
                  <a:gd name="T2" fmla="*/ 142 w 398"/>
                  <a:gd name="T3" fmla="*/ 798 h 798"/>
                  <a:gd name="T4" fmla="*/ 0 w 398"/>
                  <a:gd name="T5" fmla="*/ 157 h 798"/>
                  <a:gd name="T6" fmla="*/ 256 w 398"/>
                  <a:gd name="T7" fmla="*/ 0 h 798"/>
                  <a:gd name="T8" fmla="*/ 398 w 398"/>
                  <a:gd name="T9" fmla="*/ 642 h 7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798">
                    <a:moveTo>
                      <a:pt x="398" y="642"/>
                    </a:moveTo>
                    <a:lnTo>
                      <a:pt x="142" y="798"/>
                    </a:lnTo>
                    <a:lnTo>
                      <a:pt x="0" y="157"/>
                    </a:lnTo>
                    <a:lnTo>
                      <a:pt x="256" y="0"/>
                    </a:lnTo>
                    <a:lnTo>
                      <a:pt x="398" y="642"/>
                    </a:lnTo>
                    <a:close/>
                  </a:path>
                </a:pathLst>
              </a:custGeom>
              <a:gradFill flip="none" rotWithShape="1">
                <a:gsLst>
                  <a:gs pos="39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13"/>
            <p:cNvGrpSpPr/>
            <p:nvPr/>
          </p:nvGrpSpPr>
          <p:grpSpPr>
            <a:xfrm>
              <a:off x="3288079" y="3705773"/>
              <a:ext cx="1717675" cy="1458913"/>
              <a:chOff x="5589588" y="3679825"/>
              <a:chExt cx="1717675" cy="1458913"/>
            </a:xfrm>
          </p:grpSpPr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042025" y="3741738"/>
                <a:ext cx="1265238" cy="1397000"/>
              </a:xfrm>
              <a:custGeom>
                <a:avLst/>
                <a:gdLst>
                  <a:gd name="T0" fmla="*/ 557 w 797"/>
                  <a:gd name="T1" fmla="*/ 0 h 880"/>
                  <a:gd name="T2" fmla="*/ 797 w 797"/>
                  <a:gd name="T3" fmla="*/ 602 h 880"/>
                  <a:gd name="T4" fmla="*/ 240 w 797"/>
                  <a:gd name="T5" fmla="*/ 880 h 880"/>
                  <a:gd name="T6" fmla="*/ 0 w 797"/>
                  <a:gd name="T7" fmla="*/ 277 h 880"/>
                  <a:gd name="T8" fmla="*/ 557 w 797"/>
                  <a:gd name="T9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7" h="880">
                    <a:moveTo>
                      <a:pt x="557" y="0"/>
                    </a:moveTo>
                    <a:lnTo>
                      <a:pt x="797" y="602"/>
                    </a:lnTo>
                    <a:lnTo>
                      <a:pt x="240" y="880"/>
                    </a:lnTo>
                    <a:lnTo>
                      <a:pt x="0" y="277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5"/>
              <p:cNvSpPr>
                <a:spLocks/>
              </p:cNvSpPr>
              <p:nvPr/>
            </p:nvSpPr>
            <p:spPr bwMode="auto">
              <a:xfrm>
                <a:off x="5589588" y="4119563"/>
                <a:ext cx="833438" cy="1019175"/>
              </a:xfrm>
              <a:custGeom>
                <a:avLst/>
                <a:gdLst>
                  <a:gd name="T0" fmla="*/ 525 w 525"/>
                  <a:gd name="T1" fmla="*/ 642 h 642"/>
                  <a:gd name="T2" fmla="*/ 240 w 525"/>
                  <a:gd name="T3" fmla="*/ 603 h 642"/>
                  <a:gd name="T4" fmla="*/ 0 w 525"/>
                  <a:gd name="T5" fmla="*/ 0 h 642"/>
                  <a:gd name="T6" fmla="*/ 285 w 525"/>
                  <a:gd name="T7" fmla="*/ 39 h 642"/>
                  <a:gd name="T8" fmla="*/ 525 w 525"/>
                  <a:gd name="T9" fmla="*/ 642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5" h="642">
                    <a:moveTo>
                      <a:pt x="525" y="642"/>
                    </a:moveTo>
                    <a:lnTo>
                      <a:pt x="240" y="603"/>
                    </a:lnTo>
                    <a:lnTo>
                      <a:pt x="0" y="0"/>
                    </a:lnTo>
                    <a:lnTo>
                      <a:pt x="285" y="39"/>
                    </a:lnTo>
                    <a:lnTo>
                      <a:pt x="525" y="642"/>
                    </a:lnTo>
                    <a:close/>
                  </a:path>
                </a:pathLst>
              </a:custGeom>
              <a:gradFill>
                <a:gsLst>
                  <a:gs pos="3900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5589588" y="3679825"/>
                <a:ext cx="1336675" cy="501650"/>
              </a:xfrm>
              <a:custGeom>
                <a:avLst/>
                <a:gdLst>
                  <a:gd name="T0" fmla="*/ 285 w 842"/>
                  <a:gd name="T1" fmla="*/ 316 h 316"/>
                  <a:gd name="T2" fmla="*/ 0 w 842"/>
                  <a:gd name="T3" fmla="*/ 277 h 316"/>
                  <a:gd name="T4" fmla="*/ 557 w 842"/>
                  <a:gd name="T5" fmla="*/ 0 h 316"/>
                  <a:gd name="T6" fmla="*/ 842 w 842"/>
                  <a:gd name="T7" fmla="*/ 39 h 316"/>
                  <a:gd name="T8" fmla="*/ 285 w 842"/>
                  <a:gd name="T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2" h="316">
                    <a:moveTo>
                      <a:pt x="285" y="316"/>
                    </a:moveTo>
                    <a:lnTo>
                      <a:pt x="0" y="277"/>
                    </a:lnTo>
                    <a:lnTo>
                      <a:pt x="557" y="0"/>
                    </a:lnTo>
                    <a:lnTo>
                      <a:pt x="842" y="39"/>
                    </a:lnTo>
                    <a:lnTo>
                      <a:pt x="285" y="31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Cube 119"/>
            <p:cNvSpPr/>
            <p:nvPr/>
          </p:nvSpPr>
          <p:spPr>
            <a:xfrm flipH="1">
              <a:off x="188267" y="5615193"/>
              <a:ext cx="1936977" cy="848956"/>
            </a:xfrm>
            <a:prstGeom prst="cube">
              <a:avLst>
                <a:gd name="adj" fmla="val 6389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be 120"/>
            <p:cNvSpPr/>
            <p:nvPr/>
          </p:nvSpPr>
          <p:spPr>
            <a:xfrm flipH="1">
              <a:off x="938230" y="5306328"/>
              <a:ext cx="1936977" cy="848956"/>
            </a:xfrm>
            <a:prstGeom prst="cube">
              <a:avLst>
                <a:gd name="adj" fmla="val 6389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8"/>
            <p:cNvGrpSpPr/>
            <p:nvPr/>
          </p:nvGrpSpPr>
          <p:grpSpPr>
            <a:xfrm>
              <a:off x="1297782" y="2824528"/>
              <a:ext cx="1744271" cy="2894934"/>
              <a:chOff x="1206012" y="2479320"/>
              <a:chExt cx="2334927" cy="3875235"/>
            </a:xfrm>
          </p:grpSpPr>
          <p:sp>
            <p:nvSpPr>
              <p:cNvPr id="12" name="Ellipse 98"/>
              <p:cNvSpPr/>
              <p:nvPr/>
            </p:nvSpPr>
            <p:spPr bwMode="auto">
              <a:xfrm>
                <a:off x="1206012" y="6057070"/>
                <a:ext cx="1581860" cy="29748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9144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1371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18288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3" name="Group 110"/>
              <p:cNvGrpSpPr/>
              <p:nvPr/>
            </p:nvGrpSpPr>
            <p:grpSpPr>
              <a:xfrm>
                <a:off x="1757832" y="2479320"/>
                <a:ext cx="1783107" cy="3674557"/>
                <a:chOff x="1879600" y="2427657"/>
                <a:chExt cx="1931988" cy="398136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4" name="Rounded Rectangle 111"/>
                <p:cNvSpPr/>
                <p:nvPr/>
              </p:nvSpPr>
              <p:spPr bwMode="auto">
                <a:xfrm rot="3296091" flipH="1">
                  <a:off x="2526506" y="2275966"/>
                  <a:ext cx="333375" cy="162718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5" name="Oval 112"/>
                <p:cNvSpPr>
                  <a:spLocks noChangeArrowheads="1"/>
                </p:cNvSpPr>
                <p:nvPr/>
              </p:nvSpPr>
              <p:spPr bwMode="auto">
                <a:xfrm>
                  <a:off x="1879938" y="2427657"/>
                  <a:ext cx="823038" cy="823069"/>
                </a:xfrm>
                <a:prstGeom prst="ellipse">
                  <a:avLst/>
                </a:prstGeom>
                <a:solidFill>
                  <a:srgbClr val="484848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6" name="Rounded Rectangle 113"/>
                <p:cNvSpPr/>
                <p:nvPr/>
              </p:nvSpPr>
              <p:spPr bwMode="auto">
                <a:xfrm>
                  <a:off x="1954213" y="3305460"/>
                  <a:ext cx="674687" cy="1408112"/>
                </a:xfrm>
                <a:prstGeom prst="roundRect">
                  <a:avLst>
                    <a:gd name="adj" fmla="val 29870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7" name="Rounded Rectangle 114"/>
                <p:cNvSpPr/>
                <p:nvPr/>
              </p:nvSpPr>
              <p:spPr bwMode="auto">
                <a:xfrm>
                  <a:off x="1954213" y="4408772"/>
                  <a:ext cx="373062" cy="2000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8" name="Rounded Rectangle 115"/>
                <p:cNvSpPr/>
                <p:nvPr/>
              </p:nvSpPr>
              <p:spPr bwMode="auto">
                <a:xfrm rot="20452300">
                  <a:off x="2325688" y="4429410"/>
                  <a:ext cx="371475" cy="774700"/>
                </a:xfrm>
                <a:prstGeom prst="roundRect">
                  <a:avLst>
                    <a:gd name="adj" fmla="val 40463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19" name="Rounded Rectangle 116"/>
                <p:cNvSpPr/>
                <p:nvPr/>
              </p:nvSpPr>
              <p:spPr bwMode="auto">
                <a:xfrm rot="14513746">
                  <a:off x="2885282" y="2583941"/>
                  <a:ext cx="350837" cy="150177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0" name="Rounded Rectangle 117"/>
                <p:cNvSpPr/>
                <p:nvPr/>
              </p:nvSpPr>
              <p:spPr bwMode="auto">
                <a:xfrm>
                  <a:off x="2413000" y="4916772"/>
                  <a:ext cx="373063" cy="1423988"/>
                </a:xfrm>
                <a:prstGeom prst="roundRect">
                  <a:avLst>
                    <a:gd name="adj" fmla="val 42456"/>
                  </a:avLst>
                </a:prstGeom>
                <a:solidFill>
                  <a:srgbClr val="484848"/>
                </a:solid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alt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</p:grpSp>
      </p:grpSp>
      <p:grpSp>
        <p:nvGrpSpPr>
          <p:cNvPr id="33" name="Group 22"/>
          <p:cNvGrpSpPr/>
          <p:nvPr/>
        </p:nvGrpSpPr>
        <p:grpSpPr>
          <a:xfrm>
            <a:off x="7758918" y="1951590"/>
            <a:ext cx="2041478" cy="562142"/>
            <a:chOff x="7953347" y="2204875"/>
            <a:chExt cx="2041478" cy="562142"/>
          </a:xfrm>
        </p:grpSpPr>
        <p:sp>
          <p:nvSpPr>
            <p:cNvPr id="34" name="Text Placeholder 32"/>
            <p:cNvSpPr txBox="1">
              <a:spLocks/>
            </p:cNvSpPr>
            <p:nvPr/>
          </p:nvSpPr>
          <p:spPr>
            <a:xfrm>
              <a:off x="7967633" y="2444712"/>
              <a:ext cx="2027191" cy="322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</a:rPr>
                <a:t>Implementação de um Software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  <p:sp>
          <p:nvSpPr>
            <p:cNvPr id="35" name="Text Placeholder 33"/>
            <p:cNvSpPr txBox="1">
              <a:spLocks/>
            </p:cNvSpPr>
            <p:nvPr/>
          </p:nvSpPr>
          <p:spPr>
            <a:xfrm>
              <a:off x="7953347" y="2204875"/>
              <a:ext cx="204147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</a:rPr>
                <a:t>OTIMIZAÇÃO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36" name="Group 23"/>
          <p:cNvGrpSpPr/>
          <p:nvPr/>
        </p:nvGrpSpPr>
        <p:grpSpPr>
          <a:xfrm>
            <a:off x="7758917" y="2821098"/>
            <a:ext cx="2393623" cy="562142"/>
            <a:chOff x="7953347" y="3074383"/>
            <a:chExt cx="2041478" cy="562142"/>
          </a:xfrm>
        </p:grpSpPr>
        <p:sp>
          <p:nvSpPr>
            <p:cNvPr id="37" name="Text Placeholder 32"/>
            <p:cNvSpPr txBox="1">
              <a:spLocks/>
            </p:cNvSpPr>
            <p:nvPr/>
          </p:nvSpPr>
          <p:spPr>
            <a:xfrm>
              <a:off x="7967633" y="3314220"/>
              <a:ext cx="2027191" cy="322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</a:rPr>
                <a:t>Crescimento Exponencial da Tarefa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  <p:sp>
          <p:nvSpPr>
            <p:cNvPr id="38" name="Text Placeholder 33"/>
            <p:cNvSpPr txBox="1">
              <a:spLocks/>
            </p:cNvSpPr>
            <p:nvPr/>
          </p:nvSpPr>
          <p:spPr>
            <a:xfrm>
              <a:off x="7953347" y="3074383"/>
              <a:ext cx="204147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</a:rPr>
                <a:t>ANTECIPAR SOLUÇÕES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39" name="Group 18"/>
          <p:cNvGrpSpPr/>
          <p:nvPr/>
        </p:nvGrpSpPr>
        <p:grpSpPr>
          <a:xfrm>
            <a:off x="6951013" y="1951591"/>
            <a:ext cx="585787" cy="585787"/>
            <a:chOff x="7145442" y="2204876"/>
            <a:chExt cx="585787" cy="585787"/>
          </a:xfrm>
        </p:grpSpPr>
        <p:sp>
          <p:nvSpPr>
            <p:cNvPr id="40" name="Oval 126"/>
            <p:cNvSpPr/>
            <p:nvPr/>
          </p:nvSpPr>
          <p:spPr>
            <a:xfrm>
              <a:off x="7145442" y="220487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1" name="Group 48"/>
            <p:cNvGrpSpPr/>
            <p:nvPr/>
          </p:nvGrpSpPr>
          <p:grpSpPr>
            <a:xfrm>
              <a:off x="7316653" y="2378186"/>
              <a:ext cx="243363" cy="227678"/>
              <a:chOff x="1923327" y="3703778"/>
              <a:chExt cx="243363" cy="227678"/>
            </a:xfrm>
          </p:grpSpPr>
          <p:sp>
            <p:nvSpPr>
              <p:cNvPr id="42" name="Shape 4523"/>
              <p:cNvSpPr/>
              <p:nvPr/>
            </p:nvSpPr>
            <p:spPr>
              <a:xfrm>
                <a:off x="1923327" y="3703778"/>
                <a:ext cx="211628" cy="1478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  <p:sp>
            <p:nvSpPr>
              <p:cNvPr id="43" name="Shape 4524"/>
              <p:cNvSpPr/>
              <p:nvPr/>
            </p:nvSpPr>
            <p:spPr>
              <a:xfrm>
                <a:off x="1969041" y="3795206"/>
                <a:ext cx="197649" cy="136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</p:grpSp>
      </p:grpSp>
      <p:grpSp>
        <p:nvGrpSpPr>
          <p:cNvPr id="44" name="Group 19"/>
          <p:cNvGrpSpPr/>
          <p:nvPr/>
        </p:nvGrpSpPr>
        <p:grpSpPr>
          <a:xfrm>
            <a:off x="6951013" y="2821099"/>
            <a:ext cx="585787" cy="585787"/>
            <a:chOff x="7145442" y="3074384"/>
            <a:chExt cx="585787" cy="585787"/>
          </a:xfrm>
        </p:grpSpPr>
        <p:sp>
          <p:nvSpPr>
            <p:cNvPr id="45" name="Oval 130"/>
            <p:cNvSpPr/>
            <p:nvPr/>
          </p:nvSpPr>
          <p:spPr>
            <a:xfrm>
              <a:off x="7145442" y="3074384"/>
              <a:ext cx="585787" cy="5857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6" name="Group 17"/>
            <p:cNvGrpSpPr/>
            <p:nvPr/>
          </p:nvGrpSpPr>
          <p:grpSpPr>
            <a:xfrm>
              <a:off x="7323359" y="3268871"/>
              <a:ext cx="225709" cy="195582"/>
              <a:chOff x="430660" y="3092054"/>
              <a:chExt cx="225709" cy="195582"/>
            </a:xfrm>
          </p:grpSpPr>
          <p:sp>
            <p:nvSpPr>
              <p:cNvPr id="47" name="Shape 4446"/>
              <p:cNvSpPr/>
              <p:nvPr/>
            </p:nvSpPr>
            <p:spPr>
              <a:xfrm>
                <a:off x="430660" y="3092054"/>
                <a:ext cx="225709" cy="124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828" y="17673"/>
                    </a:moveTo>
                    <a:lnTo>
                      <a:pt x="11772" y="17673"/>
                    </a:lnTo>
                    <a:lnTo>
                      <a:pt x="11772" y="21600"/>
                    </a:lnTo>
                    <a:lnTo>
                      <a:pt x="21600" y="21600"/>
                    </a:lnTo>
                    <a:cubicBezTo>
                      <a:pt x="21600" y="21600"/>
                      <a:pt x="21440" y="12847"/>
                      <a:pt x="21384" y="10106"/>
                    </a:cubicBezTo>
                    <a:cubicBezTo>
                      <a:pt x="21331" y="7503"/>
                      <a:pt x="20818" y="5892"/>
                      <a:pt x="19224" y="5892"/>
                    </a:cubicBezTo>
                    <a:lnTo>
                      <a:pt x="15759" y="5892"/>
                    </a:lnTo>
                    <a:cubicBezTo>
                      <a:pt x="15222" y="4050"/>
                      <a:pt x="14645" y="2071"/>
                      <a:pt x="14467" y="1464"/>
                    </a:cubicBezTo>
                    <a:cubicBezTo>
                      <a:pt x="14109" y="239"/>
                      <a:pt x="13988" y="0"/>
                      <a:pt x="13194" y="0"/>
                    </a:cubicBezTo>
                    <a:lnTo>
                      <a:pt x="8406" y="0"/>
                    </a:lnTo>
                    <a:cubicBezTo>
                      <a:pt x="7612" y="0"/>
                      <a:pt x="7491" y="239"/>
                      <a:pt x="7133" y="1464"/>
                    </a:cubicBezTo>
                    <a:cubicBezTo>
                      <a:pt x="6955" y="2071"/>
                      <a:pt x="6378" y="4050"/>
                      <a:pt x="5841" y="5892"/>
                    </a:cubicBezTo>
                    <a:lnTo>
                      <a:pt x="2376" y="5892"/>
                    </a:lnTo>
                    <a:cubicBezTo>
                      <a:pt x="782" y="5892"/>
                      <a:pt x="274" y="7503"/>
                      <a:pt x="216" y="10106"/>
                    </a:cubicBezTo>
                    <a:cubicBezTo>
                      <a:pt x="156" y="12709"/>
                      <a:pt x="0" y="21600"/>
                      <a:pt x="0" y="21600"/>
                    </a:cubicBezTo>
                    <a:lnTo>
                      <a:pt x="9828" y="21600"/>
                    </a:lnTo>
                    <a:cubicBezTo>
                      <a:pt x="9828" y="21600"/>
                      <a:pt x="9828" y="17673"/>
                      <a:pt x="9828" y="17673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  <p:sp>
            <p:nvSpPr>
              <p:cNvPr id="48" name="Shape 4447"/>
              <p:cNvSpPr/>
              <p:nvPr/>
            </p:nvSpPr>
            <p:spPr>
              <a:xfrm>
                <a:off x="435292" y="3231211"/>
                <a:ext cx="214430" cy="56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23" y="8641"/>
                    </a:moveTo>
                    <a:lnTo>
                      <a:pt x="9777" y="8641"/>
                    </a:lnTo>
                    <a:lnTo>
                      <a:pt x="9777" y="0"/>
                    </a:lnTo>
                    <a:lnTo>
                      <a:pt x="0" y="0"/>
                    </a:lnTo>
                    <a:cubicBezTo>
                      <a:pt x="0" y="0"/>
                      <a:pt x="141" y="7767"/>
                      <a:pt x="227" y="14353"/>
                    </a:cubicBezTo>
                    <a:cubicBezTo>
                      <a:pt x="263" y="17084"/>
                      <a:pt x="475" y="21600"/>
                      <a:pt x="2272" y="21600"/>
                    </a:cubicBezTo>
                    <a:lnTo>
                      <a:pt x="19328" y="21600"/>
                    </a:lnTo>
                    <a:cubicBezTo>
                      <a:pt x="21125" y="21600"/>
                      <a:pt x="21332" y="17084"/>
                      <a:pt x="21373" y="14353"/>
                    </a:cubicBezTo>
                    <a:cubicBezTo>
                      <a:pt x="21471" y="7580"/>
                      <a:pt x="21600" y="0"/>
                      <a:pt x="21600" y="0"/>
                    </a:cubicBezTo>
                    <a:lnTo>
                      <a:pt x="11823" y="0"/>
                    </a:lnTo>
                    <a:cubicBezTo>
                      <a:pt x="11823" y="0"/>
                      <a:pt x="11823" y="8641"/>
                      <a:pt x="11823" y="864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</p:grpSp>
      </p:grpSp>
      <p:sp>
        <p:nvSpPr>
          <p:cNvPr id="49" name="Shape 104"/>
          <p:cNvSpPr txBox="1">
            <a:spLocks/>
          </p:cNvSpPr>
          <p:nvPr/>
        </p:nvSpPr>
        <p:spPr>
          <a:xfrm>
            <a:off x="1401129" y="617346"/>
            <a:ext cx="9280123" cy="1173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chemeClr val="dk1"/>
              </a:buClr>
              <a:buSzPct val="25000"/>
              <a:buFont typeface="Calibri"/>
              <a:buNone/>
            </a:pPr>
            <a:r>
              <a:rPr lang="pt-PT" sz="3600" kern="1200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+mj-ea"/>
                <a:cs typeface="+mj-cs"/>
              </a:rPr>
              <a:t>Objetivos gerais a serem alcançados nas empresas....</a:t>
            </a:r>
          </a:p>
        </p:txBody>
      </p:sp>
      <p:grpSp>
        <p:nvGrpSpPr>
          <p:cNvPr id="51" name="Grupo 2"/>
          <p:cNvGrpSpPr/>
          <p:nvPr/>
        </p:nvGrpSpPr>
        <p:grpSpPr>
          <a:xfrm>
            <a:off x="6951013" y="3690606"/>
            <a:ext cx="3201525" cy="661854"/>
            <a:chOff x="5423699" y="3756868"/>
            <a:chExt cx="3201525" cy="661854"/>
          </a:xfrm>
        </p:grpSpPr>
        <p:grpSp>
          <p:nvGrpSpPr>
            <p:cNvPr id="52" name="Group 24"/>
            <p:cNvGrpSpPr/>
            <p:nvPr/>
          </p:nvGrpSpPr>
          <p:grpSpPr>
            <a:xfrm>
              <a:off x="6231603" y="3756868"/>
              <a:ext cx="2393621" cy="661854"/>
              <a:chOff x="7953347" y="3943891"/>
              <a:chExt cx="2041478" cy="661854"/>
            </a:xfrm>
          </p:grpSpPr>
          <p:sp>
            <p:nvSpPr>
              <p:cNvPr id="61" name="Text Placeholder 32"/>
              <p:cNvSpPr txBox="1">
                <a:spLocks/>
              </p:cNvSpPr>
              <p:nvPr/>
            </p:nvSpPr>
            <p:spPr>
              <a:xfrm>
                <a:off x="7967633" y="4283440"/>
                <a:ext cx="2027191" cy="32230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 Light" panose="020B0403030403020204" pitchFamily="34" charset="0"/>
                  </a:rPr>
                  <a:t>Implementação e Manutenção Interna - Tarefa repetitiva e exaustiva</a:t>
                </a:r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lear Sans Light" panose="020B0303030202020304" pitchFamily="34" charset="0"/>
                </a:endParaRPr>
              </a:p>
            </p:txBody>
          </p:sp>
          <p:sp>
            <p:nvSpPr>
              <p:cNvPr id="62" name="Text Placeholder 33"/>
              <p:cNvSpPr txBox="1">
                <a:spLocks/>
              </p:cNvSpPr>
              <p:nvPr/>
            </p:nvSpPr>
            <p:spPr>
              <a:xfrm>
                <a:off x="7953347" y="3943891"/>
                <a:ext cx="2041478" cy="280177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t-BR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ource Sans Pro" panose="020B0503030403020204" pitchFamily="34" charset="0"/>
                  </a:rPr>
                  <a:t>REDUÇÃO CUSTOS/ERROS</a:t>
                </a:r>
                <a:endPara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53" name="Grupo 1"/>
            <p:cNvGrpSpPr/>
            <p:nvPr/>
          </p:nvGrpSpPr>
          <p:grpSpPr>
            <a:xfrm>
              <a:off x="5423699" y="3756869"/>
              <a:ext cx="585787" cy="585787"/>
              <a:chOff x="5423699" y="3756869"/>
              <a:chExt cx="585787" cy="585787"/>
            </a:xfrm>
          </p:grpSpPr>
          <p:sp>
            <p:nvSpPr>
              <p:cNvPr id="54" name="Oval 134"/>
              <p:cNvSpPr/>
              <p:nvPr/>
            </p:nvSpPr>
            <p:spPr>
              <a:xfrm>
                <a:off x="5423699" y="3756869"/>
                <a:ext cx="585787" cy="58578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grpSp>
            <p:nvGrpSpPr>
              <p:cNvPr id="55" name="Group 59"/>
              <p:cNvGrpSpPr/>
              <p:nvPr/>
            </p:nvGrpSpPr>
            <p:grpSpPr>
              <a:xfrm>
                <a:off x="5480902" y="3874826"/>
                <a:ext cx="456396" cy="297791"/>
                <a:chOff x="4357688" y="4635500"/>
                <a:chExt cx="447675" cy="292101"/>
              </a:xfrm>
              <a:solidFill>
                <a:schemeClr val="bg1"/>
              </a:solidFill>
              <a:effectLst/>
            </p:grpSpPr>
            <p:sp>
              <p:nvSpPr>
                <p:cNvPr id="56" name="Freeform 14"/>
                <p:cNvSpPr>
                  <a:spLocks noEditPoints="1"/>
                </p:cNvSpPr>
                <p:nvPr/>
              </p:nvSpPr>
              <p:spPr bwMode="auto">
                <a:xfrm>
                  <a:off x="4357688" y="4764088"/>
                  <a:ext cx="112713" cy="152400"/>
                </a:xfrm>
                <a:custGeom>
                  <a:avLst/>
                  <a:gdLst>
                    <a:gd name="T0" fmla="*/ 24 w 29"/>
                    <a:gd name="T1" fmla="*/ 0 h 39"/>
                    <a:gd name="T2" fmla="*/ 5 w 29"/>
                    <a:gd name="T3" fmla="*/ 0 h 39"/>
                    <a:gd name="T4" fmla="*/ 0 w 29"/>
                    <a:gd name="T5" fmla="*/ 5 h 39"/>
                    <a:gd name="T6" fmla="*/ 0 w 29"/>
                    <a:gd name="T7" fmla="*/ 34 h 39"/>
                    <a:gd name="T8" fmla="*/ 5 w 29"/>
                    <a:gd name="T9" fmla="*/ 39 h 39"/>
                    <a:gd name="T10" fmla="*/ 24 w 29"/>
                    <a:gd name="T11" fmla="*/ 39 h 39"/>
                    <a:gd name="T12" fmla="*/ 29 w 29"/>
                    <a:gd name="T13" fmla="*/ 34 h 39"/>
                    <a:gd name="T14" fmla="*/ 29 w 29"/>
                    <a:gd name="T15" fmla="*/ 5 h 39"/>
                    <a:gd name="T16" fmla="*/ 24 w 29"/>
                    <a:gd name="T17" fmla="*/ 0 h 39"/>
                    <a:gd name="T18" fmla="*/ 19 w 29"/>
                    <a:gd name="T19" fmla="*/ 34 h 39"/>
                    <a:gd name="T20" fmla="*/ 15 w 29"/>
                    <a:gd name="T21" fmla="*/ 30 h 39"/>
                    <a:gd name="T22" fmla="*/ 19 w 29"/>
                    <a:gd name="T23" fmla="*/ 27 h 39"/>
                    <a:gd name="T24" fmla="*/ 23 w 29"/>
                    <a:gd name="T25" fmla="*/ 30 h 39"/>
                    <a:gd name="T26" fmla="*/ 19 w 29"/>
                    <a:gd name="T2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39">
                      <a:moveTo>
                        <a:pt x="24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5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7"/>
                        <a:pt x="2" y="39"/>
                        <a:pt x="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7" y="39"/>
                        <a:pt x="29" y="37"/>
                        <a:pt x="29" y="34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9" y="3"/>
                        <a:pt x="27" y="0"/>
                        <a:pt x="24" y="0"/>
                      </a:cubicBezTo>
                      <a:close/>
                      <a:moveTo>
                        <a:pt x="19" y="34"/>
                      </a:moveTo>
                      <a:cubicBezTo>
                        <a:pt x="17" y="34"/>
                        <a:pt x="15" y="33"/>
                        <a:pt x="15" y="30"/>
                      </a:cubicBezTo>
                      <a:cubicBezTo>
                        <a:pt x="15" y="28"/>
                        <a:pt x="17" y="27"/>
                        <a:pt x="19" y="27"/>
                      </a:cubicBezTo>
                      <a:cubicBezTo>
                        <a:pt x="21" y="27"/>
                        <a:pt x="23" y="28"/>
                        <a:pt x="23" y="30"/>
                      </a:cubicBezTo>
                      <a:cubicBezTo>
                        <a:pt x="23" y="33"/>
                        <a:pt x="21" y="34"/>
                        <a:pt x="19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400"/>
                </a:p>
              </p:txBody>
            </p:sp>
            <p:sp>
              <p:nvSpPr>
                <p:cNvPr id="57" name="Freeform 15"/>
                <p:cNvSpPr>
                  <a:spLocks/>
                </p:cNvSpPr>
                <p:nvPr/>
              </p:nvSpPr>
              <p:spPr bwMode="auto">
                <a:xfrm>
                  <a:off x="4481513" y="4767263"/>
                  <a:ext cx="323850" cy="160338"/>
                </a:xfrm>
                <a:custGeom>
                  <a:avLst/>
                  <a:gdLst>
                    <a:gd name="T0" fmla="*/ 0 w 84"/>
                    <a:gd name="T1" fmla="*/ 31 h 41"/>
                    <a:gd name="T2" fmla="*/ 0 w 84"/>
                    <a:gd name="T3" fmla="*/ 7 h 41"/>
                    <a:gd name="T4" fmla="*/ 19 w 84"/>
                    <a:gd name="T5" fmla="*/ 2 h 41"/>
                    <a:gd name="T6" fmla="*/ 39 w 84"/>
                    <a:gd name="T7" fmla="*/ 14 h 41"/>
                    <a:gd name="T8" fmla="*/ 41 w 84"/>
                    <a:gd name="T9" fmla="*/ 29 h 41"/>
                    <a:gd name="T10" fmla="*/ 26 w 84"/>
                    <a:gd name="T11" fmla="*/ 24 h 41"/>
                    <a:gd name="T12" fmla="*/ 40 w 84"/>
                    <a:gd name="T13" fmla="*/ 30 h 41"/>
                    <a:gd name="T14" fmla="*/ 52 w 84"/>
                    <a:gd name="T15" fmla="*/ 18 h 41"/>
                    <a:gd name="T16" fmla="*/ 68 w 84"/>
                    <a:gd name="T17" fmla="*/ 10 h 41"/>
                    <a:gd name="T18" fmla="*/ 78 w 84"/>
                    <a:gd name="T19" fmla="*/ 20 h 41"/>
                    <a:gd name="T20" fmla="*/ 54 w 84"/>
                    <a:gd name="T21" fmla="*/ 36 h 41"/>
                    <a:gd name="T22" fmla="*/ 30 w 84"/>
                    <a:gd name="T23" fmla="*/ 37 h 41"/>
                    <a:gd name="T24" fmla="*/ 0 w 84"/>
                    <a:gd name="T25" fmla="*/ 3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41">
                      <a:moveTo>
                        <a:pt x="0" y="31"/>
                      </a:moveTo>
                      <a:cubicBezTo>
                        <a:pt x="0" y="23"/>
                        <a:pt x="0" y="15"/>
                        <a:pt x="0" y="7"/>
                      </a:cubicBezTo>
                      <a:cubicBezTo>
                        <a:pt x="7" y="1"/>
                        <a:pt x="12" y="0"/>
                        <a:pt x="19" y="2"/>
                      </a:cubicBezTo>
                      <a:cubicBezTo>
                        <a:pt x="27" y="5"/>
                        <a:pt x="26" y="10"/>
                        <a:pt x="39" y="14"/>
                      </a:cubicBezTo>
                      <a:cubicBezTo>
                        <a:pt x="55" y="18"/>
                        <a:pt x="51" y="29"/>
                        <a:pt x="41" y="29"/>
                      </a:cubicBezTo>
                      <a:cubicBezTo>
                        <a:pt x="35" y="28"/>
                        <a:pt x="32" y="28"/>
                        <a:pt x="26" y="24"/>
                      </a:cubicBezTo>
                      <a:cubicBezTo>
                        <a:pt x="29" y="27"/>
                        <a:pt x="34" y="30"/>
                        <a:pt x="40" y="30"/>
                      </a:cubicBezTo>
                      <a:cubicBezTo>
                        <a:pt x="50" y="31"/>
                        <a:pt x="54" y="26"/>
                        <a:pt x="52" y="18"/>
                      </a:cubicBezTo>
                      <a:cubicBezTo>
                        <a:pt x="59" y="15"/>
                        <a:pt x="62" y="13"/>
                        <a:pt x="68" y="10"/>
                      </a:cubicBezTo>
                      <a:cubicBezTo>
                        <a:pt x="76" y="6"/>
                        <a:pt x="84" y="13"/>
                        <a:pt x="78" y="20"/>
                      </a:cubicBezTo>
                      <a:cubicBezTo>
                        <a:pt x="75" y="22"/>
                        <a:pt x="59" y="33"/>
                        <a:pt x="54" y="36"/>
                      </a:cubicBezTo>
                      <a:cubicBezTo>
                        <a:pt x="46" y="41"/>
                        <a:pt x="37" y="41"/>
                        <a:pt x="30" y="37"/>
                      </a:cubicBezTo>
                      <a:cubicBezTo>
                        <a:pt x="22" y="33"/>
                        <a:pt x="13" y="31"/>
                        <a:pt x="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400"/>
                </a:p>
              </p:txBody>
            </p:sp>
            <p:sp>
              <p:nvSpPr>
                <p:cNvPr id="58" name="Freeform 16"/>
                <p:cNvSpPr>
                  <a:spLocks/>
                </p:cNvSpPr>
                <p:nvPr/>
              </p:nvSpPr>
              <p:spPr bwMode="auto">
                <a:xfrm>
                  <a:off x="4673601" y="4732338"/>
                  <a:ext cx="12700" cy="19050"/>
                </a:xfrm>
                <a:custGeom>
                  <a:avLst/>
                  <a:gdLst>
                    <a:gd name="T0" fmla="*/ 0 w 3"/>
                    <a:gd name="T1" fmla="*/ 0 h 5"/>
                    <a:gd name="T2" fmla="*/ 0 w 3"/>
                    <a:gd name="T3" fmla="*/ 5 h 5"/>
                    <a:gd name="T4" fmla="*/ 2 w 3"/>
                    <a:gd name="T5" fmla="*/ 4 h 5"/>
                    <a:gd name="T6" fmla="*/ 3 w 3"/>
                    <a:gd name="T7" fmla="*/ 3 h 5"/>
                    <a:gd name="T8" fmla="*/ 2 w 3"/>
                    <a:gd name="T9" fmla="*/ 1 h 5"/>
                    <a:gd name="T10" fmla="*/ 0 w 3"/>
                    <a:gd name="T1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5">
                      <a:moveTo>
                        <a:pt x="0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2" y="5"/>
                        <a:pt x="2" y="4"/>
                      </a:cubicBezTo>
                      <a:cubicBezTo>
                        <a:pt x="3" y="4"/>
                        <a:pt x="3" y="3"/>
                        <a:pt x="3" y="3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2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400"/>
                </a:p>
              </p:txBody>
            </p:sp>
            <p:sp>
              <p:nvSpPr>
                <p:cNvPr id="59" name="Freeform 17"/>
                <p:cNvSpPr>
                  <a:spLocks noEditPoints="1"/>
                </p:cNvSpPr>
                <p:nvPr/>
              </p:nvSpPr>
              <p:spPr bwMode="auto">
                <a:xfrm>
                  <a:off x="4581526" y="4635500"/>
                  <a:ext cx="177800" cy="179388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30 w 46"/>
                    <a:gd name="T11" fmla="*/ 33 h 46"/>
                    <a:gd name="T12" fmla="*/ 24 w 46"/>
                    <a:gd name="T13" fmla="*/ 35 h 46"/>
                    <a:gd name="T14" fmla="*/ 24 w 46"/>
                    <a:gd name="T15" fmla="*/ 38 h 46"/>
                    <a:gd name="T16" fmla="*/ 22 w 46"/>
                    <a:gd name="T17" fmla="*/ 38 h 46"/>
                    <a:gd name="T18" fmla="*/ 22 w 46"/>
                    <a:gd name="T19" fmla="*/ 35 h 46"/>
                    <a:gd name="T20" fmla="*/ 12 w 46"/>
                    <a:gd name="T21" fmla="*/ 27 h 46"/>
                    <a:gd name="T22" fmla="*/ 19 w 46"/>
                    <a:gd name="T23" fmla="*/ 26 h 46"/>
                    <a:gd name="T24" fmla="*/ 22 w 46"/>
                    <a:gd name="T25" fmla="*/ 30 h 46"/>
                    <a:gd name="T26" fmla="*/ 22 w 46"/>
                    <a:gd name="T27" fmla="*/ 24 h 46"/>
                    <a:gd name="T28" fmla="*/ 17 w 46"/>
                    <a:gd name="T29" fmla="*/ 22 h 46"/>
                    <a:gd name="T30" fmla="*/ 15 w 46"/>
                    <a:gd name="T31" fmla="*/ 11 h 46"/>
                    <a:gd name="T32" fmla="*/ 22 w 46"/>
                    <a:gd name="T33" fmla="*/ 9 h 46"/>
                    <a:gd name="T34" fmla="*/ 22 w 46"/>
                    <a:gd name="T35" fmla="*/ 7 h 46"/>
                    <a:gd name="T36" fmla="*/ 24 w 46"/>
                    <a:gd name="T37" fmla="*/ 7 h 46"/>
                    <a:gd name="T38" fmla="*/ 24 w 46"/>
                    <a:gd name="T39" fmla="*/ 9 h 46"/>
                    <a:gd name="T40" fmla="*/ 33 w 46"/>
                    <a:gd name="T41" fmla="*/ 15 h 46"/>
                    <a:gd name="T42" fmla="*/ 26 w 46"/>
                    <a:gd name="T43" fmla="*/ 16 h 46"/>
                    <a:gd name="T44" fmla="*/ 24 w 46"/>
                    <a:gd name="T45" fmla="*/ 14 h 46"/>
                    <a:gd name="T46" fmla="*/ 24 w 46"/>
                    <a:gd name="T47" fmla="*/ 18 h 46"/>
                    <a:gd name="T48" fmla="*/ 31 w 46"/>
                    <a:gd name="T49" fmla="*/ 21 h 46"/>
                    <a:gd name="T50" fmla="*/ 30 w 46"/>
                    <a:gd name="T51" fmla="*/ 3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5"/>
                        <a:pt x="10" y="46"/>
                        <a:pt x="23" y="46"/>
                      </a:cubicBezTo>
                      <a:cubicBezTo>
                        <a:pt x="35" y="46"/>
                        <a:pt x="46" y="35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30" y="33"/>
                      </a:moveTo>
                      <a:cubicBezTo>
                        <a:pt x="28" y="34"/>
                        <a:pt x="26" y="35"/>
                        <a:pt x="24" y="35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17" y="34"/>
                        <a:pt x="13" y="32"/>
                        <a:pt x="12" y="27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28"/>
                        <a:pt x="20" y="29"/>
                        <a:pt x="22" y="3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19" y="23"/>
                        <a:pt x="18" y="23"/>
                        <a:pt x="17" y="22"/>
                      </a:cubicBezTo>
                      <a:cubicBezTo>
                        <a:pt x="13" y="20"/>
                        <a:pt x="12" y="14"/>
                        <a:pt x="15" y="11"/>
                      </a:cubicBezTo>
                      <a:cubicBezTo>
                        <a:pt x="17" y="10"/>
                        <a:pt x="19" y="9"/>
                        <a:pt x="22" y="9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8" y="9"/>
                        <a:pt x="32" y="11"/>
                        <a:pt x="33" y="15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5" y="14"/>
                        <a:pt x="24" y="14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8" y="19"/>
                        <a:pt x="30" y="20"/>
                        <a:pt x="31" y="21"/>
                      </a:cubicBezTo>
                      <a:cubicBezTo>
                        <a:pt x="35" y="25"/>
                        <a:pt x="34" y="31"/>
                        <a:pt x="30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400"/>
                </a:p>
              </p:txBody>
            </p:sp>
            <p:sp>
              <p:nvSpPr>
                <p:cNvPr id="60" name="Freeform 18"/>
                <p:cNvSpPr>
                  <a:spLocks/>
                </p:cNvSpPr>
                <p:nvPr/>
              </p:nvSpPr>
              <p:spPr bwMode="auto">
                <a:xfrm>
                  <a:off x="4654551" y="4686300"/>
                  <a:ext cx="12700" cy="19050"/>
                </a:xfrm>
                <a:custGeom>
                  <a:avLst/>
                  <a:gdLst>
                    <a:gd name="T0" fmla="*/ 1 w 3"/>
                    <a:gd name="T1" fmla="*/ 4 h 5"/>
                    <a:gd name="T2" fmla="*/ 3 w 3"/>
                    <a:gd name="T3" fmla="*/ 5 h 5"/>
                    <a:gd name="T4" fmla="*/ 3 w 3"/>
                    <a:gd name="T5" fmla="*/ 0 h 5"/>
                    <a:gd name="T6" fmla="*/ 1 w 3"/>
                    <a:gd name="T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1" y="4"/>
                      </a:moveTo>
                      <a:cubicBezTo>
                        <a:pt x="1" y="4"/>
                        <a:pt x="2" y="5"/>
                        <a:pt x="3" y="5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1"/>
                        <a:pt x="0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2400"/>
                </a:p>
              </p:txBody>
            </p:sp>
          </p:grpSp>
        </p:grpSp>
      </p:grpSp>
      <p:grpSp>
        <p:nvGrpSpPr>
          <p:cNvPr id="63" name="Grupo 69"/>
          <p:cNvGrpSpPr/>
          <p:nvPr/>
        </p:nvGrpSpPr>
        <p:grpSpPr>
          <a:xfrm>
            <a:off x="6957072" y="4525444"/>
            <a:ext cx="3065442" cy="596811"/>
            <a:chOff x="5429758" y="4591706"/>
            <a:chExt cx="3065442" cy="596811"/>
          </a:xfrm>
        </p:grpSpPr>
        <p:sp>
          <p:nvSpPr>
            <p:cNvPr id="64" name="Text Placeholder 32"/>
            <p:cNvSpPr txBox="1">
              <a:spLocks/>
            </p:cNvSpPr>
            <p:nvPr/>
          </p:nvSpPr>
          <p:spPr>
            <a:xfrm>
              <a:off x="6245890" y="4866212"/>
              <a:ext cx="2249310" cy="322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</a:rPr>
                <a:t>Permite que o Colaborador utilize o tempo para outras tarefas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  <p:sp>
          <p:nvSpPr>
            <p:cNvPr id="65" name="Text Placeholder 33"/>
            <p:cNvSpPr txBox="1">
              <a:spLocks/>
            </p:cNvSpPr>
            <p:nvPr/>
          </p:nvSpPr>
          <p:spPr>
            <a:xfrm>
              <a:off x="6231604" y="4626375"/>
              <a:ext cx="2041478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</a:rPr>
                <a:t>TEMPO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66" name="Oval 69"/>
            <p:cNvSpPr/>
            <p:nvPr/>
          </p:nvSpPr>
          <p:spPr>
            <a:xfrm>
              <a:off x="5429758" y="4591706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0"/>
          <p:cNvGrpSpPr/>
          <p:nvPr/>
        </p:nvGrpSpPr>
        <p:grpSpPr>
          <a:xfrm>
            <a:off x="7125158" y="4700093"/>
            <a:ext cx="241061" cy="241061"/>
            <a:chOff x="2094614" y="3692847"/>
            <a:chExt cx="241061" cy="241061"/>
          </a:xfrm>
          <a:solidFill>
            <a:schemeClr val="bg1"/>
          </a:solidFill>
        </p:grpSpPr>
        <p:sp>
          <p:nvSpPr>
            <p:cNvPr id="68" name="Shape 4432"/>
            <p:cNvSpPr/>
            <p:nvPr/>
          </p:nvSpPr>
          <p:spPr>
            <a:xfrm>
              <a:off x="2094614" y="3692847"/>
              <a:ext cx="241061" cy="24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252"/>
                  </a:moveTo>
                  <a:cubicBezTo>
                    <a:pt x="6132" y="19252"/>
                    <a:pt x="2348" y="15468"/>
                    <a:pt x="2348" y="10800"/>
                  </a:cubicBezTo>
                  <a:cubicBezTo>
                    <a:pt x="2348" y="6132"/>
                    <a:pt x="6132" y="2348"/>
                    <a:pt x="10800" y="2348"/>
                  </a:cubicBezTo>
                  <a:cubicBezTo>
                    <a:pt x="15469" y="2348"/>
                    <a:pt x="19252" y="6132"/>
                    <a:pt x="19252" y="10800"/>
                  </a:cubicBezTo>
                  <a:cubicBezTo>
                    <a:pt x="19252" y="15468"/>
                    <a:pt x="15469" y="19252"/>
                    <a:pt x="10800" y="19252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69" name="Shape 4433"/>
            <p:cNvSpPr/>
            <p:nvPr/>
          </p:nvSpPr>
          <p:spPr>
            <a:xfrm>
              <a:off x="2207697" y="3741311"/>
              <a:ext cx="57585" cy="11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76" y="0"/>
                  </a:moveTo>
                  <a:lnTo>
                    <a:pt x="0" y="0"/>
                  </a:lnTo>
                  <a:lnTo>
                    <a:pt x="0" y="13331"/>
                  </a:lnTo>
                  <a:lnTo>
                    <a:pt x="16736" y="21600"/>
                  </a:lnTo>
                  <a:lnTo>
                    <a:pt x="21600" y="19196"/>
                  </a:lnTo>
                  <a:lnTo>
                    <a:pt x="6876" y="11921"/>
                  </a:lnTo>
                  <a:cubicBezTo>
                    <a:pt x="6876" y="11921"/>
                    <a:pt x="6876" y="0"/>
                    <a:pt x="6876" y="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grpSp>
        <p:nvGrpSpPr>
          <p:cNvPr id="70" name="Grupo 70"/>
          <p:cNvGrpSpPr/>
          <p:nvPr/>
        </p:nvGrpSpPr>
        <p:grpSpPr>
          <a:xfrm>
            <a:off x="7012774" y="5390661"/>
            <a:ext cx="3317163" cy="606237"/>
            <a:chOff x="5485460" y="5456923"/>
            <a:chExt cx="3317163" cy="606237"/>
          </a:xfrm>
        </p:grpSpPr>
        <p:sp>
          <p:nvSpPr>
            <p:cNvPr id="71" name="Text Placeholder 32"/>
            <p:cNvSpPr txBox="1">
              <a:spLocks/>
            </p:cNvSpPr>
            <p:nvPr/>
          </p:nvSpPr>
          <p:spPr>
            <a:xfrm>
              <a:off x="6249595" y="5740855"/>
              <a:ext cx="2553028" cy="322305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anose="020B0403030403020204" pitchFamily="34" charset="0"/>
                </a:rPr>
                <a:t>Conhecimento agregado à equipe interna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Clear Sans Light" panose="020B0303030202020304" pitchFamily="34" charset="0"/>
              </a:endParaRPr>
            </a:p>
          </p:txBody>
        </p:sp>
        <p:sp>
          <p:nvSpPr>
            <p:cNvPr id="72" name="Text Placeholder 33"/>
            <p:cNvSpPr txBox="1">
              <a:spLocks/>
            </p:cNvSpPr>
            <p:nvPr/>
          </p:nvSpPr>
          <p:spPr>
            <a:xfrm>
              <a:off x="6231602" y="5501018"/>
              <a:ext cx="2571021" cy="280177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pt-B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" panose="020B0503030403020204" pitchFamily="34" charset="0"/>
                </a:rPr>
                <a:t>NOVOS CONHECIMENTOS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endParaRPr>
            </a:p>
          </p:txBody>
        </p:sp>
        <p:grpSp>
          <p:nvGrpSpPr>
            <p:cNvPr id="73" name="Group 6"/>
            <p:cNvGrpSpPr/>
            <p:nvPr/>
          </p:nvGrpSpPr>
          <p:grpSpPr>
            <a:xfrm>
              <a:off x="5485460" y="5456923"/>
              <a:ext cx="507975" cy="507974"/>
              <a:chOff x="949745" y="5711636"/>
              <a:chExt cx="507975" cy="507974"/>
            </a:xfrm>
          </p:grpSpPr>
          <p:sp>
            <p:nvSpPr>
              <p:cNvPr id="74" name="Oval 43"/>
              <p:cNvSpPr/>
              <p:nvPr/>
            </p:nvSpPr>
            <p:spPr>
              <a:xfrm>
                <a:off x="949745" y="5711636"/>
                <a:ext cx="507975" cy="5079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5" name="Shape 4443"/>
              <p:cNvSpPr/>
              <p:nvPr/>
            </p:nvSpPr>
            <p:spPr>
              <a:xfrm>
                <a:off x="1088870" y="5845229"/>
                <a:ext cx="240761" cy="240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lvl="0" algn="ctr" defTabSz="457200">
                  <a:lnSpc>
                    <a:spcPct val="100000"/>
                  </a:lnSpc>
                  <a:spcBef>
                    <a:spcPts val="0"/>
                  </a:spcBef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Sinkin Sans 400 Regular"/>
                    <a:ea typeface="Sinkin Sans 400 Regular"/>
                    <a:cs typeface="Sinkin Sans 400 Regular"/>
                    <a:sym typeface="Sinkin Sans 400 Regular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7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04"/>
          <p:cNvSpPr txBox="1">
            <a:spLocks/>
          </p:cNvSpPr>
          <p:nvPr/>
        </p:nvSpPr>
        <p:spPr>
          <a:xfrm>
            <a:off x="367460" y="430424"/>
            <a:ext cx="9280123" cy="1173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chemeClr val="dk1"/>
              </a:buClr>
              <a:buSzPct val="25000"/>
              <a:buFont typeface="Calibri"/>
              <a:buNone/>
            </a:pPr>
            <a:r>
              <a:rPr lang="pt-PT" sz="3600" kern="1200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+mj-ea"/>
                <a:cs typeface="+mj-cs"/>
              </a:rPr>
              <a:t>Por que utilizar Python?</a:t>
            </a:r>
          </a:p>
        </p:txBody>
      </p:sp>
      <p:sp>
        <p:nvSpPr>
          <p:cNvPr id="65" name="Text Placeholder 33"/>
          <p:cNvSpPr txBox="1">
            <a:spLocks/>
          </p:cNvSpPr>
          <p:nvPr/>
        </p:nvSpPr>
        <p:spPr>
          <a:xfrm>
            <a:off x="4526259" y="1999376"/>
            <a:ext cx="4227584" cy="30498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rPr>
              <a:t>TEMPO de Aprendizagem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3379493" y="1593516"/>
            <a:ext cx="961210" cy="961210"/>
            <a:chOff x="6957072" y="4525444"/>
            <a:chExt cx="585787" cy="585787"/>
          </a:xfrm>
        </p:grpSpPr>
        <p:sp>
          <p:nvSpPr>
            <p:cNvPr id="66" name="Oval 69"/>
            <p:cNvSpPr/>
            <p:nvPr/>
          </p:nvSpPr>
          <p:spPr>
            <a:xfrm>
              <a:off x="6957072" y="4525444"/>
              <a:ext cx="585787" cy="5857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8" name="Shape 4432"/>
            <p:cNvSpPr/>
            <p:nvPr/>
          </p:nvSpPr>
          <p:spPr>
            <a:xfrm>
              <a:off x="7125158" y="4700093"/>
              <a:ext cx="241061" cy="24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252"/>
                  </a:moveTo>
                  <a:cubicBezTo>
                    <a:pt x="6132" y="19252"/>
                    <a:pt x="2348" y="15468"/>
                    <a:pt x="2348" y="10800"/>
                  </a:cubicBezTo>
                  <a:cubicBezTo>
                    <a:pt x="2348" y="6132"/>
                    <a:pt x="6132" y="2348"/>
                    <a:pt x="10800" y="2348"/>
                  </a:cubicBezTo>
                  <a:cubicBezTo>
                    <a:pt x="15469" y="2348"/>
                    <a:pt x="19252" y="6132"/>
                    <a:pt x="19252" y="10800"/>
                  </a:cubicBezTo>
                  <a:cubicBezTo>
                    <a:pt x="19252" y="15468"/>
                    <a:pt x="15469" y="19252"/>
                    <a:pt x="10800" y="19252"/>
                  </a:cubicBezTo>
                  <a:close/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  <p:sp>
          <p:nvSpPr>
            <p:cNvPr id="69" name="Shape 4433"/>
            <p:cNvSpPr/>
            <p:nvPr/>
          </p:nvSpPr>
          <p:spPr>
            <a:xfrm>
              <a:off x="7238241" y="4748557"/>
              <a:ext cx="57585" cy="11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76" y="0"/>
                  </a:moveTo>
                  <a:lnTo>
                    <a:pt x="0" y="0"/>
                  </a:lnTo>
                  <a:lnTo>
                    <a:pt x="0" y="13331"/>
                  </a:lnTo>
                  <a:lnTo>
                    <a:pt x="16736" y="21600"/>
                  </a:lnTo>
                  <a:lnTo>
                    <a:pt x="21600" y="19196"/>
                  </a:lnTo>
                  <a:lnTo>
                    <a:pt x="6876" y="11921"/>
                  </a:lnTo>
                  <a:cubicBezTo>
                    <a:pt x="6876" y="11921"/>
                    <a:pt x="6876" y="0"/>
                    <a:pt x="6876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inkin Sans 400 Regular"/>
                  <a:ea typeface="Sinkin Sans 400 Regular"/>
                  <a:cs typeface="Sinkin Sans 400 Regular"/>
                  <a:sym typeface="Sinkin Sans 400 Regular"/>
                </a:defRPr>
              </a:pPr>
              <a:endParaRPr/>
            </a:p>
          </p:txBody>
        </p:sp>
      </p:grpSp>
      <p:pic>
        <p:nvPicPr>
          <p:cNvPr id="8194" name="Picture 2" descr="Resultado de imag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2" y="1430770"/>
            <a:ext cx="1843618" cy="18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 Placeholder 33"/>
          <p:cNvSpPr txBox="1">
            <a:spLocks/>
          </p:cNvSpPr>
          <p:nvPr/>
        </p:nvSpPr>
        <p:spPr>
          <a:xfrm>
            <a:off x="4526259" y="3168169"/>
            <a:ext cx="5836941" cy="44967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rPr>
              <a:t>Facilidade de Manutenção do código...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78" name="Oval 69"/>
          <p:cNvSpPr/>
          <p:nvPr/>
        </p:nvSpPr>
        <p:spPr>
          <a:xfrm>
            <a:off x="3432502" y="2793783"/>
            <a:ext cx="961210" cy="961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Oval 69"/>
          <p:cNvSpPr/>
          <p:nvPr/>
        </p:nvSpPr>
        <p:spPr>
          <a:xfrm>
            <a:off x="3432502" y="3994050"/>
            <a:ext cx="961210" cy="9612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 Placeholder 33"/>
          <p:cNvSpPr txBox="1">
            <a:spLocks/>
          </p:cNvSpPr>
          <p:nvPr/>
        </p:nvSpPr>
        <p:spPr>
          <a:xfrm>
            <a:off x="4526258" y="4249818"/>
            <a:ext cx="5836941" cy="44967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rPr>
              <a:t>Portabilidade, integração com ...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</a:endParaRPr>
          </a:p>
        </p:txBody>
      </p:sp>
      <p:sp>
        <p:nvSpPr>
          <p:cNvPr id="83" name="Text Placeholder 33"/>
          <p:cNvSpPr txBox="1">
            <a:spLocks/>
          </p:cNvSpPr>
          <p:nvPr/>
        </p:nvSpPr>
        <p:spPr>
          <a:xfrm>
            <a:off x="803110" y="5563300"/>
            <a:ext cx="5836941" cy="44967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</a:rPr>
              <a:t>O que eu posso criar com Python?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4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nós vamos aprender?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</a:t>
            </a:r>
            <a:r>
              <a:rPr lang="pt-BR" b="1" dirty="0" err="1"/>
              <a:t>JU</a:t>
            </a:r>
            <a:r>
              <a:rPr lang="pt-BR" dirty="0" err="1"/>
              <a:t>lia</a:t>
            </a:r>
            <a:r>
              <a:rPr lang="pt-BR" dirty="0"/>
              <a:t>, </a:t>
            </a:r>
            <a:r>
              <a:rPr lang="pt-BR" b="1" dirty="0" err="1"/>
              <a:t>PYT</a:t>
            </a:r>
            <a:r>
              <a:rPr lang="pt-BR" dirty="0" err="1"/>
              <a:t>hon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 </a:t>
            </a:r>
            <a:r>
              <a:rPr lang="pt-BR" b="1" dirty="0"/>
              <a:t>R = </a:t>
            </a:r>
            <a:r>
              <a:rPr lang="pt-BR" b="1" dirty="0" err="1"/>
              <a:t>Jupyter</a:t>
            </a:r>
            <a:r>
              <a:rPr lang="pt-BR" b="1" dirty="0"/>
              <a:t> </a:t>
            </a:r>
          </a:p>
          <a:p>
            <a:r>
              <a:rPr lang="pt-BR" b="1" dirty="0"/>
              <a:t>- O “</a:t>
            </a:r>
            <a:r>
              <a:rPr lang="pt-BR" b="1" dirty="0" err="1"/>
              <a:t>command</a:t>
            </a:r>
            <a:r>
              <a:rPr lang="pt-BR" b="1" dirty="0"/>
              <a:t>” para teclas de atalho = “</a:t>
            </a:r>
            <a:r>
              <a:rPr lang="pt-BR" b="1" dirty="0" err="1"/>
              <a:t>ctrl</a:t>
            </a:r>
            <a:r>
              <a:rPr lang="pt-BR" b="1" dirty="0"/>
              <a:t> + m”</a:t>
            </a:r>
          </a:p>
          <a:p>
            <a:r>
              <a:rPr lang="pt-BR" b="1" dirty="0" err="1"/>
              <a:t>Ex</a:t>
            </a:r>
            <a:r>
              <a:rPr lang="pt-BR" b="1" dirty="0"/>
              <a:t>: </a:t>
            </a:r>
            <a:r>
              <a:rPr lang="pt-BR" b="1" dirty="0" err="1"/>
              <a:t>ctrl+m</a:t>
            </a:r>
            <a:r>
              <a:rPr lang="pt-BR" b="1" dirty="0"/>
              <a:t> 1</a:t>
            </a:r>
          </a:p>
          <a:p>
            <a:r>
              <a:rPr lang="pt-BR" b="1" dirty="0"/>
              <a:t>Lista de Teclas de Atalho:</a:t>
            </a:r>
          </a:p>
          <a:p>
            <a:r>
              <a:rPr lang="pt-BR" b="1" dirty="0"/>
              <a:t>- </a:t>
            </a:r>
            <a:r>
              <a:rPr lang="pt-BR" b="1" dirty="0" err="1"/>
              <a:t>ctrl</a:t>
            </a:r>
            <a:r>
              <a:rPr lang="pt-BR" b="1" dirty="0"/>
              <a:t> + shift + 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0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04"/>
          <p:cNvSpPr txBox="1">
            <a:spLocks/>
          </p:cNvSpPr>
          <p:nvPr/>
        </p:nvSpPr>
        <p:spPr>
          <a:xfrm>
            <a:off x="1401129" y="617346"/>
            <a:ext cx="9280123" cy="11733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>
              <a:buClr>
                <a:schemeClr val="dk1"/>
              </a:buClr>
              <a:buSzPct val="25000"/>
              <a:buFont typeface="Calibri"/>
              <a:buNone/>
            </a:pPr>
            <a:r>
              <a:rPr lang="pt-PT" sz="3600" kern="1200" dirty="0">
                <a:solidFill>
                  <a:schemeClr val="bg1">
                    <a:lumMod val="50000"/>
                  </a:schemeClr>
                </a:solidFill>
                <a:latin typeface="Source Sans Pro Black" panose="020B0803030403020204" pitchFamily="34" charset="0"/>
                <a:ea typeface="+mj-ea"/>
                <a:cs typeface="+mj-cs"/>
              </a:rPr>
              <a:t>Referências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01129" y="1606020"/>
            <a:ext cx="532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Editor de </a:t>
            </a:r>
            <a:r>
              <a:rPr lang="pt-BR" dirty="0" err="1"/>
              <a:t>Markdown</a:t>
            </a:r>
            <a:r>
              <a:rPr lang="pt-BR" dirty="0"/>
              <a:t> Online: https://stackedit.io/editor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1401129" y="2228872"/>
            <a:ext cx="653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Anaconda Python: https://www.continuum.io/downloads#windows</a:t>
            </a:r>
          </a:p>
        </p:txBody>
      </p:sp>
      <p:sp>
        <p:nvSpPr>
          <p:cNvPr id="77" name="CaixaDeTexto 76"/>
          <p:cNvSpPr txBox="1"/>
          <p:nvPr/>
        </p:nvSpPr>
        <p:spPr>
          <a:xfrm>
            <a:off x="1401128" y="2779360"/>
            <a:ext cx="880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Dicas sobre </a:t>
            </a:r>
            <a:r>
              <a:rPr lang="pt-BR" dirty="0" err="1"/>
              <a:t>Jupyter</a:t>
            </a:r>
            <a:r>
              <a:rPr lang="pt-BR" dirty="0"/>
              <a:t>: https://www.dataquest.io/blog/jupyter-notebook-tips-tricks-shortcuts/</a:t>
            </a:r>
          </a:p>
        </p:txBody>
      </p:sp>
    </p:spTree>
    <p:extLst>
      <p:ext uri="{BB962C8B-B14F-4D97-AF65-F5344CB8AC3E}">
        <p14:creationId xmlns:p14="http://schemas.microsoft.com/office/powerpoint/2010/main" val="263453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Aos professores:</a:t>
            </a:r>
          </a:p>
          <a:p>
            <a:r>
              <a:rPr lang="pt-BR" dirty="0"/>
              <a:t>Sérgio </a:t>
            </a:r>
            <a:r>
              <a:rPr lang="pt-BR" dirty="0" err="1"/>
              <a:t>Luis</a:t>
            </a:r>
            <a:r>
              <a:rPr lang="pt-BR" dirty="0"/>
              <a:t> Lopes </a:t>
            </a:r>
            <a:r>
              <a:rPr lang="pt-BR" dirty="0" err="1"/>
              <a:t>Verardi</a:t>
            </a:r>
            <a:endParaRPr lang="pt-BR" dirty="0"/>
          </a:p>
          <a:p>
            <a:r>
              <a:rPr lang="pt-BR" dirty="0"/>
              <a:t>Cleonice de Fátima </a:t>
            </a:r>
            <a:r>
              <a:rPr lang="pt-BR" dirty="0" err="1"/>
              <a:t>Bracciali</a:t>
            </a:r>
            <a:endParaRPr lang="pt-BR" dirty="0"/>
          </a:p>
          <a:p>
            <a:r>
              <a:rPr lang="pt-BR" dirty="0"/>
              <a:t>Heloisa Helena Marino Silva</a:t>
            </a:r>
          </a:p>
          <a:p>
            <a:r>
              <a:rPr lang="pt-BR" dirty="0" err="1"/>
              <a:t>Alagacone</a:t>
            </a:r>
            <a:r>
              <a:rPr lang="pt-BR" dirty="0"/>
              <a:t> Sri </a:t>
            </a:r>
            <a:r>
              <a:rPr lang="pt-BR" dirty="0" err="1"/>
              <a:t>Ranga</a:t>
            </a:r>
            <a:endParaRPr lang="pt-BR" dirty="0"/>
          </a:p>
          <a:p>
            <a:r>
              <a:rPr lang="pt-BR" dirty="0"/>
              <a:t>Maurílio Boaventura</a:t>
            </a:r>
          </a:p>
          <a:p>
            <a:endParaRPr lang="pt-BR" dirty="0"/>
          </a:p>
          <a:p>
            <a:r>
              <a:rPr lang="pt-BR" dirty="0"/>
              <a:t>Ao Márcio Ricardo Alves Gouveia</a:t>
            </a:r>
          </a:p>
          <a:p>
            <a:r>
              <a:rPr lang="pt-BR" dirty="0"/>
              <a:t>Ao Leonardo (Técnico do Laboratório)</a:t>
            </a:r>
          </a:p>
        </p:txBody>
      </p:sp>
    </p:spTree>
    <p:extLst>
      <p:ext uri="{BB962C8B-B14F-4D97-AF65-F5344CB8AC3E}">
        <p14:creationId xmlns:p14="http://schemas.microsoft.com/office/powerpoint/2010/main" val="342989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Semana de Matemática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Neste tipo de ocasião os alunos da graduação podem, </a:t>
            </a:r>
            <a:r>
              <a:rPr lang="pt-BR" dirty="0">
                <a:solidFill>
                  <a:srgbClr val="FF0000"/>
                </a:solidFill>
              </a:rPr>
              <a:t>através do contato</a:t>
            </a:r>
            <a:r>
              <a:rPr lang="pt-BR" dirty="0"/>
              <a:t> com importantes pesquisadores por meio das atividades programadas, nortear a escolha de uma área para uma pós-graduação, enquanto os alunos que já estão na pós-graduação podem iniciar parcerias em suas áreas de pesquisa. Portanto o evento possui grande importância na vida acadêmica de nossos alunos.</a:t>
            </a:r>
          </a:p>
          <a:p>
            <a:pPr marL="0" indent="0" algn="just">
              <a:buNone/>
            </a:pPr>
            <a:r>
              <a:rPr lang="pt-BR" dirty="0"/>
              <a:t> 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Resumo – conhecer pessoas – estabelecer uma rede de contatos – amigos!</a:t>
            </a:r>
          </a:p>
        </p:txBody>
      </p:sp>
    </p:spTree>
    <p:extLst>
      <p:ext uri="{BB962C8B-B14F-4D97-AF65-F5344CB8AC3E}">
        <p14:creationId xmlns:p14="http://schemas.microsoft.com/office/powerpoint/2010/main" val="68572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deste Minicurso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pt-BR" dirty="0"/>
              <a:t>Neste minicurso pretende-se abordar os princípios básicos da linguagem Python através da ferramenta iterativa </a:t>
            </a:r>
            <a:r>
              <a:rPr lang="pt-BR" dirty="0" err="1"/>
              <a:t>Jupyter</a:t>
            </a:r>
            <a:r>
              <a:rPr lang="pt-BR" dirty="0"/>
              <a:t> Web. Serão apresentadas suas principais bibliotecas para computação científica: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scipy</a:t>
            </a:r>
            <a:r>
              <a:rPr lang="pt-BR" dirty="0"/>
              <a:t> e </a:t>
            </a:r>
            <a:r>
              <a:rPr lang="pt-BR" dirty="0" err="1"/>
              <a:t>matplotlib</a:t>
            </a:r>
            <a:r>
              <a:rPr lang="pt-BR" dirty="0"/>
              <a:t>.  Os estudantes deste minicurso irão aprender como tirar proveito deste conjunto de ferramentas que o Python fornece para resolução de problemas voltados para a matemática. Aprenderemos a manipular vetores, matrizes, fazer alguns gráficos iterativos e escrever algoritmos simples. Os documentos gerados pelo </a:t>
            </a:r>
            <a:r>
              <a:rPr lang="pt-BR" dirty="0" err="1"/>
              <a:t>Jupyter</a:t>
            </a:r>
            <a:r>
              <a:rPr lang="pt-BR" dirty="0"/>
              <a:t> poderão ser exportados para um documento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latex</a:t>
            </a:r>
            <a:r>
              <a:rPr lang="pt-BR" dirty="0"/>
              <a:t> ou slides. A linguagem foi escolhida pois é prática, de fácil aprendizado, e que permite obter ótimos resultados com apenas uma fração do esforço do programador. </a:t>
            </a:r>
          </a:p>
          <a:p>
            <a:pPr marL="0" indent="0" algn="just">
              <a:lnSpc>
                <a:spcPct val="160000"/>
              </a:lnSpc>
              <a:buNone/>
            </a:pPr>
            <a:br>
              <a:rPr lang="pt-BR" dirty="0"/>
            </a:br>
            <a:r>
              <a:rPr lang="pt-BR" dirty="0"/>
              <a:t>PRÉ-REQUISITOS: gostar o mínimo de programação e gostar de aprender ferramentas novas.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77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 histórico...</a:t>
            </a:r>
          </a:p>
        </p:txBody>
      </p:sp>
      <p:pic>
        <p:nvPicPr>
          <p:cNvPr id="2052" name="Picture 4" descr="https://www.dcce.ibilce.unesp.br/~ranga/Fotos/F-2001-Moroc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21" y="1690688"/>
            <a:ext cx="5024231" cy="37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0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content.fgru5-1.fna.fbcdn.net/v/t1.0-9/11755790_10203465044505998_4411239731287394263_n.jpg?oh=ef4aa0a93ffe68092533b9cf679b5a7b&amp;oe=589BFC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2" y="490329"/>
            <a:ext cx="10083434" cy="56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3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dcce.ibilce.unesp.br/~ranga/Fotos/F-2003-CNMAC-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9" t="35681"/>
          <a:stretch/>
        </p:blipFill>
        <p:spPr bwMode="auto">
          <a:xfrm>
            <a:off x="291545" y="318052"/>
            <a:ext cx="6725479" cy="367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cleonice de fatima braccial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5" r="25530"/>
          <a:stretch/>
        </p:blipFill>
        <p:spPr bwMode="auto">
          <a:xfrm>
            <a:off x="6347790" y="3340247"/>
            <a:ext cx="5353879" cy="37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7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content.fgru5-1.fna.fbcdn.net/v/t1.0-9/14440988_1114025285353033_8136550920606370214_n.jpg?oh=01e55225beba4bf427d249ac9d844021&amp;oe=589406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2" y="473763"/>
            <a:ext cx="3263349" cy="32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gru5-1.fna.fbcdn.net/v/t1.0-9/312681_10150320969359157_1480678605_n.jpg?oh=c89acf2e6656b7a20e44edf10385bcd9&amp;oe=58916B7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2" r="21617"/>
          <a:stretch/>
        </p:blipFill>
        <p:spPr bwMode="auto">
          <a:xfrm>
            <a:off x="4717774" y="301486"/>
            <a:ext cx="2517912" cy="31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s://scontent.fgru5-1.fna.fbcdn.net/v/t1.0-9/64091_124026847652361_4720201_n.jpg?oh=71cf1e656f46356619a50693bb3a5fe8&amp;oe=5892156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1" t="18985" r="40813" b="55508"/>
          <a:stretch/>
        </p:blipFill>
        <p:spPr bwMode="auto">
          <a:xfrm>
            <a:off x="2080590" y="3851960"/>
            <a:ext cx="4193819" cy="28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content.fgru5-1.fna.fbcdn.net/v/t1.0-9/12369214_10208364304491579_3360639900695497005_n.jpg?oh=513c6001b60626c871ae5faf3776d427&amp;oe=586869B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0" t="4831" r="25652" b="17488"/>
          <a:stretch/>
        </p:blipFill>
        <p:spPr bwMode="auto">
          <a:xfrm>
            <a:off x="7235686" y="1351721"/>
            <a:ext cx="4028661" cy="53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scontent.fgru5-1.fna.fbcdn.net/v/t1.0-9/10414915_739549252803137_1479874559268171783_n.jpg?oh=37d6b9332067797987dcf56236779beb&amp;oe=58ACBA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61" y="417443"/>
            <a:ext cx="6533322" cy="367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scontent.fgru5-1.fna.fbcdn.net/v/t1.0-9/10547699_721641264550415_5175461806265027788_n.jpg?oh=a82cb5105b56b82e903a56058c0f4483&amp;oe=5891FB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05" y="3177209"/>
            <a:ext cx="5685183" cy="379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50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267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Clear Sans Light</vt:lpstr>
      <vt:lpstr>FontAwesome</vt:lpstr>
      <vt:lpstr>Neris Thin</vt:lpstr>
      <vt:lpstr>Sinkin Sans 400 Regular</vt:lpstr>
      <vt:lpstr>Source Sans Pro</vt:lpstr>
      <vt:lpstr>Source Sans Pro Black</vt:lpstr>
      <vt:lpstr>Source Sans Pro Light</vt:lpstr>
      <vt:lpstr>Tema do Office</vt:lpstr>
      <vt:lpstr>Python como ferramenta de Aprendizagem em Matemática</vt:lpstr>
      <vt:lpstr>Agradecimentos</vt:lpstr>
      <vt:lpstr>Objetivos da Semana de Matemática</vt:lpstr>
      <vt:lpstr>Resumo deste Minicurso</vt:lpstr>
      <vt:lpstr>Meu histórico...</vt:lpstr>
      <vt:lpstr>Apresentação do PowerPoint</vt:lpstr>
      <vt:lpstr>Apresentação do PowerPoint</vt:lpstr>
      <vt:lpstr>Apresentação do PowerPoint</vt:lpstr>
      <vt:lpstr>Apresentação do PowerPoint</vt:lpstr>
      <vt:lpstr>O que aprendi...</vt:lpstr>
      <vt:lpstr>O que aprendi...</vt:lpstr>
      <vt:lpstr>Apresentação do PowerPoint</vt:lpstr>
      <vt:lpstr>Minha formação profissional até o momento..</vt:lpstr>
      <vt:lpstr>Apresentação do PowerPoint</vt:lpstr>
      <vt:lpstr>Apresentação do PowerPoint</vt:lpstr>
      <vt:lpstr>O que nós vamos aprender?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como ferramenta de Aprendizagem em Matemática</dc:title>
  <dc:creator>mpi</dc:creator>
  <cp:lastModifiedBy>mpi</cp:lastModifiedBy>
  <cp:revision>20</cp:revision>
  <dcterms:created xsi:type="dcterms:W3CDTF">2016-09-29T08:31:40Z</dcterms:created>
  <dcterms:modified xsi:type="dcterms:W3CDTF">2016-10-19T00:22:49Z</dcterms:modified>
</cp:coreProperties>
</file>