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24" r:id="rId4"/>
    <p:sldId id="286" r:id="rId5"/>
    <p:sldId id="293" r:id="rId6"/>
    <p:sldId id="290" r:id="rId7"/>
    <p:sldId id="322" r:id="rId8"/>
    <p:sldId id="316" r:id="rId9"/>
    <p:sldId id="317" r:id="rId10"/>
    <p:sldId id="318" r:id="rId11"/>
    <p:sldId id="323" r:id="rId12"/>
    <p:sldId id="319" r:id="rId13"/>
    <p:sldId id="320" r:id="rId14"/>
    <p:sldId id="321" r:id="rId15"/>
    <p:sldId id="294" r:id="rId16"/>
    <p:sldId id="295" r:id="rId17"/>
    <p:sldId id="296" r:id="rId18"/>
    <p:sldId id="297" r:id="rId19"/>
    <p:sldId id="298" r:id="rId20"/>
    <p:sldId id="312" r:id="rId21"/>
    <p:sldId id="304" r:id="rId22"/>
    <p:sldId id="305" r:id="rId23"/>
    <p:sldId id="311" r:id="rId24"/>
    <p:sldId id="307" r:id="rId25"/>
    <p:sldId id="306" r:id="rId26"/>
    <p:sldId id="28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B"/>
          </a:solidFill>
        </a:fill>
      </a:tcStyle>
    </a:wholeTbl>
    <a:band2H>
      <a:tcTxStyle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FCB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"/>
      </a:defRPr>
    </a:lvl1pPr>
    <a:lvl2pPr indent="228600" latinLnBrk="0">
      <a:defRPr sz="1200">
        <a:latin typeface="+mj-lt"/>
        <a:ea typeface="+mj-ea"/>
        <a:cs typeface="+mj-cs"/>
        <a:sym typeface="Lato"/>
      </a:defRPr>
    </a:lvl2pPr>
    <a:lvl3pPr indent="457200" latinLnBrk="0">
      <a:defRPr sz="1200">
        <a:latin typeface="+mj-lt"/>
        <a:ea typeface="+mj-ea"/>
        <a:cs typeface="+mj-cs"/>
        <a:sym typeface="Lato"/>
      </a:defRPr>
    </a:lvl3pPr>
    <a:lvl4pPr indent="685800" latinLnBrk="0">
      <a:defRPr sz="1200">
        <a:latin typeface="+mj-lt"/>
        <a:ea typeface="+mj-ea"/>
        <a:cs typeface="+mj-cs"/>
        <a:sym typeface="Lato"/>
      </a:defRPr>
    </a:lvl4pPr>
    <a:lvl5pPr indent="914400" latinLnBrk="0">
      <a:defRPr sz="1200">
        <a:latin typeface="+mj-lt"/>
        <a:ea typeface="+mj-ea"/>
        <a:cs typeface="+mj-cs"/>
        <a:sym typeface="Lato"/>
      </a:defRPr>
    </a:lvl5pPr>
    <a:lvl6pPr indent="1143000" latinLnBrk="0">
      <a:defRPr sz="1200">
        <a:latin typeface="+mj-lt"/>
        <a:ea typeface="+mj-ea"/>
        <a:cs typeface="+mj-cs"/>
        <a:sym typeface="Lato"/>
      </a:defRPr>
    </a:lvl6pPr>
    <a:lvl7pPr indent="1371600" latinLnBrk="0">
      <a:defRPr sz="1200">
        <a:latin typeface="+mj-lt"/>
        <a:ea typeface="+mj-ea"/>
        <a:cs typeface="+mj-cs"/>
        <a:sym typeface="Lato"/>
      </a:defRPr>
    </a:lvl7pPr>
    <a:lvl8pPr indent="1600200" latinLnBrk="0">
      <a:defRPr sz="1200">
        <a:latin typeface="+mj-lt"/>
        <a:ea typeface="+mj-ea"/>
        <a:cs typeface="+mj-cs"/>
        <a:sym typeface="Lato"/>
      </a:defRPr>
    </a:lvl8pPr>
    <a:lvl9pPr indent="1828800" latinLnBrk="0">
      <a:defRPr sz="1200">
        <a:latin typeface="+mj-lt"/>
        <a:ea typeface="+mj-ea"/>
        <a:cs typeface="+mj-cs"/>
        <a:sym typeface="Lat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0" name="Picture Placeholder 11"/>
          <p:cNvSpPr>
            <a:spLocks noGrp="1"/>
          </p:cNvSpPr>
          <p:nvPr>
            <p:ph type="pic" idx="21"/>
          </p:nvPr>
        </p:nvSpPr>
        <p:spPr>
          <a:xfrm>
            <a:off x="942930" y="250918"/>
            <a:ext cx="5369896" cy="63561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0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535614" y="1054222"/>
            <a:ext cx="5650708" cy="58037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3"/>
          <p:cNvSpPr/>
          <p:nvPr/>
        </p:nvSpPr>
        <p:spPr>
          <a:xfrm rot="20078822">
            <a:off x="79322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Rectangle: Rounded Corners 4"/>
          <p:cNvSpPr/>
          <p:nvPr/>
        </p:nvSpPr>
        <p:spPr>
          <a:xfrm rot="20078822">
            <a:off x="141235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: Rounded Corners 5"/>
          <p:cNvSpPr/>
          <p:nvPr/>
        </p:nvSpPr>
        <p:spPr>
          <a:xfrm rot="20078822">
            <a:off x="222854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: Rounded Corners 6"/>
          <p:cNvSpPr/>
          <p:nvPr/>
        </p:nvSpPr>
        <p:spPr>
          <a:xfrm rot="20078822">
            <a:off x="284766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: Rounded Corners 8"/>
          <p:cNvSpPr/>
          <p:nvPr/>
        </p:nvSpPr>
        <p:spPr>
          <a:xfrm rot="20078822" flipH="1" flipV="1">
            <a:off x="4510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tangle: Rounded Corners 9"/>
          <p:cNvSpPr/>
          <p:nvPr/>
        </p:nvSpPr>
        <p:spPr>
          <a:xfrm rot="20078822" flipH="1" flipV="1">
            <a:off x="389178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Rectangle: Rounded Corners 10"/>
          <p:cNvSpPr/>
          <p:nvPr/>
        </p:nvSpPr>
        <p:spPr>
          <a:xfrm rot="20078822" flipH="1" flipV="1">
            <a:off x="3062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Rectangle: Rounded Corners 11"/>
          <p:cNvSpPr/>
          <p:nvPr/>
        </p:nvSpPr>
        <p:spPr>
          <a:xfrm rot="20078822" flipH="1" flipV="1">
            <a:off x="244376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2"/>
          <p:cNvSpPr txBox="1"/>
          <p:nvPr/>
        </p:nvSpPr>
        <p:spPr>
          <a:xfrm>
            <a:off x="1844959" y="2882696"/>
            <a:ext cx="41126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Gitflow</a:t>
            </a:r>
            <a:endParaRPr dirty="0"/>
          </a:p>
        </p:txBody>
      </p:sp>
      <p:sp>
        <p:nvSpPr>
          <p:cNvPr id="159" name="TextBox 13"/>
          <p:cNvSpPr txBox="1"/>
          <p:nvPr/>
        </p:nvSpPr>
        <p:spPr>
          <a:xfrm>
            <a:off x="1890203" y="3636750"/>
            <a:ext cx="107978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</a:t>
            </a:r>
          </a:p>
        </p:txBody>
      </p:sp>
      <p:sp>
        <p:nvSpPr>
          <p:cNvPr id="160" name="Freeform: Shape 26"/>
          <p:cNvSpPr/>
          <p:nvPr/>
        </p:nvSpPr>
        <p:spPr>
          <a:xfrm rot="20078822">
            <a:off x="7395864" y="-1652694"/>
            <a:ext cx="5803563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48240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Commits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Commit</a:t>
            </a:r>
            <a:r>
              <a:rPr lang="pt-BR" sz="1600" dirty="0"/>
              <a:t> talvez seja um dos termos mais utilizados quando falamos de </a:t>
            </a:r>
            <a:r>
              <a:rPr lang="pt-BR" sz="1600" dirty="0" err="1"/>
              <a:t>Git</a:t>
            </a:r>
            <a:r>
              <a:rPr lang="pt-BR" sz="1600" dirty="0"/>
              <a:t>. Que não é nada mais e nada menos que a confirmação das alterações realizadas. Quando estes </a:t>
            </a:r>
            <a:r>
              <a:rPr lang="pt-BR" sz="1600" dirty="0" err="1"/>
              <a:t>commits</a:t>
            </a:r>
            <a:r>
              <a:rPr lang="pt-BR" sz="1600" dirty="0"/>
              <a:t> são realizados é como se tirássemos uma foto daquela </a:t>
            </a:r>
            <a:r>
              <a:rPr lang="pt-BR" sz="1600" dirty="0" err="1"/>
              <a:t>branch</a:t>
            </a:r>
            <a:r>
              <a:rPr lang="pt-BR" sz="1600" dirty="0"/>
              <a:t> naquele momento, a partir de então é possível voltar naquela foto e fazer alterações a partir dela sempre que necessário.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1234F3A-56FD-4210-AA9E-AEE9BCC6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35" y="3619228"/>
            <a:ext cx="6305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18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1059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600" dirty="0" err="1"/>
              <a:t>Pull</a:t>
            </a:r>
            <a:r>
              <a:rPr lang="pt-BR" sz="1600" dirty="0"/>
              <a:t>: é quando você solicita as informações do servidor, funciona de forma prática como o ato de puxar as informações sobre as alterações do projeto para seu ambiente local. 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 err="1"/>
              <a:t>Push</a:t>
            </a:r>
            <a:r>
              <a:rPr lang="pt-BR" sz="1600" dirty="0"/>
              <a:t>: é quando você envia suas informações de alteração para o servidor, funcionando de forma prática como o ato de empurrar suas informações para nuvem a fim de que ela seja disponibilizada para outros colaboradores.</a:t>
            </a:r>
          </a:p>
          <a:p>
            <a:pPr algn="just"/>
            <a:endParaRPr lang="pt-BR" sz="1600" dirty="0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9100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19950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Merges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Quando precisamos adicionar nossas alterações em uma </a:t>
            </a:r>
            <a:r>
              <a:rPr lang="pt-BR" sz="1600" dirty="0" err="1"/>
              <a:t>branch</a:t>
            </a:r>
            <a:r>
              <a:rPr lang="pt-BR" sz="1600" dirty="0"/>
              <a:t> de integração, desenvolvimento ou qualquer que seja a </a:t>
            </a:r>
            <a:r>
              <a:rPr lang="pt-BR" sz="1600" dirty="0" err="1"/>
              <a:t>branch</a:t>
            </a:r>
            <a:r>
              <a:rPr lang="pt-BR" sz="1600" dirty="0"/>
              <a:t>, necessitamos realizar um merge, que é explicitamente a junção dos códigos.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  <p:pic>
        <p:nvPicPr>
          <p:cNvPr id="3" name="Imagem 2" descr="Areia da praia&#10;&#10;Descrição gerada automaticamente">
            <a:extLst>
              <a:ext uri="{FF2B5EF4-FFF2-40B4-BE49-F238E27FC236}">
                <a16:creationId xmlns:a16="http://schemas.microsoft.com/office/drawing/2014/main" id="{6C3B12ED-BCC8-46A8-B548-50F433F6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24956"/>
            <a:ext cx="609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7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69400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Workflow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Workflow nada mais é do que uma padronização de boas práticas e regras para que todos caminhem em seu desenvolvimento seguindo um fluxo que ajude a garantir qualidade. Não existe regra universal para quando um novo </a:t>
            </a:r>
            <a:r>
              <a:rPr lang="pt-BR" sz="1600" dirty="0" err="1"/>
              <a:t>branch</a:t>
            </a:r>
            <a:r>
              <a:rPr lang="pt-BR" sz="1600" dirty="0"/>
              <a:t> deve ser criado, quando o desenvolvedor deve realizar </a:t>
            </a:r>
            <a:r>
              <a:rPr lang="pt-BR" sz="1600" dirty="0" err="1"/>
              <a:t>commits</a:t>
            </a:r>
            <a:r>
              <a:rPr lang="pt-BR" sz="1600" dirty="0"/>
              <a:t> ou até mesmo realizar um merge, tudo isso é definido em conjunto pela equipe de desenvolvimento, esse conjunto de regras é chamado de workflow. Então é muito importante procurar entender o workflow da equipe em que se vai trabalhar, só assim o desenvolvedor saberá em qual </a:t>
            </a:r>
            <a:r>
              <a:rPr lang="pt-BR" sz="1600" dirty="0" err="1"/>
              <a:t>branch</a:t>
            </a:r>
            <a:r>
              <a:rPr lang="pt-BR" sz="1600" dirty="0"/>
              <a:t> ele deve trabalhar, em qual </a:t>
            </a:r>
            <a:r>
              <a:rPr lang="pt-BR" sz="1600" dirty="0" err="1"/>
              <a:t>branch</a:t>
            </a:r>
            <a:r>
              <a:rPr lang="pt-BR" sz="1600" dirty="0"/>
              <a:t> ele vai fazer merge de suas alterações e quando ele deve fazer </a:t>
            </a:r>
            <a:r>
              <a:rPr lang="pt-BR" sz="1600" dirty="0" err="1"/>
              <a:t>commits</a:t>
            </a:r>
            <a:r>
              <a:rPr lang="pt-BR" sz="1600" dirty="0"/>
              <a:t> e merges.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8256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5481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gitignore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O </a:t>
            </a:r>
            <a:r>
              <a:rPr lang="pt-BR" sz="1600" dirty="0" err="1"/>
              <a:t>gitignore</a:t>
            </a:r>
            <a:r>
              <a:rPr lang="pt-BR" sz="1600" dirty="0"/>
              <a:t> é um arquivo do </a:t>
            </a:r>
            <a:r>
              <a:rPr lang="pt-BR" sz="1600" dirty="0" err="1"/>
              <a:t>git</a:t>
            </a:r>
            <a:r>
              <a:rPr lang="pt-BR" sz="1600" dirty="0"/>
              <a:t> que consiste em impedir que um tipo de arquivo especifico do seu projeto seja traqueado, por exemplo temos a pasta node modules do angular, que por padrão não é traqueada quando vamos realizar o compartilhamento do nosso projeto, afinal o gerenciamento destes pacotes é feito pelo </a:t>
            </a:r>
            <a:r>
              <a:rPr lang="pt-BR" sz="1600" dirty="0" err="1"/>
              <a:t>npm</a:t>
            </a:r>
            <a:r>
              <a:rPr lang="pt-BR" sz="1600" dirty="0"/>
              <a:t>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3752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mkdir</a:t>
            </a:r>
            <a:r>
              <a:rPr lang="pt-BR" sz="1600" dirty="0"/>
              <a:t> </a:t>
            </a:r>
            <a:r>
              <a:rPr lang="pt-BR" sz="1600" dirty="0" err="1"/>
              <a:t>git_wrkshp</a:t>
            </a:r>
            <a:r>
              <a:rPr lang="pt-BR" sz="1600" dirty="0"/>
              <a:t>                  //criando diretório</a:t>
            </a:r>
          </a:p>
          <a:p>
            <a:pPr algn="just"/>
            <a:r>
              <a:rPr lang="pt-BR" sz="1600" dirty="0" err="1"/>
              <a:t>cd</a:t>
            </a:r>
            <a:r>
              <a:rPr lang="pt-BR" sz="1600" dirty="0"/>
              <a:t> </a:t>
            </a:r>
            <a:r>
              <a:rPr lang="pt-BR" sz="1600" dirty="0" err="1"/>
              <a:t>git_wrkshp</a:t>
            </a:r>
            <a:r>
              <a:rPr lang="pt-BR" sz="1600" dirty="0"/>
              <a:t>                       //entrando na pasta criada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                                  // iniciando </a:t>
            </a:r>
            <a:r>
              <a:rPr lang="pt-BR" sz="1600" dirty="0" err="1"/>
              <a:t>git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   //verificando os arquivos </a:t>
            </a:r>
          </a:p>
          <a:p>
            <a:pPr algn="just"/>
            <a:r>
              <a:rPr lang="pt-BR" sz="1600" dirty="0"/>
              <a:t>adicionando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  //verificando os arquivos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                        //adicionando arquivo A.txt a “</a:t>
            </a:r>
            <a:r>
              <a:rPr lang="pt-BR" sz="1600" dirty="0" err="1"/>
              <a:t>stage</a:t>
            </a:r>
            <a:r>
              <a:rPr lang="pt-BR" sz="1600" dirty="0"/>
              <a:t> área”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“adicionando arquivo A.txt”       //cria uma “snapshot”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                           //verificando os arquivos 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Primeiros comandos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0532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1983425"/>
            <a:ext cx="9579182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                                 //apresenta os logs de </a:t>
            </a:r>
            <a:r>
              <a:rPr lang="pt-BR" sz="1600" dirty="0" err="1"/>
              <a:t>commits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--</a:t>
            </a:r>
            <a:r>
              <a:rPr lang="pt-BR" sz="1600" dirty="0" err="1"/>
              <a:t>author</a:t>
            </a:r>
            <a:r>
              <a:rPr lang="pt-BR" sz="1600" dirty="0"/>
              <a:t>= “Gui”       //apresenta os logs com o </a:t>
            </a:r>
            <a:r>
              <a:rPr lang="pt-BR" sz="1600" dirty="0" err="1"/>
              <a:t>author</a:t>
            </a:r>
            <a:r>
              <a:rPr lang="pt-BR" sz="1600" dirty="0"/>
              <a:t> =“Gui”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shortlog</a:t>
            </a:r>
            <a:r>
              <a:rPr lang="pt-BR" sz="1600" dirty="0"/>
              <a:t>                         // mostra apenas os nomes dos </a:t>
            </a:r>
            <a:r>
              <a:rPr lang="pt-BR" sz="1600" dirty="0" err="1"/>
              <a:t>commits</a:t>
            </a:r>
            <a:r>
              <a:rPr lang="pt-BR" sz="1600" u="sng" dirty="0"/>
              <a:t> agrupados por </a:t>
            </a:r>
            <a:r>
              <a:rPr lang="pt-BR" sz="1600" u="sng" dirty="0" err="1"/>
              <a:t>author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shortlog</a:t>
            </a:r>
            <a:r>
              <a:rPr lang="pt-BR" sz="1600" dirty="0"/>
              <a:t> -</a:t>
            </a:r>
            <a:r>
              <a:rPr lang="pt-BR" sz="1600" dirty="0" err="1"/>
              <a:t>sn</a:t>
            </a:r>
            <a:r>
              <a:rPr lang="pt-BR" sz="1600" dirty="0"/>
              <a:t>                   //verificando os arquivos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--</a:t>
            </a:r>
            <a:r>
              <a:rPr lang="pt-BR" sz="1600" dirty="0" err="1"/>
              <a:t>graph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show [</a:t>
            </a:r>
            <a:r>
              <a:rPr lang="pt-BR" sz="1600" dirty="0" err="1"/>
              <a:t>hash_do_commit</a:t>
            </a:r>
            <a:r>
              <a:rPr lang="pt-BR" sz="1600" dirty="0"/>
              <a:t>]  //apresenta as alterações do </a:t>
            </a:r>
            <a:r>
              <a:rPr lang="pt-BR" sz="1600" dirty="0" err="1"/>
              <a:t>commit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4129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logs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9027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610987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1905185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editando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//apresenta as alterações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--</a:t>
            </a:r>
            <a:r>
              <a:rPr lang="pt-BR" sz="1600" dirty="0" err="1"/>
              <a:t>name-only</a:t>
            </a:r>
            <a:r>
              <a:rPr lang="pt-BR" sz="1600" dirty="0"/>
              <a:t>   // apresenta apenas o nome dos arquivos que foram alterados</a:t>
            </a:r>
          </a:p>
          <a:p>
            <a:pPr algn="just"/>
            <a:endParaRPr lang="pt-BR" sz="1600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491236"/>
            <a:ext cx="19662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verificando diferenças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51041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editando A.txt              //adiciona linha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// visualiza diferenças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A.txt        // Desfaz a ultima alteração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		   // sem alterações</a:t>
            </a:r>
          </a:p>
          <a:p>
            <a:pPr algn="just"/>
            <a:endParaRPr lang="pt-BR" sz="1600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desfazendo </a:t>
            </a:r>
            <a:r>
              <a:rPr lang="pt-BR" dirty="0" err="1"/>
              <a:t>commits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8834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altera arquivo A.txt                      // adiciona linha 3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  // visualiza diferenças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.                                      // adiciona todos os arquivos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status			 // verifica os itens modificado					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restore</a:t>
            </a:r>
            <a:r>
              <a:rPr lang="pt-BR" sz="1600" dirty="0"/>
              <a:t> --</a:t>
            </a:r>
            <a:r>
              <a:rPr lang="pt-BR" sz="1600" dirty="0" err="1"/>
              <a:t>staged</a:t>
            </a:r>
            <a:r>
              <a:rPr lang="pt-BR" sz="1600" dirty="0"/>
              <a:t> A.txt          // retira </a:t>
            </a:r>
            <a:r>
              <a:rPr lang="pt-BR" sz="1600" dirty="0" err="1"/>
              <a:t>allterações</a:t>
            </a:r>
            <a:r>
              <a:rPr lang="pt-BR" sz="1600" dirty="0"/>
              <a:t> adicionadas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staus</a:t>
            </a:r>
            <a:r>
              <a:rPr lang="pt-BR" sz="1600" dirty="0"/>
              <a:t>                                    // verifique que o arquivo A.txt saiu da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// arquivo volta para o status de modificado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A.txt                    // desfaz as alterações do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// As alterações da linha 3 foram desfeitas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desfazendo </a:t>
            </a:r>
            <a:r>
              <a:rPr lang="pt-BR" dirty="0" err="1"/>
              <a:t>commits</a:t>
            </a:r>
            <a:r>
              <a:rPr lang="pt-BR" dirty="0"/>
              <a:t> na </a:t>
            </a:r>
            <a:r>
              <a:rPr lang="pt-BR" dirty="0" err="1"/>
              <a:t>stage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3443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8" name="TextBox 43"/>
          <p:cNvSpPr txBox="1"/>
          <p:nvPr/>
        </p:nvSpPr>
        <p:spPr>
          <a:xfrm>
            <a:off x="6491437" y="1688738"/>
            <a:ext cx="3819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Apresentação</a:t>
            </a:r>
            <a:endParaRPr dirty="0"/>
          </a:p>
        </p:txBody>
      </p:sp>
      <p:sp>
        <p:nvSpPr>
          <p:cNvPr id="169" name="Rectangle 44"/>
          <p:cNvSpPr txBox="1"/>
          <p:nvPr/>
        </p:nvSpPr>
        <p:spPr>
          <a:xfrm>
            <a:off x="6509482" y="3321629"/>
            <a:ext cx="4958423" cy="14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dirty="0"/>
              <a:t>Código, café e pão de queijo.</a:t>
            </a:r>
          </a:p>
          <a:p>
            <a:r>
              <a:rPr lang="pt-BR" dirty="0"/>
              <a:t>Formado em Ciência da Computação pela Universidade José do Rosário </a:t>
            </a:r>
            <a:r>
              <a:rPr lang="pt-BR" dirty="0" err="1"/>
              <a:t>Vellano</a:t>
            </a:r>
            <a:r>
              <a:rPr lang="pt-BR" dirty="0"/>
              <a:t> (</a:t>
            </a:r>
            <a:r>
              <a:rPr lang="pt-BR" dirty="0" err="1"/>
              <a:t>Unifenas</a:t>
            </a:r>
            <a:r>
              <a:rPr lang="pt-BR" dirty="0"/>
              <a:t>)</a:t>
            </a:r>
          </a:p>
          <a:p>
            <a:r>
              <a:rPr lang="pt-BR" dirty="0"/>
              <a:t>MBA em Big Data e Data Science pela Estácio. </a:t>
            </a:r>
          </a:p>
          <a:p>
            <a:r>
              <a:rPr lang="pt-BR" dirty="0"/>
              <a:t>Tech Lead Time Allan</a:t>
            </a:r>
            <a:endParaRPr dirty="0"/>
          </a:p>
        </p:txBody>
      </p:sp>
      <p:sp>
        <p:nvSpPr>
          <p:cNvPr id="170" name="TextBox 45"/>
          <p:cNvSpPr txBox="1"/>
          <p:nvPr/>
        </p:nvSpPr>
        <p:spPr>
          <a:xfrm>
            <a:off x="6491437" y="3016493"/>
            <a:ext cx="265072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Guilherme de Meneses Pereira</a:t>
            </a:r>
            <a:endParaRPr dirty="0"/>
          </a:p>
        </p:txBody>
      </p:sp>
      <p:pic>
        <p:nvPicPr>
          <p:cNvPr id="13" name="homem.jpeg">
            <a:extLst>
              <a:ext uri="{FF2B5EF4-FFF2-40B4-BE49-F238E27FC236}">
                <a16:creationId xmlns:a16="http://schemas.microsoft.com/office/drawing/2014/main" id="{DDC905FC-CDB0-408B-9413-63B7770EBF9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r="1780"/>
          <a:stretch/>
        </p:blipFill>
        <p:spPr>
          <a:xfrm>
            <a:off x="943065" y="250918"/>
            <a:ext cx="5369847" cy="63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356" extrusionOk="0">
                <a:moveTo>
                  <a:pt x="3362" y="1"/>
                </a:moveTo>
                <a:cubicBezTo>
                  <a:pt x="3124" y="10"/>
                  <a:pt x="2884" y="59"/>
                  <a:pt x="2655" y="152"/>
                </a:cubicBezTo>
                <a:cubicBezTo>
                  <a:pt x="1739" y="523"/>
                  <a:pt x="1348" y="1459"/>
                  <a:pt x="1782" y="2242"/>
                </a:cubicBezTo>
                <a:lnTo>
                  <a:pt x="3314" y="5007"/>
                </a:lnTo>
                <a:lnTo>
                  <a:pt x="3302" y="4989"/>
                </a:lnTo>
                <a:cubicBezTo>
                  <a:pt x="2789" y="4405"/>
                  <a:pt x="1851" y="4190"/>
                  <a:pt x="1050" y="4515"/>
                </a:cubicBezTo>
                <a:cubicBezTo>
                  <a:pt x="134" y="4886"/>
                  <a:pt x="-257" y="5822"/>
                  <a:pt x="177" y="6605"/>
                </a:cubicBezTo>
                <a:lnTo>
                  <a:pt x="6956" y="18848"/>
                </a:lnTo>
                <a:cubicBezTo>
                  <a:pt x="7390" y="19631"/>
                  <a:pt x="8484" y="19966"/>
                  <a:pt x="9400" y="19594"/>
                </a:cubicBezTo>
                <a:cubicBezTo>
                  <a:pt x="10201" y="19269"/>
                  <a:pt x="10601" y="18511"/>
                  <a:pt x="10397" y="17802"/>
                </a:cubicBezTo>
                <a:lnTo>
                  <a:pt x="10389" y="17782"/>
                </a:lnTo>
                <a:lnTo>
                  <a:pt x="11870" y="20457"/>
                </a:lnTo>
                <a:cubicBezTo>
                  <a:pt x="12304" y="21241"/>
                  <a:pt x="13398" y="21575"/>
                  <a:pt x="14314" y="21204"/>
                </a:cubicBezTo>
                <a:cubicBezTo>
                  <a:pt x="15230" y="20832"/>
                  <a:pt x="15620" y="19897"/>
                  <a:pt x="15186" y="19113"/>
                </a:cubicBezTo>
                <a:cubicBezTo>
                  <a:pt x="11824" y="13041"/>
                  <a:pt x="8462" y="6970"/>
                  <a:pt x="5100" y="898"/>
                </a:cubicBezTo>
                <a:cubicBezTo>
                  <a:pt x="4775" y="311"/>
                  <a:pt x="4077" y="-25"/>
                  <a:pt x="3362" y="1"/>
                </a:cubicBezTo>
                <a:close/>
                <a:moveTo>
                  <a:pt x="7428" y="1"/>
                </a:moveTo>
                <a:cubicBezTo>
                  <a:pt x="7190" y="10"/>
                  <a:pt x="6950" y="59"/>
                  <a:pt x="6721" y="152"/>
                </a:cubicBezTo>
                <a:cubicBezTo>
                  <a:pt x="5805" y="523"/>
                  <a:pt x="5414" y="1459"/>
                  <a:pt x="5848" y="2242"/>
                </a:cubicBezTo>
                <a:lnTo>
                  <a:pt x="15936" y="20457"/>
                </a:lnTo>
                <a:cubicBezTo>
                  <a:pt x="16370" y="21241"/>
                  <a:pt x="17464" y="21575"/>
                  <a:pt x="18380" y="21204"/>
                </a:cubicBezTo>
                <a:cubicBezTo>
                  <a:pt x="19296" y="20832"/>
                  <a:pt x="19686" y="19897"/>
                  <a:pt x="19252" y="19113"/>
                </a:cubicBezTo>
                <a:lnTo>
                  <a:pt x="17627" y="16178"/>
                </a:lnTo>
                <a:lnTo>
                  <a:pt x="17784" y="16401"/>
                </a:lnTo>
                <a:cubicBezTo>
                  <a:pt x="18297" y="16985"/>
                  <a:pt x="19235" y="17200"/>
                  <a:pt x="20036" y="16875"/>
                </a:cubicBezTo>
                <a:cubicBezTo>
                  <a:pt x="20952" y="16504"/>
                  <a:pt x="21343" y="15567"/>
                  <a:pt x="20909" y="14783"/>
                </a:cubicBezTo>
                <a:cubicBezTo>
                  <a:pt x="18649" y="10703"/>
                  <a:pt x="16390" y="6623"/>
                  <a:pt x="14130" y="2542"/>
                </a:cubicBezTo>
                <a:cubicBezTo>
                  <a:pt x="13696" y="1759"/>
                  <a:pt x="12600" y="1424"/>
                  <a:pt x="11685" y="1796"/>
                </a:cubicBezTo>
                <a:cubicBezTo>
                  <a:pt x="10883" y="2121"/>
                  <a:pt x="10484" y="2877"/>
                  <a:pt x="10687" y="3586"/>
                </a:cubicBezTo>
                <a:lnTo>
                  <a:pt x="10790" y="3832"/>
                </a:lnTo>
                <a:lnTo>
                  <a:pt x="9165" y="898"/>
                </a:lnTo>
                <a:cubicBezTo>
                  <a:pt x="8839" y="311"/>
                  <a:pt x="8143" y="-25"/>
                  <a:pt x="7428" y="1"/>
                </a:cubicBezTo>
                <a:close/>
              </a:path>
            </a:pathLst>
          </a:custGeom>
        </p:spPr>
      </p:pic>
      <p:sp>
        <p:nvSpPr>
          <p:cNvPr id="14" name="Rectangle: Rounded Corners 28">
            <a:extLst>
              <a:ext uri="{FF2B5EF4-FFF2-40B4-BE49-F238E27FC236}">
                <a16:creationId xmlns:a16="http://schemas.microsoft.com/office/drawing/2014/main" id="{08D8BE50-A326-4EBC-8AC3-9B0361EB83B1}"/>
              </a:ext>
            </a:extLst>
          </p:cNvPr>
          <p:cNvSpPr/>
          <p:nvPr/>
        </p:nvSpPr>
        <p:spPr>
          <a:xfrm rot="20078822">
            <a:off x="5635634" y="3743265"/>
            <a:ext cx="934622" cy="2918848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E33F6D2D-5D3C-40D3-B4F4-1AF17254C415}"/>
              </a:ext>
            </a:extLst>
          </p:cNvPr>
          <p:cNvSpPr/>
          <p:nvPr/>
        </p:nvSpPr>
        <p:spPr>
          <a:xfrm rot="20078822">
            <a:off x="1324671" y="1491725"/>
            <a:ext cx="934622" cy="2727272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traight Connector 35">
            <a:extLst>
              <a:ext uri="{FF2B5EF4-FFF2-40B4-BE49-F238E27FC236}">
                <a16:creationId xmlns:a16="http://schemas.microsoft.com/office/drawing/2014/main" id="{EDBD766F-5B95-4E2E-89CF-E61E1B71BC84}"/>
              </a:ext>
            </a:extLst>
          </p:cNvPr>
          <p:cNvSpPr/>
          <p:nvPr/>
        </p:nvSpPr>
        <p:spPr>
          <a:xfrm>
            <a:off x="364109" y="1142999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Connector 39">
            <a:extLst>
              <a:ext uri="{FF2B5EF4-FFF2-40B4-BE49-F238E27FC236}">
                <a16:creationId xmlns:a16="http://schemas.microsoft.com/office/drawing/2014/main" id="{CE67C0D0-B74D-46E6-9FB0-8BBB395B7E46}"/>
              </a:ext>
            </a:extLst>
          </p:cNvPr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0" y="772346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0" y="1797158"/>
            <a:ext cx="10349469" cy="447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–b “</a:t>
            </a:r>
            <a:r>
              <a:rPr lang="pt-BR" sz="1600" dirty="0" err="1"/>
              <a:t>nova_branch</a:t>
            </a:r>
            <a:r>
              <a:rPr lang="pt-BR" sz="1600" dirty="0"/>
              <a:t>”                                   // cria uma nova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/>
              <a:t>Adiciona texto no </a:t>
            </a:r>
            <a:r>
              <a:rPr lang="pt-BR" sz="1600" dirty="0" err="1"/>
              <a:t>arquiv</a:t>
            </a:r>
            <a:r>
              <a:rPr lang="pt-BR" sz="1600" dirty="0"/>
              <a:t> arquivo A.txt    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diff</a:t>
            </a:r>
            <a:r>
              <a:rPr lang="pt-BR" sz="1600" dirty="0"/>
              <a:t>                                                                          // verifica alteração no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		                                   // adicionando arquivo b.txt na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“[</a:t>
            </a:r>
            <a:r>
              <a:rPr lang="pt-BR" sz="1600" dirty="0" err="1"/>
              <a:t>Add</a:t>
            </a:r>
            <a:r>
              <a:rPr lang="pt-BR" sz="1600" dirty="0"/>
              <a:t>] linhas 3,4,5 no arquivo A.txt”   // faz o </a:t>
            </a:r>
            <a:r>
              <a:rPr lang="pt-BR" sz="1600" dirty="0" err="1"/>
              <a:t>commit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checkout master		                                   // muda para </a:t>
            </a:r>
            <a:r>
              <a:rPr lang="pt-BR" sz="1600" dirty="0" err="1"/>
              <a:t>branch</a:t>
            </a:r>
            <a:r>
              <a:rPr lang="pt-BR" sz="1600" dirty="0"/>
              <a:t> master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merge </a:t>
            </a:r>
            <a:r>
              <a:rPr lang="pt-BR" sz="1600" dirty="0" err="1"/>
              <a:t>nova_branch</a:t>
            </a:r>
            <a:r>
              <a:rPr lang="pt-BR" sz="1600" dirty="0"/>
              <a:t>	                                   // realiza o merge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-D </a:t>
            </a:r>
            <a:r>
              <a:rPr lang="pt-BR" sz="1600" dirty="0" err="1"/>
              <a:t>nova_branch</a:t>
            </a:r>
            <a:r>
              <a:rPr lang="pt-BR" sz="1600" dirty="0"/>
              <a:t>                                         // deleta </a:t>
            </a:r>
            <a:r>
              <a:rPr lang="pt-BR" sz="1600" dirty="0" err="1"/>
              <a:t>branch</a:t>
            </a:r>
            <a:r>
              <a:rPr lang="pt-BR" sz="1600" dirty="0"/>
              <a:t> criada (-D de delete)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                        // verifica em qual </a:t>
            </a:r>
            <a:r>
              <a:rPr lang="pt-BR" sz="1600" dirty="0" err="1"/>
              <a:t>branch</a:t>
            </a:r>
            <a:r>
              <a:rPr lang="pt-BR" sz="1600" dirty="0"/>
              <a:t> estamos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log                                                                         // verificamos o </a:t>
            </a:r>
            <a:r>
              <a:rPr lang="pt-BR" sz="1600" dirty="0" err="1"/>
              <a:t>commit</a:t>
            </a:r>
            <a:r>
              <a:rPr lang="pt-BR" sz="1600" dirty="0"/>
              <a:t> realizado na </a:t>
            </a:r>
            <a:r>
              <a:rPr lang="pt-BR" sz="1600" dirty="0" err="1"/>
              <a:t>branch</a:t>
            </a:r>
            <a:r>
              <a:rPr lang="pt-BR" sz="1600" dirty="0"/>
              <a:t> "</a:t>
            </a:r>
            <a:r>
              <a:rPr lang="pt-BR" sz="1600" dirty="0" err="1"/>
              <a:t>nova_branch</a:t>
            </a:r>
            <a:r>
              <a:rPr lang="pt-BR" sz="1600" dirty="0"/>
              <a:t>"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544074"/>
            <a:ext cx="29905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criando </a:t>
            </a:r>
            <a:r>
              <a:rPr lang="pt-BR" dirty="0" err="1"/>
              <a:t>branchs</a:t>
            </a:r>
            <a:r>
              <a:rPr lang="pt-BR" dirty="0"/>
              <a:t> e fazendo merges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1091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0" y="2017292"/>
            <a:ext cx="10349469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clone [</a:t>
            </a:r>
            <a:r>
              <a:rPr lang="pt-BR" sz="1600" dirty="0" err="1"/>
              <a:t>url</a:t>
            </a:r>
            <a:r>
              <a:rPr lang="pt-BR" sz="1600" dirty="0"/>
              <a:t>]                             //clona um repositório remoto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                                       //pega as ultimas atualizações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                                    // realiza o envio das informações </a:t>
            </a:r>
            <a:r>
              <a:rPr lang="pt-BR" sz="1600" dirty="0" err="1"/>
              <a:t>comitadas</a:t>
            </a:r>
            <a:r>
              <a:rPr lang="pt-BR" sz="1600" dirty="0"/>
              <a:t> para o repositório remoto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5863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clone, </a:t>
            </a:r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561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D77614E-548F-45FF-9FC1-6D9E28C3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409700"/>
            <a:ext cx="6086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89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505683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</a:p>
        </p:txBody>
      </p:sp>
      <p:sp>
        <p:nvSpPr>
          <p:cNvPr id="184" name="Rectangle 10"/>
          <p:cNvSpPr txBox="1"/>
          <p:nvPr/>
        </p:nvSpPr>
        <p:spPr>
          <a:xfrm>
            <a:off x="1486931" y="2017292"/>
            <a:ext cx="9219170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inicialmente é uma ferramenta que introduz aos usuários do </a:t>
            </a:r>
            <a:r>
              <a:rPr lang="pt-BR" sz="1600" dirty="0" err="1"/>
              <a:t>Git</a:t>
            </a:r>
            <a:r>
              <a:rPr lang="pt-BR" sz="1600" dirty="0"/>
              <a:t> um fluxo de trabalho que  auxilia a criação de fluxos que otimizem o processo de publicações com </a:t>
            </a:r>
            <a:r>
              <a:rPr lang="pt-BR" sz="1600" dirty="0" err="1"/>
              <a:t>branchs</a:t>
            </a:r>
            <a:r>
              <a:rPr lang="pt-BR" sz="1600" dirty="0"/>
              <a:t> apartadas de release, desenvolvimento,  </a:t>
            </a:r>
            <a:r>
              <a:rPr lang="pt-BR" sz="1600" dirty="0" err="1"/>
              <a:t>features</a:t>
            </a:r>
            <a:r>
              <a:rPr lang="pt-BR" sz="1600" dirty="0"/>
              <a:t> e </a:t>
            </a:r>
            <a:r>
              <a:rPr lang="pt-BR" sz="1600" dirty="0" err="1"/>
              <a:t>hotfix</a:t>
            </a:r>
            <a:r>
              <a:rPr lang="pt-BR" sz="1600" dirty="0"/>
              <a:t>.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4424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10568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590817"/>
            <a:ext cx="1575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  <a:endParaRPr dirty="0"/>
          </a:p>
        </p:txBody>
      </p:sp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5A9C44EF-31AC-4678-A419-40B4A35A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9" y="1898594"/>
            <a:ext cx="8416862" cy="4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7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0" y="2017292"/>
            <a:ext cx="10349469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                           //inicia um repositório utilizando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(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init</a:t>
            </a:r>
            <a:r>
              <a:rPr lang="pt-BR" sz="1600" dirty="0"/>
              <a:t> –d gera tudo sem confirmação)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 // verifica sua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feature</a:t>
            </a:r>
            <a:r>
              <a:rPr lang="pt-BR" sz="1600" dirty="0"/>
              <a:t> start </a:t>
            </a:r>
            <a:r>
              <a:rPr lang="pt-BR" sz="1600" dirty="0" err="1"/>
              <a:t>tela_cadastro</a:t>
            </a:r>
            <a:r>
              <a:rPr lang="pt-BR" sz="1600" dirty="0"/>
              <a:t>    // cria uma nova </a:t>
            </a:r>
            <a:r>
              <a:rPr lang="pt-BR" sz="1600" dirty="0" err="1"/>
              <a:t>branch</a:t>
            </a:r>
            <a:r>
              <a:rPr lang="pt-BR" sz="1600" dirty="0"/>
              <a:t>  do tipo </a:t>
            </a:r>
            <a:r>
              <a:rPr lang="pt-BR" sz="1600" dirty="0" err="1"/>
              <a:t>feature</a:t>
            </a:r>
            <a:r>
              <a:rPr lang="pt-BR" sz="1600" dirty="0"/>
              <a:t> para a criação da tela de cadastro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branch</a:t>
            </a:r>
            <a:r>
              <a:rPr lang="pt-BR" sz="1600" dirty="0"/>
              <a:t>                                          // verifica sua </a:t>
            </a:r>
            <a:r>
              <a:rPr lang="pt-BR" sz="1600" dirty="0" err="1"/>
              <a:t>branch</a:t>
            </a:r>
            <a:endParaRPr lang="pt-BR" sz="1600" dirty="0"/>
          </a:p>
          <a:p>
            <a:pPr algn="just"/>
            <a:r>
              <a:rPr lang="pt-BR" sz="1600" dirty="0"/>
              <a:t>adiciona arquivo a.txt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A.txt                                       //adicionando arquivo A.txt a </a:t>
            </a:r>
            <a:r>
              <a:rPr lang="pt-BR" sz="1600" dirty="0" err="1"/>
              <a:t>stage</a:t>
            </a:r>
            <a:r>
              <a:rPr lang="pt-BR" sz="1600" dirty="0"/>
              <a:t> </a:t>
            </a:r>
            <a:r>
              <a:rPr lang="pt-BR" sz="1600" dirty="0" err="1"/>
              <a:t>area</a:t>
            </a:r>
            <a:endParaRPr lang="pt-BR" sz="1600" dirty="0"/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-m "[</a:t>
            </a:r>
            <a:r>
              <a:rPr lang="pt-BR" sz="1600" dirty="0" err="1"/>
              <a:t>Add</a:t>
            </a:r>
            <a:r>
              <a:rPr lang="pt-BR" sz="1600" dirty="0"/>
              <a:t>] A.txt"              // realiza o </a:t>
            </a:r>
            <a:r>
              <a:rPr lang="pt-BR" sz="1600" dirty="0" err="1"/>
              <a:t>commit</a:t>
            </a:r>
            <a:r>
              <a:rPr lang="pt-BR" sz="1600" dirty="0"/>
              <a:t>  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</a:t>
            </a:r>
            <a:r>
              <a:rPr lang="pt-BR" sz="1600" dirty="0" err="1"/>
              <a:t>feature</a:t>
            </a:r>
            <a:r>
              <a:rPr lang="pt-BR" sz="1600" dirty="0"/>
              <a:t> </a:t>
            </a:r>
            <a:r>
              <a:rPr lang="pt-BR" sz="1600" dirty="0" err="1"/>
              <a:t>finish</a:t>
            </a:r>
            <a:r>
              <a:rPr lang="pt-BR" sz="1600" dirty="0"/>
              <a:t> </a:t>
            </a:r>
            <a:r>
              <a:rPr lang="pt-BR" sz="1600" dirty="0" err="1"/>
              <a:t>tela_cadastro</a:t>
            </a:r>
            <a:r>
              <a:rPr lang="pt-BR" sz="1600" dirty="0"/>
              <a:t>      // finaliza a </a:t>
            </a:r>
            <a:r>
              <a:rPr lang="pt-BR" sz="1600" dirty="0" err="1"/>
              <a:t>tela_cadastro</a:t>
            </a:r>
            <a:r>
              <a:rPr lang="pt-BR" sz="1600" dirty="0"/>
              <a:t> jogando para a </a:t>
            </a:r>
            <a:r>
              <a:rPr lang="pt-BR" sz="1600" dirty="0" err="1"/>
              <a:t>branch</a:t>
            </a:r>
            <a:r>
              <a:rPr lang="pt-BR" sz="1600" dirty="0"/>
              <a:t> release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release start v1.0.0                   // Inicia uma </a:t>
            </a:r>
            <a:r>
              <a:rPr lang="pt-BR" sz="1600" dirty="0" err="1"/>
              <a:t>branch</a:t>
            </a:r>
            <a:r>
              <a:rPr lang="pt-BR" sz="1600" dirty="0"/>
              <a:t> de release v1.0.0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release </a:t>
            </a:r>
            <a:r>
              <a:rPr lang="pt-BR" sz="1600" dirty="0" err="1"/>
              <a:t>finish</a:t>
            </a:r>
            <a:r>
              <a:rPr lang="pt-BR" sz="1600" dirty="0"/>
              <a:t> v1.0.0                // finaliza a </a:t>
            </a:r>
            <a:r>
              <a:rPr lang="pt-BR" sz="1600" dirty="0" err="1"/>
              <a:t>branch</a:t>
            </a:r>
            <a:r>
              <a:rPr lang="pt-BR" sz="1600" dirty="0"/>
              <a:t> de release publicando as alterações (master/</a:t>
            </a:r>
            <a:r>
              <a:rPr lang="pt-BR" sz="1600" dirty="0" err="1"/>
              <a:t>develop</a:t>
            </a:r>
            <a:r>
              <a:rPr lang="pt-BR" sz="1600" dirty="0"/>
              <a:t>) :</a:t>
            </a:r>
            <a:r>
              <a:rPr lang="pt-BR" sz="1600" dirty="0" err="1"/>
              <a:t>wq</a:t>
            </a:r>
            <a:r>
              <a:rPr lang="pt-BR" sz="1600" dirty="0"/>
              <a:t>!</a:t>
            </a:r>
          </a:p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tag</a:t>
            </a:r>
            <a:r>
              <a:rPr lang="pt-BR" sz="1600" dirty="0"/>
              <a:t>                                                  // mostra a </a:t>
            </a:r>
            <a:r>
              <a:rPr lang="pt-BR" sz="1600" dirty="0" err="1"/>
              <a:t>tag</a:t>
            </a:r>
            <a:r>
              <a:rPr lang="pt-BR" sz="1600" dirty="0"/>
              <a:t> criada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B612FC2C-431E-4E22-8021-3DBE15B118BC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Primeiros comandos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773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22" name="Rectangle: Rounded Corners 1"/>
          <p:cNvSpPr/>
          <p:nvPr/>
        </p:nvSpPr>
        <p:spPr>
          <a:xfrm rot="20078822">
            <a:off x="54557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Rectangle: Rounded Corners 2"/>
          <p:cNvSpPr/>
          <p:nvPr/>
        </p:nvSpPr>
        <p:spPr>
          <a:xfrm rot="20078822">
            <a:off x="116470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Rectangle: Rounded Corners 3"/>
          <p:cNvSpPr/>
          <p:nvPr/>
        </p:nvSpPr>
        <p:spPr>
          <a:xfrm rot="20078822">
            <a:off x="198089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Rectangle: Rounded Corners 4"/>
          <p:cNvSpPr/>
          <p:nvPr/>
        </p:nvSpPr>
        <p:spPr>
          <a:xfrm rot="20078822">
            <a:off x="260001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Rectangle: Rounded Corners 5"/>
          <p:cNvSpPr/>
          <p:nvPr/>
        </p:nvSpPr>
        <p:spPr>
          <a:xfrm rot="20078822" flipH="1" flipV="1">
            <a:off x="1122603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Rectangle: Rounded Corners 6"/>
          <p:cNvSpPr/>
          <p:nvPr/>
        </p:nvSpPr>
        <p:spPr>
          <a:xfrm rot="20078822" flipH="1" flipV="1">
            <a:off x="10606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Rectangle: Rounded Corners 7"/>
          <p:cNvSpPr/>
          <p:nvPr/>
        </p:nvSpPr>
        <p:spPr>
          <a:xfrm rot="20078822" flipH="1" flipV="1">
            <a:off x="977801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Rectangle: Rounded Corners 8"/>
          <p:cNvSpPr/>
          <p:nvPr/>
        </p:nvSpPr>
        <p:spPr>
          <a:xfrm rot="20078822" flipH="1" flipV="1">
            <a:off x="9158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F6B73DB-AD59-41A9-B8AB-D6F0DF63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7" y="1298539"/>
            <a:ext cx="46672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CCA04C-E9C2-45DC-AB53-E202C988CFA9}"/>
              </a:ext>
            </a:extLst>
          </p:cNvPr>
          <p:cNvSpPr txBox="1"/>
          <p:nvPr/>
        </p:nvSpPr>
        <p:spPr>
          <a:xfrm>
            <a:off x="7394789" y="6505999"/>
            <a:ext cx="34682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* meme fornecido pelo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Guspinho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Lat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17594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Indice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620995"/>
            <a:ext cx="9579182" cy="3658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dirty="0"/>
              <a:t>01 – Introdução sobre controles de versão</a:t>
            </a:r>
          </a:p>
          <a:p>
            <a:pPr algn="just"/>
            <a:r>
              <a:rPr lang="pt-BR" dirty="0"/>
              <a:t>02 – História sobre o surgimento do GIT</a:t>
            </a:r>
          </a:p>
          <a:p>
            <a:pPr algn="just"/>
            <a:r>
              <a:rPr lang="pt-BR" dirty="0"/>
              <a:t>03 – </a:t>
            </a:r>
            <a:r>
              <a:rPr lang="pt-BR" dirty="0" err="1"/>
              <a:t>Git</a:t>
            </a:r>
            <a:r>
              <a:rPr lang="pt-BR" dirty="0"/>
              <a:t> Chart</a:t>
            </a:r>
          </a:p>
          <a:p>
            <a:pPr algn="just"/>
            <a:r>
              <a:rPr lang="pt-BR" dirty="0"/>
              <a:t>04 – Ambientes locais e </a:t>
            </a:r>
            <a:r>
              <a:rPr lang="pt-BR" dirty="0" err="1"/>
              <a:t>romotos</a:t>
            </a:r>
            <a:endParaRPr lang="pt-BR" dirty="0"/>
          </a:p>
          <a:p>
            <a:pPr algn="just"/>
            <a:r>
              <a:rPr lang="pt-BR" dirty="0"/>
              <a:t>05 – Árvores/</a:t>
            </a:r>
            <a:r>
              <a:rPr lang="pt-BR" dirty="0" err="1"/>
              <a:t>Branches</a:t>
            </a:r>
            <a:endParaRPr lang="pt-BR" dirty="0"/>
          </a:p>
          <a:p>
            <a:pPr algn="just"/>
            <a:r>
              <a:rPr lang="pt-BR" dirty="0"/>
              <a:t>06 – </a:t>
            </a:r>
            <a:r>
              <a:rPr lang="pt-BR" dirty="0" err="1"/>
              <a:t>Commits</a:t>
            </a:r>
            <a:endParaRPr lang="pt-BR" dirty="0"/>
          </a:p>
          <a:p>
            <a:pPr algn="just"/>
            <a:r>
              <a:rPr lang="pt-BR" dirty="0"/>
              <a:t>07 – </a:t>
            </a:r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lang="pt-BR" dirty="0"/>
          </a:p>
          <a:p>
            <a:pPr algn="just"/>
            <a:r>
              <a:rPr lang="pt-BR" dirty="0"/>
              <a:t>08 - Merges</a:t>
            </a:r>
          </a:p>
          <a:p>
            <a:pPr algn="just"/>
            <a:r>
              <a:rPr lang="pt-BR" dirty="0"/>
              <a:t>09 - Workflow</a:t>
            </a:r>
          </a:p>
          <a:p>
            <a:pPr algn="just"/>
            <a:r>
              <a:rPr lang="pt-BR" dirty="0"/>
              <a:t>10 - </a:t>
            </a:r>
            <a:r>
              <a:rPr lang="pt-BR" dirty="0" err="1"/>
              <a:t>Gitignore</a:t>
            </a:r>
            <a:endParaRPr lang="pt-BR" dirty="0"/>
          </a:p>
          <a:p>
            <a:pPr algn="just"/>
            <a:r>
              <a:rPr lang="pt-BR" dirty="0"/>
              <a:t>11 – Primeiros comandos (Ambiente Local)</a:t>
            </a:r>
          </a:p>
          <a:p>
            <a:pPr algn="just"/>
            <a:r>
              <a:rPr lang="pt-BR" dirty="0"/>
              <a:t>12 -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  <a:p>
            <a:pPr algn="just"/>
            <a:r>
              <a:rPr lang="pt-BR" dirty="0"/>
              <a:t>13 – Primeiros comandos com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0958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08671" y="2227083"/>
            <a:ext cx="9579182" cy="255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Um controle de versão é uma ferramenta que ajuda equipes de desenvolvimento de softwares a gerenciar alterações no código fonte de uma aplicação, mantendo seus registros de modificações.  </a:t>
            </a:r>
          </a:p>
          <a:p>
            <a:pPr algn="just"/>
            <a:r>
              <a:rPr lang="pt-BR" sz="1600" dirty="0"/>
              <a:t>Uma das principais vantagens de um controle de versão é ser capaz de lidar com diferentes versões do mesmo arquivo possibilitando um ou mais  desenvolvedores a oportunidade de trabalhar em fluxos diferentes e junta-los em algum momento do futuro, ou até mesmo comparar as modificações realizadas em uma linha temporal.</a:t>
            </a:r>
          </a:p>
          <a:p>
            <a:r>
              <a:rPr lang="pt-BR" dirty="0"/>
              <a:t>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Controle de versão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0849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Introdução</a:t>
            </a:r>
            <a:endParaRPr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D7E3229-5B20-4A6F-B0B3-0B6EEE7FDA13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Controle de versão</a:t>
            </a:r>
            <a:endParaRPr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4C25FBA-8C79-4273-8C14-71E70708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9" y="2603619"/>
            <a:ext cx="2317480" cy="996857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D22C5A7-B27D-4949-A771-F1541BE2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1" y="2339181"/>
            <a:ext cx="3051474" cy="1525737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C9958CB-9883-4556-8BA9-BFE4DDBD3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79" y="2441806"/>
            <a:ext cx="1874757" cy="1320481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61B748B4-4685-462A-8D44-81D13D245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1" y="3989392"/>
            <a:ext cx="1871088" cy="214551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C46DDAC-D60B-4979-A421-D847B19C4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9" y="3989392"/>
            <a:ext cx="2145515" cy="21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8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8216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08671" y="2227083"/>
            <a:ext cx="9579182" cy="218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 historia começa quando a </a:t>
            </a:r>
            <a:r>
              <a:rPr lang="pt-BR" sz="1600" dirty="0" err="1"/>
              <a:t>BitKeeper</a:t>
            </a:r>
            <a:r>
              <a:rPr lang="pt-BR" sz="1600" dirty="0"/>
              <a:t>, controle de versões usado para armazenar o kernel do sistema operacional </a:t>
            </a:r>
            <a:r>
              <a:rPr lang="pt-BR" sz="1600" dirty="0" err="1"/>
              <a:t>linux</a:t>
            </a:r>
            <a:r>
              <a:rPr lang="pt-BR" sz="1600" dirty="0"/>
              <a:t>, decide retirar o direito de uso “grátis” da ferramenta para o Linux, ou seja decidiu cobrar para que o </a:t>
            </a:r>
            <a:r>
              <a:rPr lang="pt-BR" sz="1600" dirty="0" err="1"/>
              <a:t>linux</a:t>
            </a:r>
            <a:r>
              <a:rPr lang="pt-BR" sz="1600" dirty="0"/>
              <a:t> continuasse mantendo seu código no repositório.</a:t>
            </a:r>
          </a:p>
          <a:p>
            <a:pPr algn="just"/>
            <a:r>
              <a:rPr lang="pt-BR" sz="1600" dirty="0"/>
              <a:t>Linus </a:t>
            </a:r>
            <a:r>
              <a:rPr lang="pt-BR" sz="1600" dirty="0" err="1"/>
              <a:t>Dorvalds</a:t>
            </a:r>
            <a:r>
              <a:rPr lang="pt-BR" sz="1600" dirty="0"/>
              <a:t>, criador do Linux então decide que não valia a pena pagar pela ferramenta da </a:t>
            </a:r>
            <a:r>
              <a:rPr lang="pt-BR" sz="1600" dirty="0" err="1"/>
              <a:t>Keeper</a:t>
            </a:r>
            <a:r>
              <a:rPr lang="pt-BR" sz="1600" dirty="0"/>
              <a:t> e resolveu criar o seu próprio controle de versão, e assim surge o </a:t>
            </a:r>
            <a:r>
              <a:rPr lang="pt-BR" sz="1600" dirty="0" err="1"/>
              <a:t>Git</a:t>
            </a:r>
            <a:r>
              <a:rPr lang="pt-BR" sz="1600" dirty="0"/>
              <a:t>. </a:t>
            </a:r>
          </a:p>
          <a:p>
            <a:r>
              <a:rPr lang="pt-BR" dirty="0"/>
              <a:t> 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72551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história</a:t>
            </a:r>
            <a:endParaRPr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BAF4BBE7-7227-4A6E-ABF1-23296C3EC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591250"/>
            <a:ext cx="3388481" cy="17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7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25625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chart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533129" y="1892182"/>
            <a:ext cx="3716204" cy="3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dirty="0"/>
              <a:t> 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DE812B9-2591-498E-9821-F5326E59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736698"/>
            <a:ext cx="5553075" cy="4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58054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plataformas remotas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Ambiente local: Inicialmente é necessário entender que o </a:t>
            </a:r>
            <a:r>
              <a:rPr lang="pt-BR" sz="1600" dirty="0" err="1"/>
              <a:t>Git</a:t>
            </a:r>
            <a:r>
              <a:rPr lang="pt-BR" sz="1600" dirty="0"/>
              <a:t> funciona mesmo localmente na sua maquina, ou seja você consegue utilizar grande parte das funcionalidades do </a:t>
            </a:r>
            <a:r>
              <a:rPr lang="pt-BR" sz="1600" dirty="0" err="1"/>
              <a:t>Git</a:t>
            </a:r>
            <a:r>
              <a:rPr lang="pt-BR" sz="1600" dirty="0"/>
              <a:t> mesmo no seu ambiente local.</a:t>
            </a:r>
          </a:p>
          <a:p>
            <a:pPr algn="just"/>
            <a:r>
              <a:rPr lang="pt-BR" sz="1600" dirty="0"/>
              <a:t>Ambiente remoto: Já as plataformas remotas são servidores </a:t>
            </a:r>
            <a:r>
              <a:rPr lang="pt-BR" sz="1600" dirty="0" err="1"/>
              <a:t>Git</a:t>
            </a:r>
            <a:r>
              <a:rPr lang="pt-BR" sz="1600" dirty="0"/>
              <a:t> preparados para armazenar seu código fonte. Geralmente estes repositórios ficam disponíveis na nuvem.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390A80D0-8422-43D7-9CD0-12FF5AD82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46" y="3668635"/>
            <a:ext cx="4857751" cy="2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513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1486931" y="723094"/>
            <a:ext cx="43595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Árvore/</a:t>
            </a:r>
            <a:r>
              <a:rPr lang="pt-BR" dirty="0" err="1"/>
              <a:t>Branchs</a:t>
            </a:r>
            <a:endParaRPr dirty="0"/>
          </a:p>
        </p:txBody>
      </p:sp>
      <p:sp>
        <p:nvSpPr>
          <p:cNvPr id="184" name="Rectangle 10"/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/>
              <a:t>Quando criamos um repositório </a:t>
            </a:r>
            <a:r>
              <a:rPr lang="pt-BR" sz="1600" dirty="0" err="1"/>
              <a:t>Git</a:t>
            </a:r>
            <a:r>
              <a:rPr lang="pt-BR" sz="1600" dirty="0"/>
              <a:t>. O código do projeto inicial é um </a:t>
            </a:r>
            <a:r>
              <a:rPr lang="pt-BR" sz="1600" dirty="0" err="1"/>
              <a:t>branch</a:t>
            </a:r>
            <a:r>
              <a:rPr lang="pt-BR" sz="1600" dirty="0"/>
              <a:t> (galho) onde podemos criar vários outros </a:t>
            </a:r>
            <a:r>
              <a:rPr lang="pt-BR" sz="1600" dirty="0" err="1"/>
              <a:t>branchs</a:t>
            </a:r>
            <a:r>
              <a:rPr lang="pt-BR" sz="1600" dirty="0"/>
              <a:t>, cada </a:t>
            </a:r>
            <a:r>
              <a:rPr lang="pt-BR" sz="1600" dirty="0" err="1"/>
              <a:t>branch</a:t>
            </a:r>
            <a:r>
              <a:rPr lang="pt-BR" sz="1600" dirty="0"/>
              <a:t> criado é uma cópia exata do seu </a:t>
            </a:r>
            <a:r>
              <a:rPr lang="pt-BR" sz="1600" dirty="0" err="1"/>
              <a:t>branch</a:t>
            </a:r>
            <a:r>
              <a:rPr lang="pt-BR" sz="1600" dirty="0"/>
              <a:t> pai no momento da criação. A criação de novos </a:t>
            </a:r>
            <a:r>
              <a:rPr lang="pt-BR" sz="1600" dirty="0" err="1"/>
              <a:t>branches</a:t>
            </a:r>
            <a:r>
              <a:rPr lang="pt-BR" sz="1600" dirty="0"/>
              <a:t> normalmente ocorre quando uma nova alteração no código precisa ser realizada. De modo que as alterações que o desenvolvedor realizar em uma </a:t>
            </a:r>
            <a:r>
              <a:rPr lang="pt-BR" sz="1600" u="sng" dirty="0" err="1"/>
              <a:t>branch</a:t>
            </a:r>
            <a:r>
              <a:rPr lang="pt-BR" sz="1600" dirty="0"/>
              <a:t> serão salvas apenas nesta </a:t>
            </a:r>
            <a:r>
              <a:rPr lang="pt-BR" sz="1600" dirty="0" err="1"/>
              <a:t>branch</a:t>
            </a:r>
            <a:r>
              <a:rPr lang="pt-BR" sz="1600" dirty="0"/>
              <a:t>.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417FD783-D7D5-4596-8885-934FFF125E0A}"/>
              </a:ext>
            </a:extLst>
          </p:cNvPr>
          <p:cNvSpPr txBox="1"/>
          <p:nvPr/>
        </p:nvSpPr>
        <p:spPr>
          <a:xfrm>
            <a:off x="1486931" y="173669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4694715-51FD-4A53-83A8-1DAB82B2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56" y="3720136"/>
            <a:ext cx="4679085" cy="2651990"/>
          </a:xfrm>
          <a:prstGeom prst="rect">
            <a:avLst/>
          </a:prstGeom>
        </p:spPr>
      </p:pic>
      <p:pic>
        <p:nvPicPr>
          <p:cNvPr id="6" name="Imagem 5" descr="Tela de um aparelho celular&#10;&#10;Descrição gerada automaticamente com confiança média">
            <a:extLst>
              <a:ext uri="{FF2B5EF4-FFF2-40B4-BE49-F238E27FC236}">
                <a16:creationId xmlns:a16="http://schemas.microsoft.com/office/drawing/2014/main" id="{C0EBC720-579C-4698-9253-5AA8FA3EC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4" y="3694737"/>
            <a:ext cx="3667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3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1517</Words>
  <Application>Microsoft Office PowerPoint</Application>
  <PresentationFormat>Widescreen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Lato</vt:lpstr>
      <vt:lpstr>Raleway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Meneses Pereira</cp:lastModifiedBy>
  <cp:revision>89</cp:revision>
  <dcterms:modified xsi:type="dcterms:W3CDTF">2021-05-26T13:43:24Z</dcterms:modified>
</cp:coreProperties>
</file>