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3" r:id="rId4"/>
    <p:sldId id="257" r:id="rId5"/>
    <p:sldId id="275" r:id="rId6"/>
    <p:sldId id="258" r:id="rId7"/>
    <p:sldId id="259" r:id="rId8"/>
    <p:sldId id="274" r:id="rId9"/>
    <p:sldId id="260" r:id="rId10"/>
    <p:sldId id="262" r:id="rId11"/>
    <p:sldId id="273" r:id="rId12"/>
    <p:sldId id="272" r:id="rId13"/>
    <p:sldId id="261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ícia Curry" initials="PC" lastIdx="1" clrIdx="0">
    <p:extLst>
      <p:ext uri="{19B8F6BF-5375-455C-9EA6-DF929625EA0E}">
        <p15:presenceInfo xmlns:p15="http://schemas.microsoft.com/office/powerpoint/2012/main" userId="1285aee3671f3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2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2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62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70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8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07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0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44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75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65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79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70C0-3D15-489E-96CC-4B23D5E250EC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E627-CB69-4DFF-968D-FADD06A71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17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zomas.net/cultura-escolar/bases-de-dados/208-regras-para-citacao-e-referencias-abnt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46610" y="3145460"/>
            <a:ext cx="3971221" cy="1240803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</a:t>
            </a:r>
            <a:r>
              <a:rPr lang="pt-BR" dirty="0" err="1">
                <a:solidFill>
                  <a:srgbClr val="FFFFFF"/>
                </a:solidFill>
              </a:rPr>
              <a:t>Scheila</a:t>
            </a:r>
            <a:r>
              <a:rPr lang="pt-BR" dirty="0">
                <a:solidFill>
                  <a:srgbClr val="FFFFFF"/>
                </a:solidFill>
              </a:rPr>
              <a:t> Patrícia Curry</a:t>
            </a:r>
          </a:p>
        </p:txBody>
      </p:sp>
      <p:sp>
        <p:nvSpPr>
          <p:cNvPr id="19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397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117B99-80C7-43EF-B9B6-225A878C6BA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3" r="4" b="21929"/>
          <a:stretch/>
        </p:blipFill>
        <p:spPr bwMode="auto">
          <a:xfrm>
            <a:off x="1132280" y="775380"/>
            <a:ext cx="2215871" cy="2377220"/>
          </a:xfrm>
          <a:prstGeom prst="rect">
            <a:avLst/>
          </a:prstGeom>
          <a:noFill/>
        </p:spPr>
      </p:pic>
      <p:sp>
        <p:nvSpPr>
          <p:cNvPr id="21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397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397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397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FC9DB5-7120-4073-9AA8-CF8706B3FC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43" y="3563471"/>
            <a:ext cx="2392207" cy="2392207"/>
          </a:xfrm>
          <a:prstGeom prst="rect">
            <a:avLst/>
          </a:prstGeom>
          <a:noFill/>
        </p:spPr>
      </p:pic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6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EBE837E-83A2-48AC-A443-84FECADAA3D8}"/>
              </a:ext>
            </a:extLst>
          </p:cNvPr>
          <p:cNvSpPr txBox="1"/>
          <p:nvPr/>
        </p:nvSpPr>
        <p:spPr>
          <a:xfrm>
            <a:off x="0" y="0"/>
            <a:ext cx="12192000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7030A0"/>
                </a:solidFill>
              </a:rPr>
              <a:t>CITAÇÕES </a:t>
            </a:r>
            <a:r>
              <a:rPr lang="pt-BR" sz="2000" b="1" dirty="0">
                <a:solidFill>
                  <a:srgbClr val="7030A0"/>
                </a:solidFill>
              </a:rPr>
              <a:t>(diretas ou indiretas)</a:t>
            </a:r>
            <a:r>
              <a:rPr lang="pt-BR" sz="3000" b="1" dirty="0">
                <a:solidFill>
                  <a:srgbClr val="7030A0"/>
                </a:solidFill>
              </a:rPr>
              <a:t> COM INDICAÇÃO DE GRAU DE PARTENTESCO (Filho, Neto, Sobrinho)</a:t>
            </a:r>
          </a:p>
          <a:p>
            <a:pPr algn="just"/>
            <a:r>
              <a:rPr lang="pt-BR" sz="2500" dirty="0"/>
              <a:t>Ex.: João Santos Filho.</a:t>
            </a:r>
          </a:p>
          <a:p>
            <a:pPr marL="1339850" algn="just"/>
            <a:r>
              <a:rPr lang="pt-BR" sz="2500" dirty="0"/>
              <a:t>                         </a:t>
            </a:r>
            <a:r>
              <a:rPr lang="pt-BR" sz="2400" dirty="0"/>
              <a:t>Segundo </a:t>
            </a:r>
            <a:r>
              <a:rPr lang="pt-BR" sz="2400" dirty="0">
                <a:solidFill>
                  <a:srgbClr val="FF0000"/>
                </a:solidFill>
              </a:rPr>
              <a:t>Santos Filho (2010, p. 10)</a:t>
            </a:r>
            <a:r>
              <a:rPr lang="pt-BR" sz="2400" dirty="0"/>
              <a:t>, “o desenvolvimento sustentável representa o caminho para a construção de um planeta habitável para as futuras gerações”. Nessa perspectiva, infere-se sobre a necessidade ..........</a:t>
            </a:r>
          </a:p>
          <a:p>
            <a:pPr marL="1339850" algn="just"/>
            <a:endParaRPr lang="pt-BR" sz="1100" dirty="0"/>
          </a:p>
          <a:p>
            <a:pPr marL="1339850" algn="just"/>
            <a:r>
              <a:rPr lang="pt-BR" sz="2400" dirty="0"/>
              <a:t>OU</a:t>
            </a:r>
          </a:p>
          <a:p>
            <a:pPr marL="1339850" algn="just"/>
            <a:endParaRPr lang="pt-BR" sz="1100" dirty="0"/>
          </a:p>
          <a:p>
            <a:pPr marL="1339850" algn="just"/>
            <a:r>
              <a:rPr lang="pt-BR" sz="2400" dirty="0"/>
              <a:t>		“O desenvolvimento sustentável representa o caminho para a construção de um planeta habitável para as futuras gerações” </a:t>
            </a:r>
            <a:r>
              <a:rPr lang="pt-BR" sz="2400" dirty="0">
                <a:solidFill>
                  <a:srgbClr val="FF0000"/>
                </a:solidFill>
              </a:rPr>
              <a:t>(SANTOS FILHO, 2010, p. 10)</a:t>
            </a:r>
            <a:r>
              <a:rPr lang="pt-BR" sz="2400" dirty="0"/>
              <a:t>. Nessa perspectiva, infere-se sobre a necessidade ..........</a:t>
            </a:r>
          </a:p>
        </p:txBody>
      </p:sp>
      <p:sp>
        <p:nvSpPr>
          <p:cNvPr id="5" name="Seta: Curva para a Direita 4">
            <a:extLst>
              <a:ext uri="{FF2B5EF4-FFF2-40B4-BE49-F238E27FC236}">
                <a16:creationId xmlns:a16="http://schemas.microsoft.com/office/drawing/2014/main" id="{859596B7-B343-4CBA-9072-5ED590C4208C}"/>
              </a:ext>
            </a:extLst>
          </p:cNvPr>
          <p:cNvSpPr/>
          <p:nvPr/>
        </p:nvSpPr>
        <p:spPr>
          <a:xfrm>
            <a:off x="282047" y="1387218"/>
            <a:ext cx="656822" cy="15652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994D29-5BA6-421C-B1BC-62537A11C4BF}"/>
              </a:ext>
            </a:extLst>
          </p:cNvPr>
          <p:cNvSpPr txBox="1"/>
          <p:nvPr/>
        </p:nvSpPr>
        <p:spPr>
          <a:xfrm>
            <a:off x="0" y="4642009"/>
            <a:ext cx="12192000" cy="2215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300" strike="sngStrike" dirty="0">
                <a:solidFill>
                  <a:srgbClr val="7030A0"/>
                </a:solidFill>
              </a:rPr>
              <a:t>As citações de diversos documentos de um </a:t>
            </a:r>
            <a:r>
              <a:rPr lang="pt-BR" sz="2300" b="1" u="sng" strike="sngStrike" dirty="0">
                <a:solidFill>
                  <a:srgbClr val="7030A0"/>
                </a:solidFill>
              </a:rPr>
              <a:t>mesmo autor, publicados num mesmo ano</a:t>
            </a:r>
            <a:r>
              <a:rPr lang="pt-BR" sz="2300" strike="sngStrike" dirty="0">
                <a:solidFill>
                  <a:srgbClr val="7030A0"/>
                </a:solidFill>
              </a:rPr>
              <a:t>, são distinguidas pelo acréscimo de letras minúsculas, em ordem alfabética:</a:t>
            </a:r>
          </a:p>
          <a:p>
            <a:pPr algn="ctr"/>
            <a:r>
              <a:rPr lang="pt-BR" sz="2300" strike="sngStrike" dirty="0"/>
              <a:t>De acordo com Santos (1972a), </a:t>
            </a:r>
            <a:r>
              <a:rPr lang="pt-BR" sz="2300" strike="sngStrike" dirty="0" err="1"/>
              <a:t>xxxxxxxxxxxxxxx</a:t>
            </a:r>
            <a:endParaRPr lang="pt-BR" sz="2300" strike="sngStrike" dirty="0"/>
          </a:p>
          <a:p>
            <a:pPr algn="ctr"/>
            <a:endParaRPr lang="pt-BR" sz="2300" strike="sngStrike" dirty="0"/>
          </a:p>
          <a:p>
            <a:r>
              <a:rPr lang="pt-BR" sz="2300" strike="sngStrike" dirty="0">
                <a:solidFill>
                  <a:srgbClr val="7030A0"/>
                </a:solidFill>
              </a:rPr>
              <a:t>Mesmo autor, publicados anos diferentes:   </a:t>
            </a:r>
          </a:p>
          <a:p>
            <a:pPr algn="ctr"/>
            <a:r>
              <a:rPr lang="pt-BR" sz="2300" strike="sngStrike" dirty="0"/>
              <a:t>De acordo com Santos (1989, 1991, 1995), </a:t>
            </a:r>
            <a:r>
              <a:rPr lang="pt-BR" sz="2300" strike="sngStrike" dirty="0" err="1"/>
              <a:t>xxxx</a:t>
            </a:r>
            <a:endParaRPr lang="pt-BR" sz="2300" strike="sngStrike" dirty="0"/>
          </a:p>
        </p:txBody>
      </p:sp>
    </p:spTree>
    <p:extLst>
      <p:ext uri="{BB962C8B-B14F-4D97-AF65-F5344CB8AC3E}">
        <p14:creationId xmlns:p14="http://schemas.microsoft.com/office/powerpoint/2010/main" val="264732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EBE837E-83A2-48AC-A443-84FECADAA3D8}"/>
              </a:ext>
            </a:extLst>
          </p:cNvPr>
          <p:cNvSpPr txBox="1"/>
          <p:nvPr/>
        </p:nvSpPr>
        <p:spPr>
          <a:xfrm>
            <a:off x="0" y="-45720"/>
            <a:ext cx="12090400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7030A0"/>
                </a:solidFill>
              </a:rPr>
              <a:t>CITAÇÕES COM ORGANIZADOR, COORDENADOR, COMPILADOR...</a:t>
            </a:r>
          </a:p>
          <a:p>
            <a:pPr marL="269875" algn="ctr"/>
            <a:r>
              <a:rPr lang="pt-BR" sz="2000" dirty="0">
                <a:solidFill>
                  <a:srgbClr val="7030A0"/>
                </a:solidFill>
              </a:rPr>
              <a:t>Com citações diretas OU indiretas.</a:t>
            </a:r>
          </a:p>
          <a:p>
            <a:pPr marL="269875" algn="ctr"/>
            <a:endParaRPr lang="pt-BR" sz="2000" dirty="0">
              <a:solidFill>
                <a:srgbClr val="7030A0"/>
              </a:solidFill>
            </a:endParaRPr>
          </a:p>
          <a:p>
            <a:pPr marL="269875" algn="just"/>
            <a:r>
              <a:rPr lang="pt-BR" sz="2000" dirty="0"/>
              <a:t>Nome da obra: Para onde vai a imprensa brasileira? </a:t>
            </a:r>
          </a:p>
          <a:p>
            <a:pPr marL="269875" algn="just"/>
            <a:r>
              <a:rPr lang="pt-BR" sz="2000" dirty="0"/>
              <a:t>Nome do artigo lido na obra: Como a imprensa está se pensando?</a:t>
            </a:r>
          </a:p>
          <a:p>
            <a:pPr marL="269875" algn="just"/>
            <a:r>
              <a:rPr lang="pt-BR" sz="2000" dirty="0"/>
              <a:t>Organizador(a): Antônio Gomes Pereira</a:t>
            </a:r>
          </a:p>
          <a:p>
            <a:pPr marL="269875" algn="just"/>
            <a:r>
              <a:rPr lang="pt-BR" sz="2000" dirty="0"/>
              <a:t>Autor(a) do artigo: Simon Santos</a:t>
            </a:r>
          </a:p>
          <a:p>
            <a:pPr marL="1431925" algn="just"/>
            <a:endParaRPr lang="pt-BR" sz="2500" dirty="0"/>
          </a:p>
          <a:p>
            <a:pPr marL="182563" algn="just"/>
            <a:r>
              <a:rPr lang="pt-BR" sz="2500" dirty="0"/>
              <a:t>Consoante Santos (2015, p. 20), a imprensa no Brasil articula-se de acordo com o cenário político</a:t>
            </a:r>
          </a:p>
          <a:p>
            <a:pPr marL="182563" algn="just"/>
            <a:r>
              <a:rPr lang="pt-BR" sz="2500" b="1" dirty="0"/>
              <a:t>OU</a:t>
            </a:r>
          </a:p>
          <a:p>
            <a:pPr marL="182563" algn="just"/>
            <a:r>
              <a:rPr lang="pt-BR" sz="2500" dirty="0"/>
              <a:t>A imprensa no Brasil articula-se de acordo com o cenário político (SANTOS, 2015, p. 20).</a:t>
            </a:r>
          </a:p>
          <a:p>
            <a:pPr marL="1431925" algn="just"/>
            <a:endParaRPr lang="pt-BR" sz="2500" dirty="0"/>
          </a:p>
        </p:txBody>
      </p:sp>
      <p:sp>
        <p:nvSpPr>
          <p:cNvPr id="2" name="Seta: Curva para a Direita 1">
            <a:extLst>
              <a:ext uri="{FF2B5EF4-FFF2-40B4-BE49-F238E27FC236}">
                <a16:creationId xmlns:a16="http://schemas.microsoft.com/office/drawing/2014/main" id="{CD04A5F1-87D8-4260-9BEA-C765F52CECD6}"/>
              </a:ext>
            </a:extLst>
          </p:cNvPr>
          <p:cNvSpPr/>
          <p:nvPr/>
        </p:nvSpPr>
        <p:spPr>
          <a:xfrm rot="19436041">
            <a:off x="492313" y="5589303"/>
            <a:ext cx="704683" cy="977905"/>
          </a:xfrm>
          <a:prstGeom prst="curvedRightArrow">
            <a:avLst>
              <a:gd name="adj1" fmla="val 0"/>
              <a:gd name="adj2" fmla="val 4669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8B04A5-BD33-4565-90F1-620DFA7A4DF1}"/>
              </a:ext>
            </a:extLst>
          </p:cNvPr>
          <p:cNvSpPr txBox="1"/>
          <p:nvPr/>
        </p:nvSpPr>
        <p:spPr>
          <a:xfrm>
            <a:off x="0" y="4329121"/>
            <a:ext cx="12090400" cy="229293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9875" algn="just"/>
            <a:endParaRPr lang="pt-BR" dirty="0"/>
          </a:p>
          <a:p>
            <a:pPr marL="269875" algn="just"/>
            <a:r>
              <a:rPr lang="pt-BR" dirty="0"/>
              <a:t>	</a:t>
            </a:r>
            <a:r>
              <a:rPr lang="pt-BR" sz="2500" dirty="0">
                <a:solidFill>
                  <a:srgbClr val="FF0000"/>
                </a:solidFill>
              </a:rPr>
              <a:t>       REFERÊNCIAS</a:t>
            </a:r>
          </a:p>
          <a:p>
            <a:pPr marL="1431925" algn="just"/>
            <a:endParaRPr lang="pt-BR" sz="2500" dirty="0">
              <a:solidFill>
                <a:srgbClr val="FF0000"/>
              </a:solidFill>
            </a:endParaRPr>
          </a:p>
          <a:p>
            <a:pPr marL="1431925" algn="just" defTabSz="896938"/>
            <a:r>
              <a:rPr lang="pt-BR" sz="2500" dirty="0">
                <a:solidFill>
                  <a:srgbClr val="FF0000"/>
                </a:solidFill>
              </a:rPr>
              <a:t>SANTOS, Simon. </a:t>
            </a:r>
            <a:r>
              <a:rPr lang="pt-BR" sz="2500" b="1" dirty="0">
                <a:solidFill>
                  <a:srgbClr val="FF0000"/>
                </a:solidFill>
              </a:rPr>
              <a:t>Como a Imprensa está se pensando? </a:t>
            </a:r>
            <a:r>
              <a:rPr lang="pt-BR" sz="2500" dirty="0">
                <a:solidFill>
                  <a:srgbClr val="FF0000"/>
                </a:solidFill>
                <a:highlight>
                  <a:srgbClr val="FFFF00"/>
                </a:highlight>
              </a:rPr>
              <a:t>In:</a:t>
            </a:r>
            <a:r>
              <a:rPr lang="pt-BR" sz="2500" dirty="0">
                <a:solidFill>
                  <a:srgbClr val="FF0000"/>
                </a:solidFill>
              </a:rPr>
              <a:t> PEREIRA, Antônio Gomes </a:t>
            </a:r>
            <a:r>
              <a:rPr lang="pt-BR" sz="2500" dirty="0">
                <a:solidFill>
                  <a:srgbClr val="FF0000"/>
                </a:solidFill>
                <a:highlight>
                  <a:srgbClr val="FFFF00"/>
                </a:highlight>
              </a:rPr>
              <a:t>(Org.)</a:t>
            </a:r>
            <a:r>
              <a:rPr lang="pt-BR" sz="2500" dirty="0">
                <a:solidFill>
                  <a:srgbClr val="FF0000"/>
                </a:solidFill>
              </a:rPr>
              <a:t>. </a:t>
            </a:r>
            <a:r>
              <a:rPr lang="pt-BR" sz="2500" b="1" dirty="0">
                <a:solidFill>
                  <a:srgbClr val="FF0000"/>
                </a:solidFill>
              </a:rPr>
              <a:t>Para onde vai a imprensa brasileira? </a:t>
            </a:r>
            <a:r>
              <a:rPr lang="pt-BR" sz="2500" dirty="0">
                <a:solidFill>
                  <a:srgbClr val="FF0000"/>
                </a:solidFill>
              </a:rPr>
              <a:t>Fortaleza: UFC, 1983. p. 29-45.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52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30CED96-1BE1-4AD6-8579-983E77862621}"/>
              </a:ext>
            </a:extLst>
          </p:cNvPr>
          <p:cNvSpPr txBox="1"/>
          <p:nvPr/>
        </p:nvSpPr>
        <p:spPr>
          <a:xfrm>
            <a:off x="0" y="4472583"/>
            <a:ext cx="12192000" cy="22467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strike="sngStrike" dirty="0">
                <a:solidFill>
                  <a:srgbClr val="7030A0"/>
                </a:solidFill>
              </a:rPr>
              <a:t>Informação oral</a:t>
            </a:r>
            <a:r>
              <a:rPr lang="pt-BR" sz="2000" strike="sngStrike" dirty="0"/>
              <a:t> (palestras, debates, entrevistas):</a:t>
            </a:r>
          </a:p>
          <a:p>
            <a:pPr algn="ctr"/>
            <a:endParaRPr lang="pt-BR" sz="2000" strike="sngStrike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strike="sngStrike" dirty="0">
                <a:solidFill>
                  <a:srgbClr val="7030A0"/>
                </a:solidFill>
              </a:rPr>
              <a:t>Indique entre parênteses, após a digitação do texto </a:t>
            </a:r>
            <a:r>
              <a:rPr lang="pt-BR" sz="2000" strike="sngStrike" dirty="0" err="1">
                <a:solidFill>
                  <a:srgbClr val="7030A0"/>
                </a:solidFill>
              </a:rPr>
              <a:t>oralizado</a:t>
            </a:r>
            <a:r>
              <a:rPr lang="pt-BR" sz="2000" strike="sngStrike" dirty="0">
                <a:solidFill>
                  <a:srgbClr val="7030A0"/>
                </a:solidFill>
              </a:rPr>
              <a:t>, a expressão: (informação verbal).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strike="sngStrike" dirty="0">
                <a:solidFill>
                  <a:srgbClr val="7030A0"/>
                </a:solidFill>
              </a:rPr>
              <a:t>Em notas de rodapé, acrescentam-se outras informações pertinentes sobre a obra e/ou autor.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strike="sngStrike" dirty="0">
                <a:solidFill>
                  <a:srgbClr val="7030A0"/>
                </a:solidFill>
              </a:rPr>
              <a:t>Se houver referência completa, indica-se no final do trabalho. </a:t>
            </a:r>
          </a:p>
          <a:p>
            <a:pPr algn="just"/>
            <a:r>
              <a:rPr lang="pt-BR" sz="2000" strike="sngStrike" dirty="0">
                <a:solidFill>
                  <a:srgbClr val="FF0000"/>
                </a:solidFill>
              </a:rPr>
              <a:t>Ex.:</a:t>
            </a:r>
            <a:r>
              <a:rPr lang="pt-BR" sz="2000" strike="sngStrike" dirty="0"/>
              <a:t> Maciel comprovou que no Rio Cachoeira, em Joinville, há muita poluição proveniente das indústrias e das residências (informação verbal).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5DC0D2-E144-4065-BDFE-53EE95380E55}"/>
              </a:ext>
            </a:extLst>
          </p:cNvPr>
          <p:cNvSpPr txBox="1"/>
          <p:nvPr/>
        </p:nvSpPr>
        <p:spPr>
          <a:xfrm>
            <a:off x="-12879" y="117455"/>
            <a:ext cx="12090400" cy="16158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7030A0"/>
                </a:solidFill>
              </a:rPr>
              <a:t>CITAÇÕES EM MEIO ELETRÔNICO </a:t>
            </a:r>
          </a:p>
          <a:p>
            <a:pPr algn="just"/>
            <a:r>
              <a:rPr lang="pt-BR" sz="2300" dirty="0">
                <a:solidFill>
                  <a:srgbClr val="7030A0"/>
                </a:solidFill>
              </a:rPr>
              <a:t>Para documentos retirados de meios eletrônicos, as regras de citação são as mesmas citadas acima (= nome do autor do artigo, ano e página. Se não houver página, use só o ano de publicação). </a:t>
            </a:r>
          </a:p>
          <a:p>
            <a:pPr algn="just"/>
            <a:r>
              <a:rPr lang="pt-BR" sz="2300" dirty="0"/>
              <a:t>EX.: </a:t>
            </a:r>
            <a:r>
              <a:rPr lang="pt-BR" sz="2300" dirty="0">
                <a:highlight>
                  <a:srgbClr val="FFFF00"/>
                </a:highlight>
              </a:rPr>
              <a:t>De acordo com Mello (1992, p. 30), o crescimento da economia </a:t>
            </a:r>
            <a:r>
              <a:rPr lang="pt-BR" sz="2300" dirty="0" err="1">
                <a:highlight>
                  <a:srgbClr val="FFFF00"/>
                </a:highlight>
              </a:rPr>
              <a:t>xxxxxxxxxxxxx</a:t>
            </a:r>
            <a:endParaRPr lang="pt-BR" sz="2300" dirty="0">
              <a:highlight>
                <a:srgbClr val="FFFF00"/>
              </a:highligh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08806B-0D27-48B1-BE6E-F3D2F5E2629E}"/>
              </a:ext>
            </a:extLst>
          </p:cNvPr>
          <p:cNvSpPr txBox="1"/>
          <p:nvPr/>
        </p:nvSpPr>
        <p:spPr>
          <a:xfrm>
            <a:off x="63679" y="1956465"/>
            <a:ext cx="12192000" cy="22929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REFERÊNCIAS:</a:t>
            </a:r>
          </a:p>
          <a:p>
            <a:r>
              <a:rPr lang="pt-BR" sz="2000" dirty="0"/>
              <a:t>SOBRENOME, Prenome. </a:t>
            </a:r>
            <a:r>
              <a:rPr lang="pt-BR" sz="2000" b="1" dirty="0"/>
              <a:t>Título</a:t>
            </a:r>
            <a:r>
              <a:rPr lang="pt-BR" sz="2000" dirty="0"/>
              <a:t>.</a:t>
            </a:r>
            <a:r>
              <a:rPr lang="pt-BR" sz="2000" b="1" dirty="0"/>
              <a:t> </a:t>
            </a:r>
            <a:r>
              <a:rPr lang="pt-BR" sz="2000" dirty="0"/>
              <a:t>Edição. Local: ano. nº de pág. ou vol. (Série) (se houver) Disponível em: &lt;</a:t>
            </a:r>
            <a:r>
              <a:rPr lang="pt-BR" sz="2000" u="sng" dirty="0"/>
              <a:t>http:// ...</a:t>
            </a:r>
            <a:r>
              <a:rPr lang="pt-BR" sz="2000" dirty="0"/>
              <a:t>&gt; Acesso em: dia mês (abreviado) ano.</a:t>
            </a:r>
          </a:p>
          <a:p>
            <a:r>
              <a:rPr lang="pt-BR" sz="2000" dirty="0">
                <a:solidFill>
                  <a:srgbClr val="FF0000"/>
                </a:solidFill>
              </a:rPr>
              <a:t>Ex.: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MELLO, Luiz </a:t>
            </a:r>
            <a:r>
              <a:rPr lang="pt-BR" sz="2000" dirty="0" err="1">
                <a:solidFill>
                  <a:srgbClr val="FF0000"/>
                </a:solidFill>
              </a:rPr>
              <a:t>Antonio</a:t>
            </a:r>
            <a:r>
              <a:rPr lang="pt-BR" sz="2000" dirty="0">
                <a:solidFill>
                  <a:srgbClr val="FF0000"/>
                </a:solidFill>
              </a:rPr>
              <a:t>. </a:t>
            </a:r>
            <a:r>
              <a:rPr lang="pt-BR" sz="2000" b="1" dirty="0">
                <a:solidFill>
                  <a:srgbClr val="FF0000"/>
                </a:solidFill>
              </a:rPr>
              <a:t>A Onda feliz</a:t>
            </a:r>
            <a:r>
              <a:rPr lang="pt-BR" sz="2000" dirty="0">
                <a:solidFill>
                  <a:srgbClr val="FF0000"/>
                </a:solidFill>
              </a:rPr>
              <a:t>: como nasceu a Fluminense FM. Niterói: Arte &amp; Ofício, 1992</a:t>
            </a:r>
            <a:r>
              <a:rPr lang="pt-BR" sz="2000" dirty="0">
                <a:solidFill>
                  <a:srgbClr val="FF0000"/>
                </a:solidFill>
                <a:highlight>
                  <a:srgbClr val="00FFFF"/>
                </a:highlight>
              </a:rPr>
              <a:t>. Disponível em: &lt;www.udesc.br&gt; Acesso em: 13 out. 2016.</a:t>
            </a:r>
          </a:p>
          <a:p>
            <a:endParaRPr lang="pt-BR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8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12800" algn="ctr" fontAlgn="base"/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CITAÇÃO DE CITAÇÃO – </a:t>
            </a:r>
            <a:r>
              <a:rPr lang="pt-BR" sz="2800" b="1" i="1" dirty="0">
                <a:solidFill>
                  <a:schemeClr val="accent6">
                    <a:lumMod val="75000"/>
                  </a:schemeClr>
                </a:solidFill>
              </a:rPr>
              <a:t>apud (= </a:t>
            </a:r>
            <a:r>
              <a:rPr lang="pt-BR" sz="2800" b="1" i="1" dirty="0">
                <a:solidFill>
                  <a:srgbClr val="FF0000"/>
                </a:solidFill>
              </a:rPr>
              <a:t>citado por</a:t>
            </a:r>
            <a:r>
              <a:rPr lang="pt-BR" sz="2800" b="1" i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indent="812800" algn="just" fontAlgn="base"/>
            <a:endParaRPr lang="pt-BR" sz="2800" i="1" dirty="0"/>
          </a:p>
          <a:p>
            <a:pPr indent="812800" algn="just" fontAlgn="base"/>
            <a:r>
              <a:rPr lang="pt-BR" sz="2800" dirty="0"/>
              <a:t>Le </a:t>
            </a:r>
            <a:r>
              <a:rPr lang="pt-BR" sz="2800" dirty="0" err="1"/>
              <a:t>Clerc</a:t>
            </a:r>
            <a:r>
              <a:rPr lang="pt-BR" sz="2800" dirty="0"/>
              <a:t> (1982, p. 32) </a:t>
            </a:r>
            <a:r>
              <a:rPr lang="pt-BR" sz="2800" dirty="0">
                <a:solidFill>
                  <a:srgbClr val="FF0000"/>
                </a:solidFill>
              </a:rPr>
              <a:t>apud</a:t>
            </a:r>
            <a:r>
              <a:rPr lang="pt-BR" sz="2800" dirty="0"/>
              <a:t> Rosa (1999, p. 130) afirma que </a:t>
            </a:r>
            <a:r>
              <a:rPr lang="pt-BR" sz="2800" dirty="0">
                <a:solidFill>
                  <a:srgbClr val="FF0000"/>
                </a:solidFill>
              </a:rPr>
              <a:t>“</a:t>
            </a:r>
            <a:r>
              <a:rPr lang="pt-BR" sz="2800" dirty="0"/>
              <a:t>Quando se escala uma montanha, quando se chega ao topo, não se encontra mais que pedra e neve, mas dali a vista é magnífica</a:t>
            </a:r>
            <a:r>
              <a:rPr lang="pt-BR" sz="2800" dirty="0">
                <a:solidFill>
                  <a:srgbClr val="FF0000"/>
                </a:solidFill>
              </a:rPr>
              <a:t>”</a:t>
            </a:r>
            <a:r>
              <a:rPr lang="pt-BR" sz="2800" dirty="0"/>
              <a:t>.</a:t>
            </a:r>
          </a:p>
          <a:p>
            <a:pPr indent="812800" algn="just" fontAlgn="base"/>
            <a:endParaRPr lang="pt-BR" sz="2800" dirty="0"/>
          </a:p>
          <a:p>
            <a:pPr indent="812800" algn="just" fontAlgn="base"/>
            <a:r>
              <a:rPr lang="pt-BR" sz="2000" dirty="0"/>
              <a:t>(OBS.: Caso “Le </a:t>
            </a:r>
            <a:r>
              <a:rPr lang="pt-BR" sz="2000" dirty="0" err="1"/>
              <a:t>Clerc</a:t>
            </a:r>
            <a:r>
              <a:rPr lang="pt-BR" sz="2000" dirty="0"/>
              <a:t>” apresente ano e página, na obra em que foi mencionado, então, podemos trazer esse dado aqui para a citação)</a:t>
            </a:r>
          </a:p>
          <a:p>
            <a:pPr indent="812800" algn="just" fontAlgn="base"/>
            <a:endParaRPr lang="pt-BR" sz="2800" dirty="0"/>
          </a:p>
          <a:p>
            <a:pPr indent="812800" algn="just" fontAlgn="base"/>
            <a:r>
              <a:rPr lang="pt-BR" sz="2800" dirty="0"/>
              <a:t>OU</a:t>
            </a:r>
          </a:p>
          <a:p>
            <a:pPr indent="812800" algn="just" fontAlgn="base"/>
            <a:endParaRPr lang="pt-BR" sz="2800" dirty="0"/>
          </a:p>
          <a:p>
            <a:pPr indent="812800" algn="just" fontAlgn="base"/>
            <a:r>
              <a:rPr lang="pt-BR" sz="2800" dirty="0">
                <a:solidFill>
                  <a:srgbClr val="FF0000"/>
                </a:solidFill>
              </a:rPr>
              <a:t>“</a:t>
            </a:r>
            <a:r>
              <a:rPr lang="pt-BR" sz="2800" dirty="0"/>
              <a:t>Quando se escala uma montanha, quando se chega ao topo, não se encontra mais que pedra e neve, mas dali a vista é magnífica</a:t>
            </a:r>
            <a:r>
              <a:rPr lang="pt-BR" sz="2800" dirty="0">
                <a:solidFill>
                  <a:srgbClr val="FF0000"/>
                </a:solidFill>
              </a:rPr>
              <a:t>”</a:t>
            </a:r>
            <a:r>
              <a:rPr lang="pt-BR" sz="2800" dirty="0"/>
              <a:t>. (LE CLERC, 1982, p. 32 </a:t>
            </a:r>
            <a:r>
              <a:rPr lang="pt-BR" sz="2800" dirty="0">
                <a:solidFill>
                  <a:srgbClr val="FF0000"/>
                </a:solidFill>
              </a:rPr>
              <a:t>apud</a:t>
            </a:r>
            <a:r>
              <a:rPr lang="pt-BR" sz="2800" dirty="0"/>
              <a:t> ROSA, 1999, p. 130).</a:t>
            </a:r>
            <a:endParaRPr lang="pt-BR" sz="2500" dirty="0"/>
          </a:p>
        </p:txBody>
      </p:sp>
      <p:cxnSp>
        <p:nvCxnSpPr>
          <p:cNvPr id="4" name="Conector de seta reta 3"/>
          <p:cNvCxnSpPr/>
          <p:nvPr/>
        </p:nvCxnSpPr>
        <p:spPr>
          <a:xfrm flipH="1" flipV="1">
            <a:off x="4064000" y="1246394"/>
            <a:ext cx="1511300" cy="20048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141626" y="3342807"/>
            <a:ext cx="4661941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200" dirty="0"/>
              <a:t>Observe que não há vírgula no ‘apud’</a:t>
            </a:r>
          </a:p>
        </p:txBody>
      </p:sp>
    </p:spTree>
    <p:extLst>
      <p:ext uri="{BB962C8B-B14F-4D97-AF65-F5344CB8AC3E}">
        <p14:creationId xmlns:p14="http://schemas.microsoft.com/office/powerpoint/2010/main" val="233661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8F2AED-EB6B-4021-88E9-4D58E15511AD}"/>
              </a:ext>
            </a:extLst>
          </p:cNvPr>
          <p:cNvSpPr txBox="1"/>
          <p:nvPr/>
        </p:nvSpPr>
        <p:spPr>
          <a:xfrm>
            <a:off x="0" y="12192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>
                <a:solidFill>
                  <a:srgbClr val="7030A0"/>
                </a:solidFill>
              </a:rPr>
              <a:t>Citação em língua estrangeira:</a:t>
            </a:r>
          </a:p>
          <a:p>
            <a:pPr algn="just"/>
            <a:r>
              <a:rPr lang="pt-BR" sz="3000" dirty="0"/>
              <a:t>É necessário fazer uma citação direta e indicar a tradução em nota de rodapé. </a:t>
            </a:r>
          </a:p>
          <a:p>
            <a:pPr algn="just"/>
            <a:endParaRPr lang="pt-BR" sz="3000" dirty="0"/>
          </a:p>
          <a:p>
            <a:pPr algn="just"/>
            <a:r>
              <a:rPr lang="pt-BR" sz="3000" dirty="0"/>
              <a:t>Ex.: </a:t>
            </a:r>
          </a:p>
          <a:p>
            <a:pPr marL="1435100" algn="just"/>
            <a:r>
              <a:rPr lang="pt-BR" sz="3000" dirty="0"/>
              <a:t>The </a:t>
            </a:r>
            <a:r>
              <a:rPr lang="pt-BR" sz="3000" dirty="0" err="1"/>
              <a:t>channels</a:t>
            </a:r>
            <a:r>
              <a:rPr lang="pt-BR" sz="3000" dirty="0"/>
              <a:t> </a:t>
            </a:r>
            <a:r>
              <a:rPr lang="pt-BR" sz="3000" dirty="0" err="1"/>
              <a:t>of</a:t>
            </a:r>
            <a:r>
              <a:rPr lang="pt-BR" sz="3000" dirty="0"/>
              <a:t> communication </a:t>
            </a:r>
            <a:r>
              <a:rPr lang="pt-BR" sz="3000" dirty="0" err="1"/>
              <a:t>between</a:t>
            </a:r>
            <a:r>
              <a:rPr lang="pt-BR" sz="3000" dirty="0"/>
              <a:t> </a:t>
            </a:r>
            <a:r>
              <a:rPr lang="pt-BR" sz="3000" dirty="0" err="1"/>
              <a:t>health</a:t>
            </a:r>
            <a:r>
              <a:rPr lang="pt-BR" sz="3000" dirty="0"/>
              <a:t> </a:t>
            </a:r>
            <a:r>
              <a:rPr lang="pt-BR" sz="3000" dirty="0" err="1"/>
              <a:t>professionals</a:t>
            </a:r>
            <a:r>
              <a:rPr lang="pt-BR" sz="3000" dirty="0"/>
              <a:t> </a:t>
            </a:r>
            <a:r>
              <a:rPr lang="pt-BR" sz="3000" dirty="0" err="1"/>
              <a:t>and</a:t>
            </a:r>
            <a:r>
              <a:rPr lang="pt-BR" sz="3000" dirty="0"/>
              <a:t> </a:t>
            </a:r>
            <a:r>
              <a:rPr lang="pt-BR" sz="3000" dirty="0" err="1"/>
              <a:t>patients</a:t>
            </a:r>
            <a:r>
              <a:rPr lang="pt-BR" sz="3000" dirty="0"/>
              <a:t> </a:t>
            </a:r>
            <a:r>
              <a:rPr lang="pt-BR" sz="3000" dirty="0" err="1"/>
              <a:t>may</a:t>
            </a:r>
            <a:r>
              <a:rPr lang="pt-BR" sz="3000" dirty="0"/>
              <a:t> </a:t>
            </a:r>
            <a:r>
              <a:rPr lang="pt-BR" sz="3000" dirty="0" err="1"/>
              <a:t>facilitate</a:t>
            </a:r>
            <a:r>
              <a:rPr lang="pt-BR" sz="3000" dirty="0"/>
              <a:t> </a:t>
            </a:r>
            <a:r>
              <a:rPr lang="pt-BR" sz="3000" dirty="0" err="1"/>
              <a:t>or</a:t>
            </a:r>
            <a:r>
              <a:rPr lang="pt-BR" sz="3000" dirty="0"/>
              <a:t> </a:t>
            </a:r>
            <a:r>
              <a:rPr lang="pt-BR" sz="3000" dirty="0" err="1"/>
              <a:t>may</a:t>
            </a:r>
            <a:r>
              <a:rPr lang="pt-BR" sz="3000" dirty="0"/>
              <a:t> </a:t>
            </a:r>
            <a:r>
              <a:rPr lang="pt-BR" sz="3000" dirty="0" err="1"/>
              <a:t>constitute</a:t>
            </a:r>
            <a:r>
              <a:rPr lang="pt-BR" sz="3000" dirty="0"/>
              <a:t> </a:t>
            </a:r>
            <a:r>
              <a:rPr lang="pt-BR" sz="3000" dirty="0" err="1"/>
              <a:t>obstacles</a:t>
            </a:r>
            <a:r>
              <a:rPr lang="pt-BR" sz="3000" dirty="0"/>
              <a:t> </a:t>
            </a:r>
            <a:r>
              <a:rPr lang="pt-BR" sz="3000" dirty="0" err="1"/>
              <a:t>towards</a:t>
            </a:r>
            <a:r>
              <a:rPr lang="pt-BR" sz="3000" dirty="0"/>
              <a:t> </a:t>
            </a:r>
            <a:r>
              <a:rPr lang="pt-BR" sz="3000" dirty="0" err="1"/>
              <a:t>the</a:t>
            </a:r>
            <a:r>
              <a:rPr lang="pt-BR" sz="3000" dirty="0"/>
              <a:t> </a:t>
            </a:r>
            <a:r>
              <a:rPr lang="pt-BR" sz="3000" dirty="0" err="1"/>
              <a:t>adoption</a:t>
            </a:r>
            <a:r>
              <a:rPr lang="pt-BR" sz="3000" dirty="0"/>
              <a:t> </a:t>
            </a:r>
            <a:r>
              <a:rPr lang="pt-BR" sz="3000" dirty="0" err="1"/>
              <a:t>of</a:t>
            </a:r>
            <a:r>
              <a:rPr lang="pt-BR" sz="3000" dirty="0"/>
              <a:t> </a:t>
            </a:r>
            <a:r>
              <a:rPr lang="pt-BR" sz="3000" dirty="0" err="1"/>
              <a:t>habits</a:t>
            </a:r>
            <a:r>
              <a:rPr lang="pt-BR" sz="3000" dirty="0"/>
              <a:t> </a:t>
            </a:r>
            <a:r>
              <a:rPr lang="pt-BR" sz="3000" dirty="0" err="1"/>
              <a:t>and</a:t>
            </a:r>
            <a:r>
              <a:rPr lang="pt-BR" sz="3000" dirty="0"/>
              <a:t> </a:t>
            </a:r>
            <a:r>
              <a:rPr lang="pt-BR" sz="3000" dirty="0" err="1"/>
              <a:t>attitudes</a:t>
            </a:r>
            <a:r>
              <a:rPr lang="pt-BR" sz="3000" dirty="0"/>
              <a:t> in </a:t>
            </a:r>
            <a:r>
              <a:rPr lang="pt-BR" sz="3000" dirty="0" err="1"/>
              <a:t>regard</a:t>
            </a:r>
            <a:r>
              <a:rPr lang="pt-BR" sz="3000" dirty="0"/>
              <a:t> </a:t>
            </a:r>
            <a:r>
              <a:rPr lang="pt-BR" sz="3000" dirty="0" err="1"/>
              <a:t>to</a:t>
            </a:r>
            <a:r>
              <a:rPr lang="pt-BR" sz="3000" dirty="0"/>
              <a:t> </a:t>
            </a:r>
            <a:r>
              <a:rPr lang="pt-BR" sz="3000" dirty="0" err="1"/>
              <a:t>measures</a:t>
            </a:r>
            <a:r>
              <a:rPr lang="pt-BR" sz="3000" dirty="0"/>
              <a:t> </a:t>
            </a:r>
            <a:r>
              <a:rPr lang="pt-BR" sz="3000" dirty="0" err="1"/>
              <a:t>preventive</a:t>
            </a:r>
            <a:r>
              <a:rPr lang="pt-BR" sz="3000" dirty="0"/>
              <a:t> </a:t>
            </a:r>
            <a:r>
              <a:rPr lang="pt-BR" sz="3000" dirty="0" err="1"/>
              <a:t>and</a:t>
            </a:r>
            <a:r>
              <a:rPr lang="pt-BR" sz="3000" dirty="0"/>
              <a:t> </a:t>
            </a:r>
            <a:r>
              <a:rPr lang="pt-BR" sz="3000" dirty="0" err="1"/>
              <a:t>participation</a:t>
            </a:r>
            <a:r>
              <a:rPr lang="pt-BR" sz="3000" dirty="0"/>
              <a:t> in </a:t>
            </a:r>
            <a:r>
              <a:rPr lang="pt-BR" sz="3000" dirty="0" err="1"/>
              <a:t>both</a:t>
            </a:r>
            <a:r>
              <a:rPr lang="pt-BR" sz="3000" dirty="0"/>
              <a:t> individual </a:t>
            </a:r>
            <a:r>
              <a:rPr lang="pt-BR" sz="3000" dirty="0" err="1"/>
              <a:t>and</a:t>
            </a:r>
            <a:r>
              <a:rPr lang="pt-BR" sz="3000" dirty="0"/>
              <a:t> </a:t>
            </a:r>
            <a:r>
              <a:rPr lang="pt-BR" sz="3000" dirty="0" err="1"/>
              <a:t>collective</a:t>
            </a:r>
            <a:r>
              <a:rPr lang="pt-BR" sz="3000" dirty="0"/>
              <a:t> decision-making.</a:t>
            </a:r>
            <a:r>
              <a:rPr lang="pt-BR" sz="2000" dirty="0"/>
              <a:t>1</a:t>
            </a:r>
            <a:r>
              <a:rPr lang="pt-BR" sz="3000" dirty="0"/>
              <a:t> (MOCHETTI, 2003, p. 32). </a:t>
            </a:r>
          </a:p>
          <a:p>
            <a:pPr algn="just"/>
            <a:endParaRPr lang="pt-BR" sz="3000" dirty="0"/>
          </a:p>
          <a:p>
            <a:pPr algn="just"/>
            <a:r>
              <a:rPr lang="pt-BR" sz="3000" dirty="0"/>
              <a:t>Ex.: nota de rodapé: </a:t>
            </a:r>
          </a:p>
          <a:p>
            <a:pPr algn="just"/>
            <a:endParaRPr lang="pt-BR" sz="3000" dirty="0"/>
          </a:p>
          <a:p>
            <a:pPr algn="just"/>
            <a:r>
              <a:rPr lang="pt-BR" sz="2000" dirty="0"/>
              <a:t>______________________________</a:t>
            </a:r>
          </a:p>
          <a:p>
            <a:pPr algn="just"/>
            <a:r>
              <a:rPr lang="pt-BR" sz="2000" dirty="0"/>
              <a:t>1 Os canais de comunicação entre os profissionais de saúde e os pacientes podem facilitar ou se constituir em obstáculos para a adoção de hábitos e de atitudes em relação a medidas preventivas e de participação em tomadas de decisão tanto individuais quanto coletivas (tradução nossa).</a:t>
            </a:r>
          </a:p>
        </p:txBody>
      </p:sp>
    </p:spTree>
    <p:extLst>
      <p:ext uri="{BB962C8B-B14F-4D97-AF65-F5344CB8AC3E}">
        <p14:creationId xmlns:p14="http://schemas.microsoft.com/office/powerpoint/2010/main" val="389250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4A610E-12B0-4BF7-8CE3-63752D4BA1C5}"/>
              </a:ext>
            </a:extLst>
          </p:cNvPr>
          <p:cNvSpPr txBox="1"/>
          <p:nvPr/>
        </p:nvSpPr>
        <p:spPr>
          <a:xfrm>
            <a:off x="0" y="670560"/>
            <a:ext cx="121920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rgbClr val="7030A0"/>
                </a:solidFill>
              </a:rPr>
              <a:t>Citação traduzida: </a:t>
            </a:r>
            <a:r>
              <a:rPr lang="pt-BR" sz="3000" dirty="0"/>
              <a:t>faz-se uma citação direta, seguida da expressão “tradução nossa”.</a:t>
            </a:r>
          </a:p>
          <a:p>
            <a:pPr algn="just"/>
            <a:endParaRPr lang="pt-BR" sz="3000" dirty="0"/>
          </a:p>
          <a:p>
            <a:pPr algn="just"/>
            <a:endParaRPr lang="pt-BR" sz="3000" dirty="0"/>
          </a:p>
          <a:p>
            <a:pPr algn="just"/>
            <a:r>
              <a:rPr lang="pt-BR" sz="3000" dirty="0"/>
              <a:t>Ex.:</a:t>
            </a:r>
          </a:p>
          <a:p>
            <a:pPr marL="1430338" algn="just"/>
            <a:r>
              <a:rPr lang="pt-BR" sz="3000" dirty="0"/>
              <a:t>Toda teoria abarcante atravessa primeiro uma época de classicismo, em que só se veem fatos que encaixam perfeitamente nela, e outra de complicações, em que começam a apresentar-se as exceções [...]. Ao final, as exceções superam, frequentemente, o número de casos regulares. </a:t>
            </a:r>
            <a:r>
              <a:rPr lang="pt-BR" sz="3000" dirty="0">
                <a:solidFill>
                  <a:srgbClr val="FF0000"/>
                </a:solidFill>
              </a:rPr>
              <a:t>(FLECK, 1986, p.76, tradução nossa).</a:t>
            </a:r>
          </a:p>
        </p:txBody>
      </p:sp>
    </p:spTree>
    <p:extLst>
      <p:ext uri="{BB962C8B-B14F-4D97-AF65-F5344CB8AC3E}">
        <p14:creationId xmlns:p14="http://schemas.microsoft.com/office/powerpoint/2010/main" val="174339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4F2BF31-0DEF-4253-B22A-85A13F3301D5}"/>
              </a:ext>
            </a:extLst>
          </p:cNvPr>
          <p:cNvSpPr txBox="1"/>
          <p:nvPr/>
        </p:nvSpPr>
        <p:spPr>
          <a:xfrm>
            <a:off x="0" y="0"/>
            <a:ext cx="121920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rgbClr val="7030A0"/>
                </a:solidFill>
              </a:rPr>
              <a:t>Reprodução de uma citação direta elaborada de uma obra com mais de três autores: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Usa-se o sobrenome do primeiro autor, acrescido da expressão </a:t>
            </a:r>
            <a:r>
              <a:rPr lang="pt-BR" sz="3000" dirty="0">
                <a:solidFill>
                  <a:srgbClr val="FF0000"/>
                </a:solidFill>
                <a:highlight>
                  <a:srgbClr val="00FFFF"/>
                </a:highlight>
              </a:rPr>
              <a:t>et al.,</a:t>
            </a:r>
            <a:r>
              <a:rPr lang="pt-BR" sz="3000" dirty="0">
                <a:highlight>
                  <a:srgbClr val="00FFFF"/>
                </a:highlight>
              </a:rPr>
              <a:t> (=significa e outros).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000" dirty="0"/>
          </a:p>
          <a:p>
            <a:pPr algn="just"/>
            <a:r>
              <a:rPr lang="pt-BR" sz="3000" dirty="0"/>
              <a:t>Ex.: </a:t>
            </a:r>
            <a:r>
              <a:rPr lang="pt-BR" sz="3000" dirty="0">
                <a:solidFill>
                  <a:srgbClr val="FF0000"/>
                </a:solidFill>
              </a:rPr>
              <a:t>Segundo/ Conforme/ De acordo com</a:t>
            </a:r>
            <a:r>
              <a:rPr lang="pt-BR" sz="3000" dirty="0"/>
              <a:t> </a:t>
            </a:r>
            <a:r>
              <a:rPr lang="pt-BR" sz="3000" dirty="0" err="1">
                <a:solidFill>
                  <a:srgbClr val="FF0066"/>
                </a:solidFill>
              </a:rPr>
              <a:t>Pisani</a:t>
            </a:r>
            <a:r>
              <a:rPr lang="pt-BR" sz="3000" dirty="0">
                <a:solidFill>
                  <a:srgbClr val="FF0066"/>
                </a:solidFill>
              </a:rPr>
              <a:t> et al. </a:t>
            </a:r>
            <a:r>
              <a:rPr lang="pt-BR" sz="3000" dirty="0"/>
              <a:t>(2002, p. 13), “o estudante precisa adotar uma postura científica, isto é, examinar o que foi estabelecido pela Ciência, rejeitando toda concepção que não tiver sido submetida a comprovações rigorosas”.</a:t>
            </a:r>
          </a:p>
          <a:p>
            <a:pPr algn="just"/>
            <a:endParaRPr lang="pt-BR" sz="3000" dirty="0"/>
          </a:p>
          <a:p>
            <a:pPr algn="just"/>
            <a:r>
              <a:rPr lang="pt-BR" sz="3000" dirty="0"/>
              <a:t>OU</a:t>
            </a:r>
          </a:p>
          <a:p>
            <a:pPr algn="just"/>
            <a:endParaRPr lang="pt-BR" sz="3000" dirty="0"/>
          </a:p>
          <a:p>
            <a:pPr algn="just"/>
            <a:r>
              <a:rPr lang="pt-BR" sz="3000" strike="sngStrike" dirty="0">
                <a:solidFill>
                  <a:srgbClr val="FF0000"/>
                </a:solidFill>
              </a:rPr>
              <a:t>Segundo/ Conforme/ De acordo com</a:t>
            </a:r>
            <a:r>
              <a:rPr lang="pt-BR" sz="3000" strike="sngStrike" dirty="0"/>
              <a:t> </a:t>
            </a:r>
            <a:r>
              <a:rPr lang="pt-BR" sz="3000" dirty="0" err="1">
                <a:highlight>
                  <a:srgbClr val="FFFF00"/>
                </a:highlight>
              </a:rPr>
              <a:t>Pisani</a:t>
            </a:r>
            <a:r>
              <a:rPr lang="pt-BR" sz="3000" dirty="0"/>
              <a:t> et al. (2002, p. 13) APONTAM que “o estudante precisa [...]”.</a:t>
            </a:r>
          </a:p>
        </p:txBody>
      </p:sp>
      <p:sp>
        <p:nvSpPr>
          <p:cNvPr id="2" name="Seta: em Forma de U 1">
            <a:extLst>
              <a:ext uri="{FF2B5EF4-FFF2-40B4-BE49-F238E27FC236}">
                <a16:creationId xmlns:a16="http://schemas.microsoft.com/office/drawing/2014/main" id="{A888C759-C5F8-414C-8E37-9429F7A26E0F}"/>
              </a:ext>
            </a:extLst>
          </p:cNvPr>
          <p:cNvSpPr/>
          <p:nvPr/>
        </p:nvSpPr>
        <p:spPr>
          <a:xfrm>
            <a:off x="6490952" y="4829577"/>
            <a:ext cx="4198513" cy="65682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0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2066E2-64BD-4C9B-8168-CE515D4B5595}"/>
              </a:ext>
            </a:extLst>
          </p:cNvPr>
          <p:cNvSpPr txBox="1"/>
          <p:nvPr/>
        </p:nvSpPr>
        <p:spPr>
          <a:xfrm>
            <a:off x="0" y="1280160"/>
            <a:ext cx="12192000" cy="34778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rgbClr val="7030A0"/>
                </a:solidFill>
              </a:rPr>
              <a:t>Citação com coincidência de autores com o mesmo sobrenome e data</a:t>
            </a:r>
            <a:r>
              <a:rPr lang="pt-BR" sz="3000" dirty="0"/>
              <a:t>: Acrescenta-se as iniciais de seus prenomes e caso ainda persista a coincidência, coloca-se os prenomes por extenso.</a:t>
            </a:r>
          </a:p>
          <a:p>
            <a:pPr algn="just"/>
            <a:endParaRPr lang="pt-BR" sz="3000" dirty="0"/>
          </a:p>
          <a:p>
            <a:pPr algn="just"/>
            <a:r>
              <a:rPr lang="pt-BR" sz="3000" dirty="0"/>
              <a:t>Ex.: </a:t>
            </a:r>
          </a:p>
          <a:p>
            <a:pPr algn="just"/>
            <a:r>
              <a:rPr lang="pt-BR" sz="3000" dirty="0"/>
              <a:t>(CARVALHO, M., 2002) (CARVALHO, T., 2002 ) </a:t>
            </a:r>
          </a:p>
          <a:p>
            <a:pPr algn="just"/>
            <a:r>
              <a:rPr lang="pt-BR" sz="3000" dirty="0"/>
              <a:t>(BORGES, Maria, 2002) (BORGES, Marina, 2002)</a:t>
            </a:r>
          </a:p>
        </p:txBody>
      </p:sp>
    </p:spTree>
    <p:extLst>
      <p:ext uri="{BB962C8B-B14F-4D97-AF65-F5344CB8AC3E}">
        <p14:creationId xmlns:p14="http://schemas.microsoft.com/office/powerpoint/2010/main" val="402613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4E725B4-0FFC-4DF4-8A04-7BA7AD183262}"/>
              </a:ext>
            </a:extLst>
          </p:cNvPr>
          <p:cNvSpPr txBox="1"/>
          <p:nvPr/>
        </p:nvSpPr>
        <p:spPr>
          <a:xfrm>
            <a:off x="0" y="0"/>
            <a:ext cx="12192000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7030A0"/>
                </a:solidFill>
              </a:rPr>
              <a:t>Omissões ou supressões em citação:</a:t>
            </a:r>
            <a:r>
              <a:rPr lang="pt-BR" sz="30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São permitidas em citações quando não alteram o sentido do texto ou frase.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São indicadas pelo uso de </a:t>
            </a:r>
            <a:r>
              <a:rPr lang="pt-BR" sz="3000" dirty="0">
                <a:solidFill>
                  <a:srgbClr val="FF0000"/>
                </a:solidFill>
              </a:rPr>
              <a:t>reticências</a:t>
            </a:r>
            <a:r>
              <a:rPr lang="pt-BR" sz="3000" dirty="0"/>
              <a:t>, entre colchetes </a:t>
            </a:r>
            <a:r>
              <a:rPr lang="pt-BR" sz="3000" dirty="0">
                <a:highlight>
                  <a:srgbClr val="FFFF00"/>
                </a:highlight>
              </a:rPr>
              <a:t>[...]</a:t>
            </a:r>
            <a:r>
              <a:rPr lang="pt-BR" sz="3000" dirty="0"/>
              <a:t>, </a:t>
            </a:r>
            <a:r>
              <a:rPr lang="pt-BR" sz="3000" dirty="0">
                <a:solidFill>
                  <a:srgbClr val="FF0000"/>
                </a:solidFill>
              </a:rPr>
              <a:t>no início, meio ou final da citação</a:t>
            </a:r>
            <a:r>
              <a:rPr lang="pt-BR" sz="3000" dirty="0"/>
              <a:t>. </a:t>
            </a:r>
          </a:p>
          <a:p>
            <a:pPr algn="just"/>
            <a:r>
              <a:rPr lang="pt-BR" sz="2500" dirty="0" err="1"/>
              <a:t>Ex</a:t>
            </a:r>
            <a:r>
              <a:rPr lang="pt-BR" sz="2500" dirty="0"/>
              <a:t> 1.: (...) atravessa primeiro uma época de classicismo, em que só se veem fatos que encaixam perfeitamente nela, e outra de complicações, em que começam a apresentar-se as exceções </a:t>
            </a:r>
            <a:r>
              <a:rPr lang="pt-BR" sz="2500" dirty="0">
                <a:solidFill>
                  <a:srgbClr val="FF0000"/>
                </a:solidFill>
              </a:rPr>
              <a:t>[...]</a:t>
            </a:r>
            <a:r>
              <a:rPr lang="pt-BR" sz="2500" dirty="0"/>
              <a:t>. Ao final, as exceções superam, frequentemente, o número de casos regulares. (FLECK, 1986, p. 76, tradução nossa). </a:t>
            </a:r>
          </a:p>
          <a:p>
            <a:pPr algn="just"/>
            <a:endParaRPr lang="pt-BR" sz="3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Acréscimos e explicações em citação: São apresentadas entre colchetes [ ], no início, meio ou final da citação. </a:t>
            </a:r>
          </a:p>
          <a:p>
            <a:pPr algn="just"/>
            <a:r>
              <a:rPr lang="pt-BR" sz="2500" dirty="0"/>
              <a:t>Ex.: </a:t>
            </a:r>
            <a:r>
              <a:rPr lang="pt-BR" sz="2200" dirty="0"/>
              <a:t>O estilo de pensamento é caracterizado, então, como sendo um conjunto de pressuposições básicas, tácitas ou não, conscientes ou inconscientes, a partir das quais, em qualquer área ou disciplina, o conhecimento </a:t>
            </a:r>
            <a:r>
              <a:rPr lang="pt-BR" sz="2200" dirty="0">
                <a:highlight>
                  <a:srgbClr val="FFFF00"/>
                </a:highlight>
              </a:rPr>
              <a:t>[científico] </a:t>
            </a:r>
            <a:r>
              <a:rPr lang="pt-BR" sz="2200" dirty="0"/>
              <a:t>é construído. Um perceber orientado e a correspondente elaboração intelectual e objetiva do percebido, constituem, assim, o núcleo duro do estilo de pensamento. (BOMBASSARO, 1995, p. 14-15, grifo nosso).</a:t>
            </a:r>
          </a:p>
        </p:txBody>
      </p:sp>
    </p:spTree>
    <p:extLst>
      <p:ext uri="{BB962C8B-B14F-4D97-AF65-F5344CB8AC3E}">
        <p14:creationId xmlns:p14="http://schemas.microsoft.com/office/powerpoint/2010/main" val="52248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03FC5E-7D80-4078-861E-BBDBC8C72A9E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>
                <a:solidFill>
                  <a:srgbClr val="7030A0"/>
                </a:solidFill>
              </a:rPr>
              <a:t>Destaques nas citações:</a:t>
            </a:r>
            <a:r>
              <a:rPr lang="pt-BR" sz="3000" dirty="0"/>
              <a:t> devem ser seguidos de uma das expressões: (grifo nosso) ou (grifo do autor). Devem ser inseridas após a indicação da referência da citação.</a:t>
            </a:r>
          </a:p>
          <a:p>
            <a:pPr algn="just"/>
            <a:r>
              <a:rPr lang="pt-BR" sz="3000" u="sng" dirty="0" err="1"/>
              <a:t>Exs</a:t>
            </a:r>
            <a:r>
              <a:rPr lang="pt-BR" sz="3000" u="sng" dirty="0"/>
              <a:t>.:</a:t>
            </a:r>
          </a:p>
          <a:p>
            <a:pPr algn="just"/>
            <a:r>
              <a:rPr lang="pt-BR" sz="2800" dirty="0"/>
              <a:t>Perdeu-se ontem algum momento entre o nascer e o por do sol, duas horas douradas, cada uma adornada com sessenta minutos diamantinos. Não se oferece nenhuma recompensa, porque </a:t>
            </a:r>
            <a:r>
              <a:rPr lang="pt-BR" sz="2800" u="sng" dirty="0"/>
              <a:t>se foram para sempre</a:t>
            </a:r>
            <a:r>
              <a:rPr lang="pt-BR" sz="2800" dirty="0"/>
              <a:t>. (MANN, 1992, p. 12, grifo do autor).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Com o trabalho, a pessoa pode mostrar suas </a:t>
            </a:r>
            <a:r>
              <a:rPr lang="pt-BR" sz="2800" u="sng" dirty="0"/>
              <a:t>potencialidades</a:t>
            </a:r>
            <a:r>
              <a:rPr lang="pt-BR" sz="2800" dirty="0"/>
              <a:t> e firmar-se como indivíduo independente para criar novas situações de vida. (JOURARD, 2000, p. 21, grifo nosso).</a:t>
            </a:r>
          </a:p>
        </p:txBody>
      </p:sp>
    </p:spTree>
    <p:extLst>
      <p:ext uri="{BB962C8B-B14F-4D97-AF65-F5344CB8AC3E}">
        <p14:creationId xmlns:p14="http://schemas.microsoft.com/office/powerpoint/2010/main" val="121630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4800"/>
            <a:ext cx="12293600" cy="628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rgbClr val="0070C0"/>
                </a:solidFill>
              </a:rPr>
              <a:t>A organização e a documentação do estudo científico. Sintética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rgbClr val="0070C0"/>
                </a:solidFill>
              </a:rPr>
              <a:t>exposição das tipologias textuais para fins de estudos dos gêneros científicos.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rgbClr val="0070C0"/>
                </a:solidFill>
              </a:rPr>
              <a:t>O plágio, as citações, a paráfrase, a originalidade. As citações no trabalho acadêmico. O uso da citação direta e da paráfrase.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rgbClr val="0070C0"/>
                </a:solidFill>
              </a:rPr>
              <a:t>Citação longa e citação curta.</a:t>
            </a:r>
          </a:p>
          <a:p>
            <a:pPr>
              <a:lnSpc>
                <a:spcPct val="150000"/>
              </a:lnSpc>
            </a:pPr>
            <a:endParaRPr lang="pt-BR" sz="3500" dirty="0">
              <a:solidFill>
                <a:srgbClr val="0070C0"/>
              </a:solidFill>
            </a:endParaRPr>
          </a:p>
          <a:p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80212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5824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sz="4000" b="1" dirty="0"/>
          </a:p>
          <a:p>
            <a:pPr algn="just"/>
            <a:r>
              <a:rPr lang="pt-BR" sz="4000" b="1" dirty="0"/>
              <a:t>Indicação de site consulta:</a:t>
            </a:r>
          </a:p>
          <a:p>
            <a:pPr algn="just"/>
            <a:endParaRPr lang="pt-BR" sz="4000" dirty="0"/>
          </a:p>
          <a:p>
            <a:pPr algn="just"/>
            <a:r>
              <a:rPr lang="pt-BR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http://www.rizomas.net/cultura-escolar/bases-de-dados/208-regras-para-citacao-e-referencias-abnt.html</a:t>
            </a:r>
            <a:endParaRPr lang="pt-BR" sz="4000" dirty="0"/>
          </a:p>
          <a:p>
            <a:pPr algn="just"/>
            <a:endParaRPr lang="pt-BR" sz="4000" dirty="0"/>
          </a:p>
          <a:p>
            <a:pPr algn="r"/>
            <a:r>
              <a:rPr lang="pt-BR" sz="4000" dirty="0"/>
              <a:t>Bom estudo!</a:t>
            </a:r>
          </a:p>
          <a:p>
            <a:pPr algn="r"/>
            <a:endParaRPr lang="pt-BR" sz="4000" dirty="0"/>
          </a:p>
          <a:p>
            <a:pPr algn="r"/>
            <a:endParaRPr lang="pt-BR" sz="4000" dirty="0"/>
          </a:p>
          <a:p>
            <a:pPr algn="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1459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BDED8-5022-4814-88C4-121AB6AB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Diferença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6361B-1566-4754-B909-D90A5EEC8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CITAÇÕES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</a:rPr>
              <a:t>Devem ser apresentadas no referencial teórico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</a:rPr>
              <a:t>Podem ser usadas na introdução do trabalho acadêmico – na introdução, podem ser apresentadas apenas citações indiretas ou diretas curtas.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Ocorre no andamento do texto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BF838-E33B-4374-AED6-5A5EAB585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REFERÊNCIAS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Aparecem após as Considerações Finais.</a:t>
            </a:r>
          </a:p>
        </p:txBody>
      </p:sp>
    </p:spTree>
    <p:extLst>
      <p:ext uri="{BB962C8B-B14F-4D97-AF65-F5344CB8AC3E}">
        <p14:creationId xmlns:p14="http://schemas.microsoft.com/office/powerpoint/2010/main" val="56116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4800"/>
            <a:ext cx="12293600" cy="801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7030A0"/>
                </a:solidFill>
              </a:rPr>
              <a:t>Citações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rgbClr val="0070C0"/>
                </a:solidFill>
              </a:rPr>
              <a:t>O que é uma citação? É a apresentação de uma referência teórica que atenda à expectativa da seção do texto.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rgbClr val="0070C0"/>
                </a:solidFill>
              </a:rPr>
              <a:t>Onde usamos as citações? Na introdução (cit. Genéricas) e (no Referencial teórico: citações “de peso”)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rgbClr val="0070C0"/>
                </a:solidFill>
              </a:rPr>
              <a:t>Em que textos elas aparecem? No texto acadêmico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solidFill>
                  <a:srgbClr val="0070C0"/>
                </a:solidFill>
              </a:rPr>
              <a:t>COMO USAR A CITAÇÃO DIRETA E INDIRETA?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5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pt-BR" sz="3500" dirty="0">
              <a:solidFill>
                <a:srgbClr val="0070C0"/>
              </a:solidFill>
            </a:endParaRPr>
          </a:p>
          <a:p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9810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4800"/>
            <a:ext cx="122936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7030A0"/>
                </a:solidFill>
              </a:rPr>
              <a:t>Algumas noções básicas:</a:t>
            </a:r>
          </a:p>
          <a:p>
            <a:pPr algn="ctr"/>
            <a:endParaRPr lang="pt-BR" sz="3000" b="1" dirty="0">
              <a:solidFill>
                <a:srgbClr val="7030A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030A0"/>
                </a:solidFill>
              </a:rPr>
              <a:t>Tipo de letra do texto: </a:t>
            </a:r>
            <a:r>
              <a:rPr lang="pt-BR" sz="2000" dirty="0"/>
              <a:t>Times New ou Arial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030A0"/>
                </a:solidFill>
              </a:rPr>
              <a:t>Tamanho da letra do texto</a:t>
            </a:r>
            <a:r>
              <a:rPr lang="pt-BR" sz="2000" dirty="0"/>
              <a:t>: 12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030A0"/>
                </a:solidFill>
              </a:rPr>
              <a:t>Espaçamento entre linhas do texto: </a:t>
            </a:r>
            <a:r>
              <a:rPr lang="pt-BR" sz="2000" dirty="0"/>
              <a:t>1,5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030A0"/>
                </a:solidFill>
              </a:rPr>
              <a:t>Tamanho da letra das citações diretas longas: </a:t>
            </a:r>
            <a:r>
              <a:rPr lang="pt-BR" sz="2000" dirty="0"/>
              <a:t>10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030A0"/>
                </a:solidFill>
              </a:rPr>
              <a:t>Espaçamento entre linhas da citação direta longa: </a:t>
            </a:r>
            <a:r>
              <a:rPr lang="pt-BR" sz="2000" dirty="0"/>
              <a:t>1,0 (simples)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030A0"/>
                </a:solidFill>
              </a:rPr>
              <a:t>Espaçamento entre o texto e o início da citação: 1,0 (simples) E entre a citação e a continuação do texto:</a:t>
            </a:r>
            <a:r>
              <a:rPr lang="pt-BR" sz="2000" dirty="0"/>
              <a:t> 1,0 (simples)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030A0"/>
                </a:solidFill>
              </a:rPr>
              <a:t>Margens: esquerda e superior: </a:t>
            </a:r>
            <a:r>
              <a:rPr lang="pt-BR" sz="2000" dirty="0"/>
              <a:t>3,0; direita e inferior: 2,0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030A0"/>
                </a:solidFill>
              </a:rPr>
              <a:t>Seções primárias: </a:t>
            </a:r>
            <a:r>
              <a:rPr lang="pt-BR" sz="2000" b="1" dirty="0"/>
              <a:t>1 INTRODUÇÃO            2 REFERENCIAL TEÓRICO        3 CONSIDERAÇÕES FINAIS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030A0"/>
                </a:solidFill>
              </a:rPr>
              <a:t>Seções secundárias:   </a:t>
            </a:r>
            <a:r>
              <a:rPr lang="pt-BR" sz="2000" dirty="0"/>
              <a:t>2.1 SUBTÍTULO DO REFERENCIAL TEÓRICO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7030A0"/>
                </a:solidFill>
              </a:rPr>
              <a:t>Seções terciárias:  </a:t>
            </a:r>
            <a:r>
              <a:rPr lang="pt-BR" sz="2000" dirty="0"/>
              <a:t>2.1.1 </a:t>
            </a:r>
            <a:r>
              <a:rPr lang="pt-BR" sz="2000" b="1" dirty="0"/>
              <a:t>Subtítulo do subtítulo do referencial teórico.</a:t>
            </a:r>
            <a:endParaRPr lang="pt-BR" sz="2000" dirty="0">
              <a:solidFill>
                <a:srgbClr val="0070C0"/>
              </a:solidFill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4994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887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9864725" algn="l"/>
              </a:tabLst>
            </a:pPr>
            <a:r>
              <a:rPr lang="pt-BR" sz="5000" dirty="0">
                <a:solidFill>
                  <a:srgbClr val="7030A0"/>
                </a:solidFill>
              </a:rPr>
              <a:t>Citação DIRETA: curta ou longa</a:t>
            </a:r>
          </a:p>
          <a:p>
            <a:pPr algn="ctr">
              <a:tabLst>
                <a:tab pos="9864725" algn="l"/>
              </a:tabLst>
            </a:pPr>
            <a:endParaRPr lang="pt-BR" sz="1100" dirty="0">
              <a:solidFill>
                <a:srgbClr val="7030A0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  <a:tabLst>
                <a:tab pos="9864725" algn="l"/>
              </a:tabLst>
            </a:pPr>
            <a:r>
              <a:rPr lang="pt-BR" sz="4000" dirty="0">
                <a:solidFill>
                  <a:srgbClr val="7030A0"/>
                </a:solidFill>
              </a:rPr>
              <a:t>Dentro do texto (</a:t>
            </a:r>
            <a:r>
              <a:rPr lang="pt-BR" sz="4000" dirty="0">
                <a:solidFill>
                  <a:srgbClr val="7030A0"/>
                </a:solidFill>
                <a:highlight>
                  <a:srgbClr val="FFFF00"/>
                </a:highlight>
              </a:rPr>
              <a:t>curta</a:t>
            </a:r>
            <a:r>
              <a:rPr lang="pt-BR" sz="4000" dirty="0">
                <a:solidFill>
                  <a:srgbClr val="7030A0"/>
                </a:solidFill>
              </a:rPr>
              <a:t>) – </a:t>
            </a:r>
            <a:r>
              <a:rPr lang="pt-BR" sz="4000" u="sng" dirty="0">
                <a:solidFill>
                  <a:srgbClr val="7030A0"/>
                </a:solidFill>
                <a:highlight>
                  <a:srgbClr val="FFFF00"/>
                </a:highlight>
              </a:rPr>
              <a:t>dentro do parágrafo</a:t>
            </a:r>
            <a:r>
              <a:rPr lang="pt-BR" sz="4000" dirty="0">
                <a:solidFill>
                  <a:srgbClr val="7030A0"/>
                </a:solidFill>
              </a:rPr>
              <a:t>), até </a:t>
            </a:r>
            <a:r>
              <a:rPr lang="pt-BR" sz="4000" dirty="0">
                <a:solidFill>
                  <a:srgbClr val="7030A0"/>
                </a:solidFill>
                <a:highlight>
                  <a:srgbClr val="FFFF00"/>
                </a:highlight>
              </a:rPr>
              <a:t>3 linhas, possui aspas</a:t>
            </a:r>
            <a:r>
              <a:rPr lang="pt-BR" sz="4000" dirty="0">
                <a:solidFill>
                  <a:srgbClr val="7030A0"/>
                </a:solidFill>
              </a:rPr>
              <a:t>.</a:t>
            </a:r>
          </a:p>
          <a:p>
            <a:pPr algn="just">
              <a:tabLst>
                <a:tab pos="9864725" algn="l"/>
              </a:tabLst>
            </a:pPr>
            <a:r>
              <a:rPr lang="pt-BR" sz="3000" dirty="0"/>
              <a:t>      Em qualquer processo, a análise é sempre válida, pois </a:t>
            </a:r>
            <a:r>
              <a:rPr lang="pt-BR" dirty="0">
                <a:solidFill>
                  <a:srgbClr val="0070C0"/>
                </a:solidFill>
              </a:rPr>
              <a:t>“</a:t>
            </a:r>
            <a:r>
              <a:rPr lang="pt-BR" sz="3000" dirty="0">
                <a:solidFill>
                  <a:srgbClr val="FF0000"/>
                </a:solidFill>
              </a:rPr>
              <a:t>Quem sabe a felicidade seja uma medida que resume, em geral, o significado pessoal da vida e o lugar que o indivíduo ocupa nela [...]</a:t>
            </a:r>
            <a:r>
              <a:rPr lang="pt-BR" sz="3000" dirty="0">
                <a:solidFill>
                  <a:srgbClr val="0070C0"/>
                </a:solidFill>
              </a:rPr>
              <a:t>”</a:t>
            </a:r>
            <a:r>
              <a:rPr lang="pt-BR" sz="3000" dirty="0"/>
              <a:t> (SILVA, 1999, p. 235).</a:t>
            </a:r>
          </a:p>
          <a:p>
            <a:pPr algn="just">
              <a:tabLst>
                <a:tab pos="9864725" algn="l"/>
              </a:tabLst>
            </a:pPr>
            <a:endParaRPr lang="pt-BR" sz="3000" dirty="0"/>
          </a:p>
          <a:p>
            <a:pPr algn="just">
              <a:tabLst>
                <a:tab pos="9864725" algn="l"/>
              </a:tabLst>
            </a:pPr>
            <a:r>
              <a:rPr lang="pt-BR" sz="3000" dirty="0"/>
              <a:t>João </a:t>
            </a:r>
            <a:r>
              <a:rPr lang="pt-BR" sz="3000" dirty="0" err="1"/>
              <a:t>Antonio</a:t>
            </a:r>
            <a:r>
              <a:rPr lang="pt-BR" sz="3000" dirty="0"/>
              <a:t> Menezes </a:t>
            </a:r>
            <a:r>
              <a:rPr lang="pt-BR" sz="3000" dirty="0" err="1"/>
              <a:t>Sarturi</a:t>
            </a:r>
            <a:r>
              <a:rPr lang="pt-BR" sz="3000" dirty="0"/>
              <a:t> Silva</a:t>
            </a:r>
          </a:p>
          <a:p>
            <a:pPr algn="just">
              <a:tabLst>
                <a:tab pos="9864725" algn="l"/>
              </a:tabLst>
            </a:pPr>
            <a:r>
              <a:rPr lang="pt-BR" sz="3000" dirty="0"/>
              <a:t> </a:t>
            </a:r>
            <a:r>
              <a:rPr lang="pt-BR" sz="3000" u="sng" dirty="0"/>
              <a:t>ou</a:t>
            </a:r>
          </a:p>
          <a:p>
            <a:pPr algn="just">
              <a:tabLst>
                <a:tab pos="9864725" algn="l"/>
              </a:tabLst>
            </a:pPr>
            <a:r>
              <a:rPr lang="pt-BR" sz="3000" dirty="0"/>
              <a:t>...  Silva (1999, p. 235) </a:t>
            </a:r>
            <a:r>
              <a:rPr lang="pt-BR" sz="3000" dirty="0">
                <a:highlight>
                  <a:srgbClr val="FF00FF"/>
                </a:highlight>
              </a:rPr>
              <a:t>afirma/</a:t>
            </a:r>
            <a:r>
              <a:rPr lang="pt-BR" sz="3000" dirty="0"/>
              <a:t> declara/ pontua/ conceitua/prescreve/define/ relaciona/mensura/ situa </a:t>
            </a:r>
            <a:r>
              <a:rPr lang="pt-BR" sz="3000" dirty="0">
                <a:highlight>
                  <a:srgbClr val="FF00FF"/>
                </a:highlight>
              </a:rPr>
              <a:t>que</a:t>
            </a:r>
            <a:r>
              <a:rPr lang="pt-BR" sz="3000" dirty="0"/>
              <a:t> “</a:t>
            </a:r>
            <a:r>
              <a:rPr lang="pt-BR" sz="3000" dirty="0">
                <a:solidFill>
                  <a:srgbClr val="FF0000"/>
                </a:solidFill>
              </a:rPr>
              <a:t>Quem sabe a felicidade seja uma medida que resume, em geral, o significado pessoal da vida e o lugar que o indivíduo ocupa nela [...]</a:t>
            </a:r>
            <a:r>
              <a:rPr lang="pt-BR" sz="3000" dirty="0">
                <a:solidFill>
                  <a:srgbClr val="0070C0"/>
                </a:solidFill>
              </a:rPr>
              <a:t>”</a:t>
            </a:r>
            <a:r>
              <a:rPr lang="pt-BR" sz="3000" dirty="0"/>
              <a:t> </a:t>
            </a:r>
            <a:endParaRPr lang="pt-BR" sz="3000" u="sng" dirty="0"/>
          </a:p>
          <a:p>
            <a:pPr algn="just">
              <a:tabLst>
                <a:tab pos="9864725" algn="l"/>
              </a:tabLst>
            </a:pPr>
            <a:r>
              <a:rPr lang="pt-BR" sz="3000" u="sng" dirty="0"/>
              <a:t>... . </a:t>
            </a:r>
            <a:r>
              <a:rPr lang="pt-BR" sz="3000" u="sng" dirty="0">
                <a:solidFill>
                  <a:srgbClr val="0070C0"/>
                </a:solidFill>
              </a:rPr>
              <a:t>Segundo / De acordo com /  Conforme / Consoante </a:t>
            </a:r>
            <a:r>
              <a:rPr lang="pt-BR" sz="3000" u="sng" dirty="0"/>
              <a:t> Silva (1999, p. 235)</a:t>
            </a:r>
            <a:r>
              <a:rPr lang="pt-BR" sz="3000" u="sng" dirty="0">
                <a:highlight>
                  <a:srgbClr val="FF00FF"/>
                </a:highlight>
              </a:rPr>
              <a:t>,</a:t>
            </a:r>
            <a:r>
              <a:rPr lang="pt-BR" sz="3000" u="sng" dirty="0"/>
              <a:t> “Quem sabe a felicidade seja uma medida que resume, em geral, o significado pessoal da vida e o lugar que o indivíduo ocupa nela</a:t>
            </a:r>
            <a:r>
              <a:rPr lang="pt-BR" sz="3000" dirty="0"/>
              <a:t>”.</a:t>
            </a:r>
          </a:p>
          <a:p>
            <a:pPr algn="just">
              <a:tabLst>
                <a:tab pos="9864725" algn="l"/>
              </a:tabLst>
            </a:pPr>
            <a:endParaRPr lang="pt-BR" sz="2000" dirty="0">
              <a:solidFill>
                <a:srgbClr val="0070C0"/>
              </a:solidFill>
            </a:endParaRPr>
          </a:p>
          <a:p>
            <a:pPr algn="r">
              <a:tabLst>
                <a:tab pos="9864725" algn="l"/>
              </a:tabLst>
            </a:pPr>
            <a:r>
              <a:rPr lang="pt-BR" sz="2000" dirty="0">
                <a:solidFill>
                  <a:srgbClr val="0070C0"/>
                </a:solidFill>
              </a:rPr>
              <a:t>* Atenção: aspas simples e espaçamento duplo antes/depois do texto.</a:t>
            </a:r>
          </a:p>
        </p:txBody>
      </p:sp>
    </p:spTree>
    <p:extLst>
      <p:ext uri="{BB962C8B-B14F-4D97-AF65-F5344CB8AC3E}">
        <p14:creationId xmlns:p14="http://schemas.microsoft.com/office/powerpoint/2010/main" val="35029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solidFill>
                  <a:srgbClr val="7030A0"/>
                </a:solidFill>
              </a:rPr>
              <a:t>Citação Direta longa – fora do texto, possui </a:t>
            </a:r>
            <a:r>
              <a:rPr lang="pt-BR" sz="3000" dirty="0">
                <a:solidFill>
                  <a:srgbClr val="7030A0"/>
                </a:solidFill>
                <a:highlight>
                  <a:srgbClr val="FF00FF"/>
                </a:highlight>
              </a:rPr>
              <a:t>+ de 3 linhas</a:t>
            </a:r>
            <a:r>
              <a:rPr lang="pt-BR" sz="3000" dirty="0">
                <a:solidFill>
                  <a:srgbClr val="7030A0"/>
                </a:solidFill>
              </a:rPr>
              <a:t>, letra tamanho 10, espaçamento 1,0. Espaçamento de § antes: 0pt  e  depois: 0pt.</a:t>
            </a:r>
          </a:p>
          <a:p>
            <a:pPr algn="just"/>
            <a:r>
              <a:rPr lang="pt-BR" sz="3000" dirty="0"/>
              <a:t>................................ Nesse sentido, Silva pontua </a:t>
            </a:r>
          </a:p>
          <a:p>
            <a:pPr algn="just"/>
            <a:endParaRPr lang="pt-BR" sz="3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431925" algn="just"/>
            <a:r>
              <a:rPr lang="pt-BR" sz="25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pt-BR" sz="2500" dirty="0">
                <a:solidFill>
                  <a:srgbClr val="FF0000"/>
                </a:solidFill>
              </a:rPr>
              <a:t> </a:t>
            </a:r>
            <a:r>
              <a:rPr lang="pt-BR" sz="2500" dirty="0"/>
              <a:t>Filosofia é uma atividade resultante da inquietação cognitiva do ser humano. E por, esta razão, a Filosofia é inerente ao Ser Humano como ser racional, mesmo quando o filosofar ocorre inconscientemente. Nisto consiste a razão e não se pode ensinar a Filosofia. Só é possível se ensinar o método filosófico de pensar, ou seja, só é possível se ensinar a </a:t>
            </a:r>
            <a:r>
              <a:rPr lang="pt-BR" sz="2500" dirty="0">
                <a:highlight>
                  <a:srgbClr val="FF00FF"/>
                </a:highlight>
              </a:rPr>
              <a:t>filosofar (SILVA, 2000, p.13). </a:t>
            </a:r>
          </a:p>
          <a:p>
            <a:pPr algn="just"/>
            <a:r>
              <a:rPr lang="pt-BR" sz="1500" dirty="0"/>
              <a:t>Ou</a:t>
            </a:r>
          </a:p>
          <a:p>
            <a:pPr algn="just"/>
            <a:endParaRPr lang="pt-BR" sz="1100" dirty="0"/>
          </a:p>
          <a:p>
            <a:pPr algn="just"/>
            <a:r>
              <a:rPr lang="pt-BR" sz="3000" dirty="0"/>
              <a:t>... </a:t>
            </a:r>
            <a:r>
              <a:rPr lang="pt-BR" sz="3000" dirty="0">
                <a:highlight>
                  <a:srgbClr val="FF00FF"/>
                </a:highlight>
              </a:rPr>
              <a:t>Segundo Silva (2000, p. 13),</a:t>
            </a:r>
          </a:p>
          <a:p>
            <a:pPr marL="1430338" algn="just"/>
            <a:r>
              <a:rPr lang="pt-BR" sz="2500" dirty="0"/>
              <a:t>		</a:t>
            </a:r>
            <a:r>
              <a:rPr lang="pt-BR" sz="25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pt-BR" sz="2500" dirty="0"/>
              <a:t> Filosofia é uma atividade resultante da inquietação cognitiva do ser humano. E por, esta razão, a Filosofia é inerente ao Ser Humano como ser racional, mesmo quando o filosofar ocorre inconscientemente. Nisto consiste a razão e não se pode ensinar a Filosofia. Só é possível se ensinar o método filosófico de pensar, ou seja, só é possível se ensinar a filosofar.</a:t>
            </a:r>
          </a:p>
        </p:txBody>
      </p:sp>
    </p:spTree>
    <p:extLst>
      <p:ext uri="{BB962C8B-B14F-4D97-AF65-F5344CB8AC3E}">
        <p14:creationId xmlns:p14="http://schemas.microsoft.com/office/powerpoint/2010/main" val="29092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3970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rgbClr val="7030A0"/>
                </a:solidFill>
              </a:rPr>
              <a:t>Citação Direta – fora do texto</a:t>
            </a:r>
          </a:p>
          <a:p>
            <a:pPr algn="just"/>
            <a:r>
              <a:rPr lang="pt-BR" sz="3000" dirty="0"/>
              <a:t>Nesse sentido, para Silva, a Filosofia:</a:t>
            </a:r>
          </a:p>
          <a:p>
            <a:pPr algn="just"/>
            <a:endParaRPr lang="pt-BR" sz="2500" dirty="0"/>
          </a:p>
          <a:p>
            <a:pPr marL="1430338" algn="just"/>
            <a:r>
              <a:rPr lang="pt-BR" sz="2500" dirty="0">
                <a:solidFill>
                  <a:srgbClr val="FF0000"/>
                </a:solidFill>
                <a:highlight>
                  <a:srgbClr val="FFFF00"/>
                </a:highlight>
              </a:rPr>
              <a:t>é</a:t>
            </a:r>
            <a:r>
              <a:rPr lang="pt-BR" sz="2500" dirty="0"/>
              <a:t> uma atividade resultante da inquietação cognitiva do ser humano. E por, esta razão, a Filosofia é inerente ao Ser Humano como ser racional, mesmo quando o filosofar ocorre inconscientemente. Nisto consiste a razão e não se pode ensinar a Filosofia. Só é possível se ensinar o método filosófico de pensar, ou seja, só é possível se ensinar a filosofar. (SILVA, 2000, p.13).</a:t>
            </a:r>
            <a:r>
              <a:rPr lang="pt-BR" sz="3000" dirty="0"/>
              <a:t> </a:t>
            </a:r>
          </a:p>
          <a:p>
            <a:pPr algn="just"/>
            <a:r>
              <a:rPr lang="pt-BR" sz="3000" dirty="0"/>
              <a:t>Ou</a:t>
            </a:r>
          </a:p>
          <a:p>
            <a:pPr algn="just"/>
            <a:r>
              <a:rPr lang="pt-BR" sz="3000" dirty="0"/>
              <a:t>... Segundo Silva (2000, p. 13), a Filosofia:</a:t>
            </a:r>
          </a:p>
          <a:p>
            <a:pPr marL="1430338" algn="just"/>
            <a:r>
              <a:rPr lang="pt-BR" sz="2500" dirty="0">
                <a:solidFill>
                  <a:srgbClr val="FF0000"/>
                </a:solidFill>
                <a:highlight>
                  <a:srgbClr val="FFFF00"/>
                </a:highlight>
              </a:rPr>
              <a:t>é</a:t>
            </a:r>
            <a:r>
              <a:rPr lang="pt-BR" sz="2500" dirty="0"/>
              <a:t> uma atividade resultante da inquietação cognitiva do ser humano. E por, esta razão, a Filosofia é inerente ao Ser Humano como ser racional, mesmo quando o filosofar ocorre inconscientemente. Nisto consiste a razão e não se pode ensinar a Filosofia. Só é possível se ensinar o método filosófico de pensar, ou seja, só é possível se ensinar a filosofar.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F3371264-8958-4E34-B5A9-32F7363773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8497" y="1390918"/>
            <a:ext cx="2936383" cy="270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1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8900" y="127000"/>
            <a:ext cx="12001500" cy="5539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444500" algn="ctr" fontAlgn="base"/>
            <a:r>
              <a:rPr lang="pt-BR" sz="2600" dirty="0">
                <a:solidFill>
                  <a:srgbClr val="7030A0"/>
                </a:solidFill>
              </a:rPr>
              <a:t>CITAÇÕES INDIRETAS </a:t>
            </a:r>
            <a:r>
              <a:rPr lang="pt-BR" sz="2600" dirty="0">
                <a:solidFill>
                  <a:srgbClr val="FF0000"/>
                </a:solidFill>
              </a:rPr>
              <a:t>: são </a:t>
            </a:r>
            <a:r>
              <a:rPr lang="pt-BR" sz="2600" dirty="0">
                <a:solidFill>
                  <a:srgbClr val="FF0000"/>
                </a:solidFill>
                <a:highlight>
                  <a:srgbClr val="FF00FF"/>
                </a:highlight>
              </a:rPr>
              <a:t>paráfrases, ou seja, você vai apresentar as ideias de um autor com AS SUAS PRÓPRIAS PALAVRAS</a:t>
            </a:r>
            <a:r>
              <a:rPr lang="pt-BR" sz="2600" dirty="0">
                <a:solidFill>
                  <a:srgbClr val="7030A0"/>
                </a:solidFill>
                <a:highlight>
                  <a:srgbClr val="FF00FF"/>
                </a:highlight>
              </a:rPr>
              <a:t> </a:t>
            </a:r>
            <a:r>
              <a:rPr lang="pt-BR" sz="2600" dirty="0">
                <a:solidFill>
                  <a:srgbClr val="7030A0"/>
                </a:solidFill>
              </a:rPr>
              <a:t>CONCEITUAIS OU LIVRES</a:t>
            </a:r>
          </a:p>
          <a:p>
            <a:pPr indent="444500" algn="just" fontAlgn="base"/>
            <a:r>
              <a:rPr lang="pt-BR" sz="2500" dirty="0"/>
              <a:t>É a reprodução da ideia ou o pensamento do autor da obra, transcritas </a:t>
            </a:r>
            <a:r>
              <a:rPr lang="pt-BR" sz="2500" u="sng" dirty="0"/>
              <a:t>com as palavras do autor do trabalho</a:t>
            </a:r>
            <a:r>
              <a:rPr lang="pt-BR" sz="2500" dirty="0"/>
              <a:t>. Coloca-se o sobrenome do autor, em seguida o ano da publicação entre parênteses. Não é necessário transcrever a página de onde a citação foi retirada.</a:t>
            </a:r>
          </a:p>
          <a:p>
            <a:pPr indent="444500" algn="just" fontAlgn="base"/>
            <a:r>
              <a:rPr lang="pt-BR" sz="2500" u="sng" dirty="0">
                <a:solidFill>
                  <a:srgbClr val="FF0000"/>
                </a:solidFill>
              </a:rPr>
              <a:t>Ex.</a:t>
            </a:r>
          </a:p>
          <a:p>
            <a:pPr indent="444500" algn="just" fontAlgn="base"/>
            <a:r>
              <a:rPr lang="pt-BR" sz="2500" dirty="0"/>
              <a:t>Silva (1997) menciona que </a:t>
            </a:r>
            <a:r>
              <a:rPr lang="pt-BR" sz="2500" dirty="0">
                <a:solidFill>
                  <a:srgbClr val="7030A0"/>
                </a:solidFill>
              </a:rPr>
              <a:t>ter uma vida organizada não é estar preso a leis, horários, atribuições ou mesmo ligado a pessoas dominadoras e autoritárias. O importante é fazer um planejamento, uma listagem de compromissos e não viver de improvisos, ou preocupações inúteis</a:t>
            </a:r>
            <a:r>
              <a:rPr lang="pt-BR" sz="2500" dirty="0"/>
              <a:t>. Dessa maneira, a organização </a:t>
            </a:r>
            <a:r>
              <a:rPr lang="pt-BR" sz="2500" dirty="0" err="1"/>
              <a:t>xxxxxxxxxxx</a:t>
            </a:r>
            <a:endParaRPr lang="pt-BR" sz="2500" dirty="0"/>
          </a:p>
          <a:p>
            <a:pPr indent="444500" algn="just" fontAlgn="base"/>
            <a:r>
              <a:rPr lang="pt-BR" sz="2500" u="sng" dirty="0"/>
              <a:t>ou</a:t>
            </a:r>
            <a:r>
              <a:rPr lang="pt-BR" sz="2500" dirty="0"/>
              <a:t> Ter uma vida organizada não é estar preso a leis, horários, atribuições ou mesmo ligado a pessoas dominadoras e autoritárias. O importante é fazer um planejamento, uma listagem de compromissos e não viver de improvisos, ou preocupações inúteis. </a:t>
            </a:r>
            <a:r>
              <a:rPr lang="pt-BR" sz="2600" dirty="0"/>
              <a:t>(SILVA, 1997).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5DFC9F-2F1D-4C48-AB73-34F1D62406B1}"/>
              </a:ext>
            </a:extLst>
          </p:cNvPr>
          <p:cNvSpPr txBox="1"/>
          <p:nvPr/>
        </p:nvSpPr>
        <p:spPr>
          <a:xfrm>
            <a:off x="204005" y="5869226"/>
            <a:ext cx="11771290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</a:rPr>
              <a:t>Referências:</a:t>
            </a:r>
          </a:p>
          <a:p>
            <a:r>
              <a:rPr lang="pt-BR" sz="2500" dirty="0">
                <a:solidFill>
                  <a:srgbClr val="FF0000"/>
                </a:solidFill>
              </a:rPr>
              <a:t>SILVA, Donald A. M.</a:t>
            </a:r>
            <a:r>
              <a:rPr lang="pt-BR" sz="2500" b="1" dirty="0">
                <a:solidFill>
                  <a:srgbClr val="FF0000"/>
                </a:solidFill>
              </a:rPr>
              <a:t> Como Escrever com Facilidade.</a:t>
            </a:r>
            <a:r>
              <a:rPr lang="pt-BR" sz="2500" dirty="0">
                <a:solidFill>
                  <a:srgbClr val="FF0000"/>
                </a:solidFill>
              </a:rPr>
              <a:t> São Paulo: Círculo do Livro, 1997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997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30341</TotalTime>
  <Words>2452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Diferença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Acadêmica &amp; Empresarial - CAE</dc:title>
  <dc:creator>Patrícia</dc:creator>
  <cp:lastModifiedBy>paticurri2021@outlook.com</cp:lastModifiedBy>
  <cp:revision>61</cp:revision>
  <dcterms:created xsi:type="dcterms:W3CDTF">2019-02-26T19:41:35Z</dcterms:created>
  <dcterms:modified xsi:type="dcterms:W3CDTF">2021-11-27T01:21:18Z</dcterms:modified>
</cp:coreProperties>
</file>