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49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2133600"/>
            <a:ext cx="8067850" cy="35394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                <a:tab pos="1308100" algn="l"/>
              </a:tabLst>
            </a:pPr>
            <a:r>
              <a:rPr lang="en-US" altLang="zh-CN" sz="24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LPOO – LINGUAGEM DE PROGRAMAÇÃO ORIENTADA A OBJETO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2057400" y="3810000"/>
            <a:ext cx="4756174" cy="130292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                <a:tab pos="736600" algn="l"/>
                <a:tab pos="1016000" algn="l"/>
              </a:tabLst>
            </a:pPr>
            <a:r>
              <a:rPr lang="en-US" altLang="zh-CN" dirty="0" smtClean="0"/>
              <a:t>		</a:t>
            </a:r>
            <a:endParaRPr lang="en-US" altLang="zh-CN" sz="2400" b="1" dirty="0" smtClean="0">
              <a:solidFill>
                <a:srgbClr val="000000"/>
              </a:solidFill>
              <a:latin typeface="Calibri" pitchFamily="18" charset="0"/>
              <a:cs typeface="Calibri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>
                <a:tab pos="736600" algn="l"/>
                <a:tab pos="1016000" algn="l"/>
              </a:tabLst>
            </a:pPr>
            <a:r>
              <a:rPr lang="en-US" altLang="zh-CN" dirty="0" smtClean="0"/>
              <a:t>	</a:t>
            </a:r>
            <a:r>
              <a:rPr lang="en-US" altLang="zh-CN" sz="13800" b="1" dirty="0" err="1" smtClean="0">
                <a:solidFill>
                  <a:srgbClr val="FF0000"/>
                </a:solidFill>
                <a:latin typeface="Calibri" pitchFamily="18" charset="0"/>
                <a:cs typeface="Calibri" pitchFamily="18" charset="0"/>
              </a:rPr>
              <a:t>Vetor</a:t>
            </a:r>
            <a:endParaRPr lang="en-US" altLang="zh-CN" sz="2400" b="1" dirty="0" smtClean="0">
              <a:solidFill>
                <a:srgbClr val="FF0000"/>
              </a:solidFill>
              <a:latin typeface="Calibri" pitchFamily="18" charset="0"/>
              <a:cs typeface="Calibri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2693922" y="5024436"/>
            <a:ext cx="4392677" cy="1071563"/>
          </a:xfrm>
          <a:custGeom>
            <a:avLst/>
            <a:gdLst>
              <a:gd name="connsiteX0" fmla="*/ 6350 w 4081526"/>
              <a:gd name="connsiteY0" fmla="*/ 742950 h 749300"/>
              <a:gd name="connsiteX1" fmla="*/ 4075176 w 4081526"/>
              <a:gd name="connsiteY1" fmla="*/ 742950 h 749300"/>
              <a:gd name="connsiteX2" fmla="*/ 4075176 w 4081526"/>
              <a:gd name="connsiteY2" fmla="*/ 6350 h 749300"/>
              <a:gd name="connsiteX3" fmla="*/ 6350 w 4081526"/>
              <a:gd name="connsiteY3" fmla="*/ 6350 h 749300"/>
              <a:gd name="connsiteX4" fmla="*/ 6350 w 4081526"/>
              <a:gd name="connsiteY4" fmla="*/ 742950 h 749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081526" h="749300">
                <a:moveTo>
                  <a:pt x="6350" y="742950"/>
                </a:moveTo>
                <a:lnTo>
                  <a:pt x="4075176" y="742950"/>
                </a:lnTo>
                <a:lnTo>
                  <a:pt x="4075176" y="6350"/>
                </a:lnTo>
                <a:lnTo>
                  <a:pt x="6350" y="6350"/>
                </a:lnTo>
                <a:lnTo>
                  <a:pt x="6350" y="7429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E46C0A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81000" y="1536700"/>
            <a:ext cx="68834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Exemplo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2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–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uso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Vetor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–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Analisando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2º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Bloco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81000" y="2133600"/>
            <a:ext cx="84074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Depois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execução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1º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Bloco,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que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foi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responsável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armazenar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nomes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vetor,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este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2º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Bloco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é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responsável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exibir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dados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que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estão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armazenados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vetor.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81000" y="2921000"/>
            <a:ext cx="8305800" cy="511037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Na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saída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(i+1),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segue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mesmo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adotado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1º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Bloco,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apenas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para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identificar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0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usuário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uma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sequencia.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381000" y="3860800"/>
            <a:ext cx="8018926" cy="81560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saída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[</a:t>
            </a:r>
            <a:r>
              <a:rPr lang="en-US" altLang="zh-CN" sz="18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será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exibido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primeiramente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nome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que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está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armazenado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vetor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na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posição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0,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pois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inicia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valor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0.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Em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uma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segunda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iteração,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será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exibido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nome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que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está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posição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vetor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assim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sucessivamente.</a:t>
            </a:r>
          </a:p>
        </p:txBody>
      </p:sp>
      <p:pic>
        <p:nvPicPr>
          <p:cNvPr id="10" name="Imagem 9"/>
          <p:cNvPicPr/>
          <p:nvPr/>
        </p:nvPicPr>
        <p:blipFill rotWithShape="1">
          <a:blip r:embed="rId2"/>
          <a:srcRect l="57422" t="68383" r="7143" b="21545"/>
          <a:stretch/>
        </p:blipFill>
        <p:spPr bwMode="auto">
          <a:xfrm>
            <a:off x="2820987" y="5080000"/>
            <a:ext cx="4113213" cy="9398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1536700"/>
            <a:ext cx="53594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ou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Sem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uso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Vetor?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-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Comparativos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381000" y="2159000"/>
            <a:ext cx="8407400" cy="1041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Analisando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modificações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necessárias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para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tal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adaptação,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uso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vetor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faz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necessário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para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uma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melhor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codificação,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onde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desenvolvimento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não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precisou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realizar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grandes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modificações.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Sem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uso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vetor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seriam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necessárias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volta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270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linhas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código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mais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para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adaptar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novo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cenário,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que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não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é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viável.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381000" y="3492500"/>
            <a:ext cx="8407400" cy="1041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Além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mais,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ainda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quiser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solicitar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mais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adaptações,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exemplo,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saber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qual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é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nome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que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possui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mais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caracteres,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nome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que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possui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menos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caracteres,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quantidade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nomes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que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iniciam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vogal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ou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mesmo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para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fazer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uma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simples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pesquisa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para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saber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existe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um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nome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cadastrado.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81000" y="4813300"/>
            <a:ext cx="84074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Então,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não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usarmos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vetores,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implementações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sugeridas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pelo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cliente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certeza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não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atenderão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expectativas.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81000" y="5588000"/>
            <a:ext cx="59817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Neste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caso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outros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que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veremos,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é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necessário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uso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vetores.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30300" y="2413000"/>
            <a:ext cx="7112000" cy="1333500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55800" y="4724400"/>
            <a:ext cx="825500" cy="596900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98700" y="5372100"/>
            <a:ext cx="584200" cy="635000"/>
          </a:xfrm>
          <a:prstGeom prst="rect">
            <a:avLst/>
          </a:prstGeom>
          <a:noFill/>
        </p:spPr>
      </p:pic>
      <p:graphicFrame>
        <p:nvGraphicFramePr>
          <p:cNvPr id="4" name="表格 4"/>
          <p:cNvGraphicFramePr>
            <a:graphicFrameLocks noGrp="1"/>
          </p:cNvGraphicFramePr>
          <p:nvPr/>
        </p:nvGraphicFramePr>
        <p:xfrm>
          <a:off x="796925" y="4978400"/>
          <a:ext cx="7919969" cy="662940"/>
        </p:xfrm>
        <a:graphic>
          <a:graphicData uri="http://schemas.openxmlformats.org/drawingml/2006/table">
            <a:tbl>
              <a:tblPr/>
              <a:tblGrid>
                <a:gridCol w="791972"/>
                <a:gridCol w="791972"/>
                <a:gridCol w="792098"/>
                <a:gridCol w="791972"/>
                <a:gridCol w="791971"/>
                <a:gridCol w="791972"/>
                <a:gridCol w="792098"/>
                <a:gridCol w="791972"/>
                <a:gridCol w="791971"/>
                <a:gridCol w="791971"/>
              </a:tblGrid>
              <a:tr h="2921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rgbClr val="FFFFFF"/>
                          </a:solidFill>
                          <a:latin typeface="Calibri" pitchFamily="18" charset="0"/>
                          <a:cs typeface="Calibri" pitchFamily="18" charset="0"/>
                        </a:rPr>
                        <a:t>Claudinei</a:t>
                      </a:r>
                      <a:endParaRPr lang="zh-CN" altLang="en-US" sz="1200" b="1" dirty="0" smtClean="0">
                        <a:solidFill>
                          <a:srgbClr val="FFFFFF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>
                    <a:lnL w="0" cmpd="sng">
                      <a:solidFill>
                        <a:srgbClr val="FFFFFF"/>
                      </a:solidFill>
                      <a:prstDash val="soli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mpd="sng">
                      <a:solidFill>
                        <a:srgbClr val="000000"/>
                      </a:solidFill>
                      <a:prstDash val="soli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rgbClr val="FFFFFF"/>
                          </a:solidFill>
                          <a:latin typeface="Calibri" pitchFamily="18" charset="0"/>
                          <a:cs typeface="Calibri" pitchFamily="18" charset="0"/>
                        </a:rPr>
                        <a:t>Luzia</a:t>
                      </a:r>
                      <a:endParaRPr lang="zh-CN" altLang="en-US" sz="1200" b="1" dirty="0" smtClean="0">
                        <a:solidFill>
                          <a:srgbClr val="FFFFFF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rgbClr val="FFFFFF"/>
                          </a:solidFill>
                          <a:latin typeface="Calibri" pitchFamily="18" charset="0"/>
                          <a:cs typeface="Calibri" pitchFamily="18" charset="0"/>
                        </a:rPr>
                        <a:t>João</a:t>
                      </a:r>
                      <a:endParaRPr lang="zh-CN" altLang="en-US" sz="1200" b="1" dirty="0" smtClean="0">
                        <a:solidFill>
                          <a:srgbClr val="FFFFFF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rgbClr val="FFFFFF"/>
                          </a:solidFill>
                          <a:latin typeface="Calibri" pitchFamily="18" charset="0"/>
                          <a:cs typeface="Calibri" pitchFamily="18" charset="0"/>
                        </a:rPr>
                        <a:t>Carmem</a:t>
                      </a:r>
                      <a:endParaRPr lang="zh-CN" altLang="en-US" sz="1200" b="1" dirty="0" smtClean="0">
                        <a:solidFill>
                          <a:srgbClr val="FFFFFF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rgbClr val="FFFFFF"/>
                          </a:solidFill>
                          <a:latin typeface="Calibri" pitchFamily="18" charset="0"/>
                          <a:cs typeface="Calibri" pitchFamily="18" charset="0"/>
                        </a:rPr>
                        <a:t>Zé</a:t>
                      </a:r>
                      <a:endParaRPr lang="zh-CN" altLang="en-US" sz="1200" b="1" dirty="0" smtClean="0">
                        <a:solidFill>
                          <a:srgbClr val="FFFFFF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rgbClr val="FFFFFF"/>
                          </a:solidFill>
                          <a:latin typeface="Calibri" pitchFamily="18" charset="0"/>
                          <a:cs typeface="Calibri" pitchFamily="18" charset="0"/>
                        </a:rPr>
                        <a:t>Susi</a:t>
                      </a:r>
                      <a:endParaRPr lang="zh-CN" altLang="en-US" sz="1200" b="1" dirty="0" smtClean="0">
                        <a:solidFill>
                          <a:srgbClr val="FFFFFF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rgbClr val="FFFFFF"/>
                          </a:solidFill>
                          <a:latin typeface="Calibri" pitchFamily="18" charset="0"/>
                          <a:cs typeface="Calibri" pitchFamily="18" charset="0"/>
                        </a:rPr>
                        <a:t>Cidinho</a:t>
                      </a:r>
                      <a:endParaRPr lang="zh-CN" altLang="en-US" sz="1200" b="1" dirty="0" smtClean="0">
                        <a:solidFill>
                          <a:srgbClr val="FFFFFF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rgbClr val="FFFFFF"/>
                          </a:solidFill>
                          <a:latin typeface="Calibri" pitchFamily="18" charset="0"/>
                          <a:cs typeface="Calibri" pitchFamily="18" charset="0"/>
                        </a:rPr>
                        <a:t>Tiana</a:t>
                      </a:r>
                      <a:endParaRPr lang="zh-CN" altLang="en-US" sz="1200" b="1" dirty="0" smtClean="0">
                        <a:solidFill>
                          <a:srgbClr val="FFFFFF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rgbClr val="FFFFFF"/>
                          </a:solidFill>
                          <a:latin typeface="Calibri" pitchFamily="18" charset="0"/>
                          <a:cs typeface="Calibri" pitchFamily="18" charset="0"/>
                        </a:rPr>
                        <a:t>Dito</a:t>
                      </a:r>
                      <a:endParaRPr lang="zh-CN" altLang="en-US" sz="1200" b="1" dirty="0" smtClean="0">
                        <a:solidFill>
                          <a:srgbClr val="FFFFFF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rgbClr val="FFFFFF"/>
                          </a:solidFill>
                          <a:latin typeface="Calibri" pitchFamily="18" charset="0"/>
                          <a:cs typeface="Calibri" pitchFamily="18" charset="0"/>
                        </a:rPr>
                        <a:t>Áurea</a:t>
                      </a:r>
                      <a:endParaRPr lang="zh-CN" altLang="en-US" sz="1200" b="1" dirty="0" smtClean="0">
                        <a:solidFill>
                          <a:srgbClr val="FFFFFF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mpd="sng">
                      <a:solidFill>
                        <a:srgbClr val="FFFFFF"/>
                      </a:solidFill>
                      <a:prstDash val="soli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0</a:t>
                      </a:r>
                      <a:endParaRPr lang="zh-CN" altLang="en-US" sz="1200" dirty="0" smtClean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mpd="sng">
                      <a:solidFill>
                        <a:srgbClr val="FFFFF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1</a:t>
                      </a:r>
                      <a:endParaRPr lang="zh-CN" altLang="en-US" sz="1200" dirty="0" smtClean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2</a:t>
                      </a:r>
                      <a:endParaRPr lang="zh-CN" altLang="en-US" sz="1200" dirty="0" smtClean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3</a:t>
                      </a:r>
                      <a:endParaRPr lang="zh-CN" altLang="en-US" sz="1200" dirty="0" smtClean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4</a:t>
                      </a:r>
                      <a:endParaRPr lang="zh-CN" altLang="en-US" sz="1200" dirty="0" smtClean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5</a:t>
                      </a:r>
                      <a:endParaRPr lang="zh-CN" altLang="en-US" sz="1200" dirty="0" smtClean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6</a:t>
                      </a:r>
                      <a:endParaRPr lang="zh-CN" altLang="en-US" sz="1200" dirty="0" smtClean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7</a:t>
                      </a:r>
                      <a:endParaRPr lang="zh-CN" altLang="en-US" sz="1200" dirty="0" smtClean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8</a:t>
                      </a:r>
                      <a:endParaRPr lang="zh-CN" altLang="en-US" sz="1200" dirty="0" smtClean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9</a:t>
                      </a:r>
                      <a:endParaRPr lang="zh-CN" altLang="en-US" sz="1200" dirty="0" smtClean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81000" y="1562100"/>
            <a:ext cx="7061200" cy="812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Diferença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Armazenamento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/>
            </a:pPr>
            <a:r>
              <a:rPr lang="en-US" altLang="zh-CN" sz="18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Sem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uso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Vetor: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valores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são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armazenados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em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variáveis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independentes.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320800" y="2540000"/>
            <a:ext cx="393700" cy="50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                <a:tab pos="114300" algn="l"/>
              </a:tabLst>
            </a:pPr>
            <a:r>
              <a:rPr lang="en-US" altLang="zh-CN" sz="1403" b="1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Chico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5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n1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930400" y="3175000"/>
            <a:ext cx="508000" cy="50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                <a:tab pos="165100" algn="l"/>
              </a:tabLst>
            </a:pPr>
            <a:r>
              <a:rPr lang="en-US" altLang="zh-CN" sz="1403" b="1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Angela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>
                <a:tab pos="1651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n2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2679700" y="2565400"/>
            <a:ext cx="482600" cy="50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                <a:tab pos="152400" algn="l"/>
              </a:tabLst>
            </a:pPr>
            <a:r>
              <a:rPr lang="en-US" altLang="zh-CN" sz="1403" b="1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Morge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>
                <a:tab pos="152400" algn="l"/>
              </a:tabLst>
            </a:pPr>
            <a:r>
              <a:rPr lang="en-US" altLang="zh-CN" dirty="0" smtClean="0"/>
              <a:t>	</a:t>
            </a:r>
            <a:r>
              <a:rPr lang="en-US" altLang="zh-CN" sz="140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n3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4038600" y="2540000"/>
            <a:ext cx="431800" cy="50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                <a:tab pos="127000" algn="l"/>
              </a:tabLst>
            </a:pPr>
            <a:r>
              <a:rPr lang="en-US" altLang="zh-CN" sz="1403" b="1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Edson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500"/>
              </a:lnSpc>
              <a:tabLst>
                <a:tab pos="1270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n5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7658100" y="3162300"/>
            <a:ext cx="317500" cy="50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                <a:tab pos="25400" algn="l"/>
              </a:tabLst>
            </a:pPr>
            <a:r>
              <a:rPr lang="en-US" altLang="zh-CN" sz="1403" b="1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Cida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5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n10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6896100" y="2540000"/>
            <a:ext cx="457200" cy="50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                <a:tab pos="139700" algn="l"/>
              </a:tabLst>
            </a:pPr>
            <a:r>
              <a:rPr lang="en-US" altLang="zh-CN" sz="1403" b="1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Carlos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500"/>
              </a:lnSpc>
              <a:tabLst>
                <a:tab pos="1397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n9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6248400" y="3175000"/>
            <a:ext cx="304800" cy="50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                <a:tab pos="63500" algn="l"/>
              </a:tabLst>
            </a:pPr>
            <a:r>
              <a:rPr lang="en-US" altLang="zh-CN" sz="1403" b="1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Iraci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>
                <a:tab pos="635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n8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5473700" y="2540000"/>
            <a:ext cx="406400" cy="50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                <a:tab pos="114300" algn="l"/>
              </a:tabLst>
            </a:pPr>
            <a:r>
              <a:rPr lang="en-US" altLang="zh-CN" sz="1403" b="1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Zinho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5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n7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4711700" y="3175000"/>
            <a:ext cx="495300" cy="50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                <a:tab pos="165100" algn="l"/>
              </a:tabLst>
            </a:pPr>
            <a:r>
              <a:rPr lang="en-US" altLang="zh-CN" sz="1403" b="1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Fátima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>
                <a:tab pos="1651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n6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3416300" y="3175000"/>
            <a:ext cx="330200" cy="50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                <a:tab pos="76200" algn="l"/>
              </a:tabLst>
            </a:pPr>
            <a:r>
              <a:rPr lang="en-US" altLang="zh-CN" sz="1403" b="1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Vera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>
                <a:tab pos="762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n4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381000" y="4114800"/>
            <a:ext cx="6565900" cy="609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1104900" algn="l"/>
              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uso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Vetor: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valores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são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armazenados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em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uma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única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variável.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1104900" algn="l"/>
              </a:tabLst>
            </a:pPr>
            <a:r>
              <a:rPr lang="en-US" altLang="zh-CN" dirty="0" smtClean="0"/>
              <a:t>	</a:t>
            </a:r>
            <a:r>
              <a:rPr lang="en-US" altLang="zh-CN" sz="1406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Conteúdo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1841500" y="5981700"/>
            <a:ext cx="11557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403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Índice/Posição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973136" y="2695638"/>
            <a:ext cx="7637463" cy="3933762"/>
          </a:xfrm>
          <a:custGeom>
            <a:avLst/>
            <a:gdLst>
              <a:gd name="connsiteX0" fmla="*/ 6350 w 7377176"/>
              <a:gd name="connsiteY0" fmla="*/ 3608323 h 3614673"/>
              <a:gd name="connsiteX1" fmla="*/ 7370826 w 7377176"/>
              <a:gd name="connsiteY1" fmla="*/ 3608323 h 3614673"/>
              <a:gd name="connsiteX2" fmla="*/ 7370826 w 7377176"/>
              <a:gd name="connsiteY2" fmla="*/ 6350 h 3614673"/>
              <a:gd name="connsiteX3" fmla="*/ 6350 w 7377176"/>
              <a:gd name="connsiteY3" fmla="*/ 6350 h 3614673"/>
              <a:gd name="connsiteX4" fmla="*/ 6350 w 7377176"/>
              <a:gd name="connsiteY4" fmla="*/ 3608323 h 36146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77176" h="3614673">
                <a:moveTo>
                  <a:pt x="6350" y="3608323"/>
                </a:moveTo>
                <a:lnTo>
                  <a:pt x="7370826" y="3608323"/>
                </a:lnTo>
                <a:lnTo>
                  <a:pt x="7370826" y="6350"/>
                </a:lnTo>
                <a:lnTo>
                  <a:pt x="6350" y="6350"/>
                </a:lnTo>
                <a:lnTo>
                  <a:pt x="6350" y="360832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8EB4E3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81000" y="1536700"/>
            <a:ext cx="65024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Exemplo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3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–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Transformando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string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em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vetor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char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81000" y="2133600"/>
            <a:ext cx="8526693" cy="52065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7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Neste</a:t>
            </a:r>
            <a:r>
              <a:rPr lang="en-US" altLang="zh-CN" sz="17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exemplo</a:t>
            </a:r>
            <a:r>
              <a:rPr lang="en-US" altLang="zh-CN" sz="17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será</a:t>
            </a:r>
            <a:r>
              <a:rPr lang="en-US" altLang="zh-CN" sz="17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apresentado</a:t>
            </a:r>
            <a:r>
              <a:rPr lang="en-US" altLang="zh-CN" sz="17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um</a:t>
            </a:r>
            <a:r>
              <a:rPr lang="en-US" altLang="zh-CN" sz="17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método</a:t>
            </a:r>
            <a:r>
              <a:rPr lang="en-US" altLang="zh-CN" sz="17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que</a:t>
            </a:r>
            <a:r>
              <a:rPr lang="en-US" altLang="zh-CN" sz="17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transforma/converte</a:t>
            </a:r>
            <a:r>
              <a:rPr lang="en-US" altLang="zh-CN" sz="17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uma</a:t>
            </a:r>
            <a:r>
              <a:rPr lang="en-US" altLang="zh-CN" sz="17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string</a:t>
            </a:r>
            <a:r>
              <a:rPr lang="en-US" altLang="zh-CN" sz="17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em</a:t>
            </a:r>
            <a:r>
              <a:rPr lang="en-US" altLang="zh-CN" sz="17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um</a:t>
            </a:r>
            <a:r>
              <a:rPr lang="en-US" altLang="zh-CN" sz="17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vetor</a:t>
            </a:r>
          </a:p>
          <a:p>
            <a:pPr>
              <a:lnSpc>
                <a:spcPts val="2000"/>
              </a:lnSpc>
              <a:tabLst/>
            </a:pPr>
            <a:r>
              <a:rPr lang="en-US" altLang="zh-CN" sz="17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</a:t>
            </a:r>
            <a:r>
              <a:rPr lang="en-US" altLang="zh-CN" sz="17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caracteres.</a:t>
            </a:r>
            <a:r>
              <a:rPr lang="en-US" altLang="zh-CN" sz="17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</a:t>
            </a:r>
            <a:r>
              <a:rPr lang="en-US" altLang="zh-CN" sz="17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usuário</a:t>
            </a:r>
            <a:r>
              <a:rPr lang="en-US" altLang="zh-CN" sz="17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digitará</a:t>
            </a:r>
            <a:r>
              <a:rPr lang="en-US" altLang="zh-CN" sz="17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04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uma</a:t>
            </a:r>
            <a:r>
              <a:rPr lang="en-US" altLang="zh-CN" sz="17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04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palavra</a:t>
            </a:r>
            <a:r>
              <a:rPr lang="en-US" altLang="zh-CN" sz="17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e</a:t>
            </a:r>
            <a:r>
              <a:rPr lang="en-US" altLang="zh-CN" sz="17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04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serão</a:t>
            </a:r>
            <a:r>
              <a:rPr lang="en-US" altLang="zh-CN" sz="17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04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exibidas</a:t>
            </a:r>
            <a:r>
              <a:rPr lang="en-US" altLang="zh-CN" sz="17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04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apenas</a:t>
            </a:r>
            <a:r>
              <a:rPr lang="en-US" altLang="zh-CN" sz="17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as</a:t>
            </a:r>
            <a:r>
              <a:rPr lang="en-US" altLang="zh-CN" sz="17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vogais</a:t>
            </a:r>
            <a:r>
              <a:rPr lang="en-US" altLang="zh-CN" sz="17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desta</a:t>
            </a:r>
            <a:r>
              <a:rPr lang="en-US" altLang="zh-CN" sz="17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palavra.</a:t>
            </a:r>
          </a:p>
        </p:txBody>
      </p:sp>
      <p:pic>
        <p:nvPicPr>
          <p:cNvPr id="8" name="Imagem 7"/>
          <p:cNvPicPr/>
          <p:nvPr/>
        </p:nvPicPr>
        <p:blipFill rotWithShape="1">
          <a:blip r:embed="rId2"/>
          <a:srcRect l="37924" t="40447" r="7044" b="15970"/>
          <a:stretch/>
        </p:blipFill>
        <p:spPr bwMode="auto">
          <a:xfrm>
            <a:off x="1797422" y="2765812"/>
            <a:ext cx="5822578" cy="371118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57800" y="1981200"/>
            <a:ext cx="3530600" cy="12573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81000" y="1536700"/>
            <a:ext cx="80010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Exemplo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3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–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Transformando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string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em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vetor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char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-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Resultado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381000" y="2133600"/>
            <a:ext cx="4495800" cy="52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7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</a:t>
            </a:r>
            <a:r>
              <a:rPr lang="en-US" altLang="zh-CN" sz="17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resultado</a:t>
            </a:r>
            <a:r>
              <a:rPr lang="en-US" altLang="zh-CN" sz="17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apresentado</a:t>
            </a:r>
            <a:r>
              <a:rPr lang="en-US" altLang="zh-CN" sz="17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exibiu</a:t>
            </a:r>
            <a:r>
              <a:rPr lang="en-US" altLang="zh-CN" sz="17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apenas</a:t>
            </a:r>
            <a:r>
              <a:rPr lang="en-US" altLang="zh-CN" sz="17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</a:t>
            </a:r>
            <a:r>
              <a:rPr lang="en-US" altLang="zh-CN" sz="17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vogais</a:t>
            </a:r>
            <a:r>
              <a:rPr lang="en-US" altLang="zh-CN" sz="17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da</a:t>
            </a:r>
          </a:p>
          <a:p>
            <a:pPr>
              <a:lnSpc>
                <a:spcPts val="2400"/>
              </a:lnSpc>
              <a:tabLst/>
            </a:pPr>
            <a:r>
              <a:rPr lang="en-US" altLang="zh-CN" sz="17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palavradigitada</a:t>
            </a:r>
            <a:r>
              <a:rPr lang="en-US" altLang="zh-CN" sz="17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pelo</a:t>
            </a:r>
            <a:r>
              <a:rPr lang="en-US" altLang="zh-CN" sz="17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usuário.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81000" y="3060700"/>
            <a:ext cx="40513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7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Neste</a:t>
            </a:r>
            <a:r>
              <a:rPr lang="en-US" altLang="zh-CN" sz="17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exemplo</a:t>
            </a:r>
            <a:r>
              <a:rPr lang="en-US" altLang="zh-CN" sz="17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somente</a:t>
            </a:r>
            <a:r>
              <a:rPr lang="en-US" altLang="zh-CN" sz="17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foram</a:t>
            </a:r>
            <a:r>
              <a:rPr lang="en-US" altLang="zh-CN" sz="17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tratadas</a:t>
            </a:r>
            <a:r>
              <a:rPr lang="en-US" altLang="zh-CN" sz="17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vogais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81000" y="3378200"/>
            <a:ext cx="8407400" cy="469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7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minúsculas,</a:t>
            </a:r>
            <a:r>
              <a:rPr lang="en-US" altLang="zh-CN" sz="17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mas</a:t>
            </a:r>
            <a:r>
              <a:rPr lang="en-US" altLang="zh-CN" sz="17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poderiam</a:t>
            </a:r>
            <a:r>
              <a:rPr lang="en-US" altLang="zh-CN" sz="17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ser</a:t>
            </a:r>
            <a:r>
              <a:rPr lang="en-US" altLang="zh-CN" sz="17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realizados</a:t>
            </a:r>
            <a:r>
              <a:rPr lang="en-US" altLang="zh-CN" sz="17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outros</a:t>
            </a:r>
            <a:r>
              <a:rPr lang="en-US" altLang="zh-CN" sz="17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testes</a:t>
            </a:r>
            <a:r>
              <a:rPr lang="en-US" altLang="zh-CN" sz="17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como</a:t>
            </a:r>
            <a:r>
              <a:rPr lang="en-US" altLang="zh-CN" sz="17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comparar</a:t>
            </a:r>
            <a:r>
              <a:rPr lang="en-US" altLang="zh-CN" sz="17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maiúsculas</a:t>
            </a:r>
            <a:r>
              <a:rPr lang="en-US" altLang="zh-CN" sz="17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</a:t>
            </a:r>
            <a:r>
              <a:rPr lang="en-US" altLang="zh-CN" sz="17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também</a:t>
            </a:r>
          </a:p>
          <a:p>
            <a:pPr>
              <a:lnSpc>
                <a:spcPts val="2000"/>
              </a:lnSpc>
              <a:tabLst/>
            </a:pPr>
            <a:r>
              <a:rPr lang="en-US" altLang="zh-CN" sz="17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vogais</a:t>
            </a:r>
            <a:r>
              <a:rPr lang="en-US" altLang="zh-CN" sz="17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</a:t>
            </a:r>
            <a:r>
              <a:rPr lang="en-US" altLang="zh-CN" sz="17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acentuação.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381000" y="4140200"/>
            <a:ext cx="8636788" cy="81560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7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7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instrução: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char[]</a:t>
            </a:r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vetor</a:t>
            </a:r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=</a:t>
            </a:r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palavra.ToCharArray();</a:t>
            </a:r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realiza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transformação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uma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string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em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um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vetor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caracteres,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pois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para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realizar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teste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para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saber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cada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elemento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vetor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é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uma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vogal,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deve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comparado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caractere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caractere.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381000" y="5207000"/>
            <a:ext cx="8510535" cy="81560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instrução: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int</a:t>
            </a:r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tamanho</a:t>
            </a:r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=</a:t>
            </a:r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i="1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vetor.length</a:t>
            </a:r>
            <a:r>
              <a:rPr lang="en-US" altLang="zh-CN" sz="1800" b="1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;</a:t>
            </a:r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realiza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verificação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quantos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caracteres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existem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vetor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armazena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esta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quantidade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na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variável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b="1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tamanho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,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para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que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possa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ser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usada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limite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para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número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iterações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estrutura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repetição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593725" y="2751137"/>
            <a:ext cx="6492875" cy="3802063"/>
          </a:xfrm>
          <a:custGeom>
            <a:avLst/>
            <a:gdLst>
              <a:gd name="connsiteX0" fmla="*/ 6350 w 7874000"/>
              <a:gd name="connsiteY0" fmla="*/ 2981325 h 2987675"/>
              <a:gd name="connsiteX1" fmla="*/ 7867650 w 7874000"/>
              <a:gd name="connsiteY1" fmla="*/ 2981325 h 2987675"/>
              <a:gd name="connsiteX2" fmla="*/ 7867650 w 7874000"/>
              <a:gd name="connsiteY2" fmla="*/ 6350 h 2987675"/>
              <a:gd name="connsiteX3" fmla="*/ 6350 w 7874000"/>
              <a:gd name="connsiteY3" fmla="*/ 6350 h 2987675"/>
              <a:gd name="connsiteX4" fmla="*/ 6350 w 7874000"/>
              <a:gd name="connsiteY4" fmla="*/ 2981325 h 29876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874000" h="2987675">
                <a:moveTo>
                  <a:pt x="6350" y="2981325"/>
                </a:moveTo>
                <a:lnTo>
                  <a:pt x="7867650" y="2981325"/>
                </a:lnTo>
                <a:lnTo>
                  <a:pt x="7867650" y="6350"/>
                </a:lnTo>
                <a:lnTo>
                  <a:pt x="6350" y="6350"/>
                </a:lnTo>
                <a:lnTo>
                  <a:pt x="6350" y="2981325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8EB4E3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81000" y="1536700"/>
            <a:ext cx="49911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Exemplo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4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–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10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Salários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Mínimos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81000" y="2133600"/>
            <a:ext cx="84074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Neste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exemplo,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apenas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serão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apresentados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valores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correspondentes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quantidade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salários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mínimos.</a:t>
            </a:r>
          </a:p>
        </p:txBody>
      </p:sp>
      <p:pic>
        <p:nvPicPr>
          <p:cNvPr id="8" name="Imagem 7"/>
          <p:cNvPicPr/>
          <p:nvPr/>
        </p:nvPicPr>
        <p:blipFill rotWithShape="1">
          <a:blip r:embed="rId2"/>
          <a:srcRect l="1235" t="10661" r="40910" b="45443"/>
          <a:stretch/>
        </p:blipFill>
        <p:spPr bwMode="auto">
          <a:xfrm>
            <a:off x="762000" y="2763990"/>
            <a:ext cx="6096000" cy="378921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16200" y="2946400"/>
            <a:ext cx="3810000" cy="35306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81000" y="1536700"/>
            <a:ext cx="65405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Exemplo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4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–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10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Salários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Mínimos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–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Resultado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381000" y="2146300"/>
            <a:ext cx="679673" cy="28020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0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Saída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::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810000" y="1828800"/>
            <a:ext cx="4976748" cy="4724400"/>
          </a:xfrm>
          <a:custGeom>
            <a:avLst/>
            <a:gdLst>
              <a:gd name="connsiteX0" fmla="*/ 6350 w 4976748"/>
              <a:gd name="connsiteY0" fmla="*/ 4379976 h 4386326"/>
              <a:gd name="connsiteX1" fmla="*/ 4970398 w 4976748"/>
              <a:gd name="connsiteY1" fmla="*/ 4379976 h 4386326"/>
              <a:gd name="connsiteX2" fmla="*/ 4970398 w 4976748"/>
              <a:gd name="connsiteY2" fmla="*/ 6350 h 4386326"/>
              <a:gd name="connsiteX3" fmla="*/ 6350 w 4976748"/>
              <a:gd name="connsiteY3" fmla="*/ 6350 h 4386326"/>
              <a:gd name="connsiteX4" fmla="*/ 6350 w 4976748"/>
              <a:gd name="connsiteY4" fmla="*/ 4379976 h 43863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976748" h="4386326">
                <a:moveTo>
                  <a:pt x="6350" y="4379976"/>
                </a:moveTo>
                <a:lnTo>
                  <a:pt x="4970398" y="4379976"/>
                </a:lnTo>
                <a:lnTo>
                  <a:pt x="4970398" y="6350"/>
                </a:lnTo>
                <a:lnTo>
                  <a:pt x="6350" y="6350"/>
                </a:lnTo>
                <a:lnTo>
                  <a:pt x="6350" y="437997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4F81BD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81000" y="1536700"/>
            <a:ext cx="55499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Exemplo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5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–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Passando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vetor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por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parâmetros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81000" y="2133600"/>
            <a:ext cx="29591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Neste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exemplo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será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enviado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um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81000" y="2463800"/>
            <a:ext cx="3314700" cy="546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vetor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parâmetro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para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método</a:t>
            </a:r>
          </a:p>
          <a:p>
            <a:pPr>
              <a:lnSpc>
                <a:spcPts val="2500"/>
              </a:lnSpc>
              <a:tabLst/>
            </a:pPr>
            <a:r>
              <a:rPr lang="en-US" altLang="zh-CN" sz="1800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exibirDados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.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381000" y="3479800"/>
            <a:ext cx="3149600" cy="1206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Este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método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irá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receber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vetor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</a:t>
            </a:r>
          </a:p>
          <a:p>
            <a:pPr>
              <a:lnSpc>
                <a:spcPts val="25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meio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uma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estrutura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</a:t>
            </a:r>
          </a:p>
          <a:p>
            <a:pPr>
              <a:lnSpc>
                <a:spcPts val="25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repetição,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irá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exibir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dados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que</a:t>
            </a:r>
          </a:p>
          <a:p>
            <a:pPr>
              <a:lnSpc>
                <a:spcPts val="25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estão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armazenados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neste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Vetor.</a:t>
            </a:r>
          </a:p>
        </p:txBody>
      </p:sp>
      <p:pic>
        <p:nvPicPr>
          <p:cNvPr id="10" name="Imagem 9"/>
          <p:cNvPicPr/>
          <p:nvPr/>
        </p:nvPicPr>
        <p:blipFill rotWithShape="1">
          <a:blip r:embed="rId2"/>
          <a:srcRect l="706" t="10974" r="50964" b="27571"/>
          <a:stretch/>
        </p:blipFill>
        <p:spPr bwMode="auto">
          <a:xfrm>
            <a:off x="3920054" y="1828800"/>
            <a:ext cx="4842946" cy="44958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30700" y="1955800"/>
            <a:ext cx="3975100" cy="4445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81000" y="1536700"/>
            <a:ext cx="70485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Exemplo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5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–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Passando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vetor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por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parâmetros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-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Resultado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381000" y="2133600"/>
            <a:ext cx="27940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resultado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apresentado,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81000" y="2476500"/>
            <a:ext cx="3390900" cy="876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nota-se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que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sequencia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que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foram</a:t>
            </a:r>
          </a:p>
          <a:p>
            <a:pPr>
              <a:lnSpc>
                <a:spcPts val="25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exibidos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nomes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dos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times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tela,</a:t>
            </a:r>
          </a:p>
          <a:p>
            <a:pPr>
              <a:lnSpc>
                <a:spcPts val="25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foi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mesma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sequencia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cadastro.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81000" y="3771900"/>
            <a:ext cx="29464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Isso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deve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pelo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fato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acesso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381000" y="4114800"/>
            <a:ext cx="3556000" cy="546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sequencial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à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cada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posição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vetor,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ou</a:t>
            </a:r>
          </a:p>
          <a:p>
            <a:pPr>
              <a:lnSpc>
                <a:spcPts val="25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seja,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das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posições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9.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4079875" y="1895538"/>
            <a:ext cx="4818126" cy="4729098"/>
          </a:xfrm>
          <a:custGeom>
            <a:avLst/>
            <a:gdLst>
              <a:gd name="connsiteX0" fmla="*/ 6350 w 4818126"/>
              <a:gd name="connsiteY0" fmla="*/ 4722748 h 4729098"/>
              <a:gd name="connsiteX1" fmla="*/ 4811776 w 4818126"/>
              <a:gd name="connsiteY1" fmla="*/ 4722748 h 4729098"/>
              <a:gd name="connsiteX2" fmla="*/ 4811776 w 4818126"/>
              <a:gd name="connsiteY2" fmla="*/ 6350 h 4729098"/>
              <a:gd name="connsiteX3" fmla="*/ 6350 w 4818126"/>
              <a:gd name="connsiteY3" fmla="*/ 6350 h 4729098"/>
              <a:gd name="connsiteX4" fmla="*/ 6350 w 4818126"/>
              <a:gd name="connsiteY4" fmla="*/ 4722748 h 47290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818126" h="4729098">
                <a:moveTo>
                  <a:pt x="6350" y="4722748"/>
                </a:moveTo>
                <a:lnTo>
                  <a:pt x="4811776" y="4722748"/>
                </a:lnTo>
                <a:lnTo>
                  <a:pt x="4811776" y="6350"/>
                </a:lnTo>
                <a:lnTo>
                  <a:pt x="6350" y="6350"/>
                </a:lnTo>
                <a:lnTo>
                  <a:pt x="6350" y="4722748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4F81BD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81000" y="1536700"/>
            <a:ext cx="53848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Exemplo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6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–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Método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que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retorna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um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vetor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81000" y="2159000"/>
            <a:ext cx="3441700" cy="1206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Neste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exemplo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foi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criado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um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método</a:t>
            </a:r>
          </a:p>
          <a:p>
            <a:pPr>
              <a:lnSpc>
                <a:spcPts val="25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chamado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cadastroCurso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que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será</a:t>
            </a:r>
          </a:p>
          <a:p>
            <a:pPr>
              <a:lnSpc>
                <a:spcPts val="25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responsável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realizar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entrada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</a:t>
            </a:r>
          </a:p>
          <a:p>
            <a:pPr>
              <a:lnSpc>
                <a:spcPts val="25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dados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retornar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todos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dados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81000" y="3441700"/>
            <a:ext cx="34417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cadastrados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para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método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principal.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381000" y="4102100"/>
            <a:ext cx="35560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sequencia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dados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serão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exibidos.</a:t>
            </a:r>
          </a:p>
        </p:txBody>
      </p:sp>
      <p:pic>
        <p:nvPicPr>
          <p:cNvPr id="10" name="Imagem 9"/>
          <p:cNvPicPr/>
          <p:nvPr/>
        </p:nvPicPr>
        <p:blipFill rotWithShape="1">
          <a:blip r:embed="rId2"/>
          <a:srcRect l="1058" t="10347" r="47613" b="23495"/>
          <a:stretch/>
        </p:blipFill>
        <p:spPr bwMode="auto">
          <a:xfrm>
            <a:off x="4079876" y="1966912"/>
            <a:ext cx="4818126" cy="443388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1536700"/>
            <a:ext cx="13716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Introdução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381000" y="2133600"/>
            <a:ext cx="84074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Vetores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Matrizes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em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geral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são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caracterizadas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tratarem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uma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única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variável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um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determinado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tamanho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que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armazena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várias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informações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mesmo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tipo.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381000" y="2921000"/>
            <a:ext cx="84074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Essas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informações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são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gravadas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na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memória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sequencialmente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são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referenciadas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através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índices.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81000" y="3644900"/>
            <a:ext cx="8407400" cy="774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Em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vez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declarar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100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variáveis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para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armazenar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exemplo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nome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100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alunos,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utilizando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vetor,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basta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declarar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apenas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uma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única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variável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tamanho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100.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Ou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seja,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em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cada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posição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do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vetor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será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armazenado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nome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cada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aluno.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81000" y="4699000"/>
            <a:ext cx="2730500" cy="609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Vetores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–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Unidimensionais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Matrizes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–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Multidimensionais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381000" y="5600700"/>
            <a:ext cx="81661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São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muito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utilizados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por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exemplo,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em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desenvolvimento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jogos,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análise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conjunto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dados,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desenhos,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cálculos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matemáticos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entre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outros.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3467100"/>
            <a:ext cx="6350000" cy="30099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81000" y="1536700"/>
            <a:ext cx="68707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Exemplo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6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–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Método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que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retorna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um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vetor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-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Resultado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381000" y="2133600"/>
            <a:ext cx="84074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método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que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realiza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cadastro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dos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cursos,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possui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uma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variável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auxiliar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(vetor)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para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armazenar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dados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digitados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pelo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usuário.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81000" y="2755900"/>
            <a:ext cx="8407400" cy="774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Logo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após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todas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entradas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serem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realizadas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pelo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usuário,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este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método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retornará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um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vetor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string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para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método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principal,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cujos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valores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serão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atribuídos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em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outra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variável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(cursos).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1536700"/>
            <a:ext cx="6858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Vetor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381000" y="2032000"/>
            <a:ext cx="51435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É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uma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variável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que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possui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apenas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uma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única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dimensão.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381000" y="2552700"/>
            <a:ext cx="6296083" cy="27699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declaração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vetores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em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java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deve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obedecer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seguinte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sintaxe: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2527300" y="2882900"/>
            <a:ext cx="41148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2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Tipo[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]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nome_variável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=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new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Tipo[tamanho]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;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81000" y="3543300"/>
            <a:ext cx="8261942" cy="5463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Tipo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deve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especificado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acordo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tipo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informação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que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será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armazenada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vetor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(ex.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float,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char,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tring...).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381000" y="4330700"/>
            <a:ext cx="84074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tamanho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representa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quantidade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máxima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elementos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que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podem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armazenador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neste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vetor.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381000" y="5118100"/>
            <a:ext cx="8261942" cy="50956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É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importante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dizer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que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vetores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começam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pelo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índice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(zero)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que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0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guarda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primeiro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elemento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vetor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. </a:t>
            </a:r>
            <a:r>
              <a:rPr lang="en-US" altLang="zh-CN" sz="1800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Posição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1 </a:t>
            </a:r>
            <a:r>
              <a:rPr lang="en-US" altLang="zh-CN" sz="1800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equivale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0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ao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í</a:t>
            </a:r>
            <a:r>
              <a:rPr lang="en-US" altLang="zh-CN" sz="1800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ndice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0.</a:t>
            </a:r>
          </a:p>
        </p:txBody>
      </p:sp>
      <p:sp>
        <p:nvSpPr>
          <p:cNvPr id="10" name="Retângulo 9"/>
          <p:cNvSpPr/>
          <p:nvPr/>
        </p:nvSpPr>
        <p:spPr>
          <a:xfrm>
            <a:off x="2438400" y="2829699"/>
            <a:ext cx="4343400" cy="3707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714500" y="5470525"/>
            <a:ext cx="5727700" cy="254000"/>
          </a:xfrm>
          <a:custGeom>
            <a:avLst/>
            <a:gdLst>
              <a:gd name="connsiteX0" fmla="*/ 5715000 w 5727700"/>
              <a:gd name="connsiteY0" fmla="*/ 12700 h 254000"/>
              <a:gd name="connsiteX1" fmla="*/ 5695950 w 5727700"/>
              <a:gd name="connsiteY1" fmla="*/ 127000 h 254000"/>
              <a:gd name="connsiteX2" fmla="*/ 5695950 w 5727700"/>
              <a:gd name="connsiteY2" fmla="*/ 127000 h 254000"/>
              <a:gd name="connsiteX3" fmla="*/ 5695950 w 5727700"/>
              <a:gd name="connsiteY3" fmla="*/ 127000 h 254000"/>
              <a:gd name="connsiteX4" fmla="*/ 2882900 w 5727700"/>
              <a:gd name="connsiteY4" fmla="*/ 127000 h 254000"/>
              <a:gd name="connsiteX5" fmla="*/ 2882900 w 5727700"/>
              <a:gd name="connsiteY5" fmla="*/ 127000 h 254000"/>
              <a:gd name="connsiteX6" fmla="*/ 2863850 w 5727700"/>
              <a:gd name="connsiteY6" fmla="*/ 241300 h 254000"/>
              <a:gd name="connsiteX7" fmla="*/ 2863850 w 5727700"/>
              <a:gd name="connsiteY7" fmla="*/ 241300 h 254000"/>
              <a:gd name="connsiteX8" fmla="*/ 2863850 w 5727700"/>
              <a:gd name="connsiteY8" fmla="*/ 241300 h 254000"/>
              <a:gd name="connsiteX9" fmla="*/ 2844800 w 5727700"/>
              <a:gd name="connsiteY9" fmla="*/ 127000 h 254000"/>
              <a:gd name="connsiteX10" fmla="*/ 2844800 w 5727700"/>
              <a:gd name="connsiteY10" fmla="*/ 127000 h 254000"/>
              <a:gd name="connsiteX11" fmla="*/ 31750 w 5727700"/>
              <a:gd name="connsiteY11" fmla="*/ 127000 h 254000"/>
              <a:gd name="connsiteX12" fmla="*/ 31750 w 5727700"/>
              <a:gd name="connsiteY12" fmla="*/ 127000 h 254000"/>
              <a:gd name="connsiteX13" fmla="*/ 12700 w 5727700"/>
              <a:gd name="connsiteY13" fmla="*/ 12700 h 254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</a:cxnLst>
            <a:rect l="l" t="t" r="r" b="b"/>
            <a:pathLst>
              <a:path w="5727700" h="254000">
                <a:moveTo>
                  <a:pt x="5715000" y="12700"/>
                </a:moveTo>
                <a:cubicBezTo>
                  <a:pt x="5715000" y="75819"/>
                  <a:pt x="5706491" y="127000"/>
                  <a:pt x="5695950" y="127000"/>
                </a:cubicBezTo>
                <a:cubicBezTo>
                  <a:pt x="5695950" y="127000"/>
                  <a:pt x="5695950" y="127000"/>
                  <a:pt x="5695950" y="127000"/>
                </a:cubicBezTo>
                <a:lnTo>
                  <a:pt x="5695950" y="127000"/>
                </a:lnTo>
                <a:lnTo>
                  <a:pt x="2882900" y="127000"/>
                </a:lnTo>
                <a:lnTo>
                  <a:pt x="2882900" y="127000"/>
                </a:lnTo>
                <a:cubicBezTo>
                  <a:pt x="2872359" y="127000"/>
                  <a:pt x="2863850" y="178168"/>
                  <a:pt x="2863850" y="241300"/>
                </a:cubicBezTo>
                <a:cubicBezTo>
                  <a:pt x="2863850" y="241300"/>
                  <a:pt x="2863850" y="241300"/>
                  <a:pt x="2863850" y="241300"/>
                </a:cubicBezTo>
                <a:lnTo>
                  <a:pt x="2863850" y="241300"/>
                </a:lnTo>
                <a:cubicBezTo>
                  <a:pt x="2863850" y="178168"/>
                  <a:pt x="2855340" y="127000"/>
                  <a:pt x="2844800" y="127000"/>
                </a:cubicBezTo>
                <a:lnTo>
                  <a:pt x="2844800" y="127000"/>
                </a:lnTo>
                <a:lnTo>
                  <a:pt x="31750" y="127000"/>
                </a:lnTo>
                <a:lnTo>
                  <a:pt x="31750" y="127000"/>
                </a:lnTo>
                <a:cubicBezTo>
                  <a:pt x="21208" y="127000"/>
                  <a:pt x="12700" y="75819"/>
                  <a:pt x="12700" y="12700"/>
                </a:cubicBezTo>
              </a:path>
            </a:pathLst>
          </a:custGeom>
          <a:ln w="254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0700" y="4457700"/>
            <a:ext cx="965200" cy="762000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1700" y="4457700"/>
            <a:ext cx="520700" cy="762000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63700" y="5435600"/>
            <a:ext cx="5829300" cy="368300"/>
          </a:xfrm>
          <a:prstGeom prst="rect">
            <a:avLst/>
          </a:prstGeom>
          <a:noFill/>
        </p:spPr>
      </p:pic>
      <p:graphicFrame>
        <p:nvGraphicFramePr>
          <p:cNvPr id="8" name="表格 4"/>
          <p:cNvGraphicFramePr>
            <a:graphicFrameLocks noGrp="1"/>
          </p:cNvGraphicFramePr>
          <p:nvPr/>
        </p:nvGraphicFramePr>
        <p:xfrm>
          <a:off x="1524000" y="4813300"/>
          <a:ext cx="6096000" cy="741679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mpd="sng">
                      <a:solidFill>
                        <a:srgbClr val="FFFFFF"/>
                      </a:solidFill>
                      <a:prstDash val="soli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mpd="sng">
                      <a:solidFill>
                        <a:srgbClr val="000000"/>
                      </a:solidFill>
                      <a:prstDash val="soli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mpd="sng">
                      <a:solidFill>
                        <a:srgbClr val="FFFFFF"/>
                      </a:solidFill>
                      <a:prstDash val="soli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3" i="1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0</a:t>
                      </a:r>
                      <a:endParaRPr lang="zh-CN" altLang="en-US" sz="1403" i="1" dirty="0" smtClean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mpd="sng">
                      <a:solidFill>
                        <a:srgbClr val="FFFFF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3" i="1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1</a:t>
                      </a:r>
                      <a:endParaRPr lang="zh-CN" altLang="en-US" sz="1403" i="1" dirty="0" smtClean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3" i="1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2</a:t>
                      </a:r>
                      <a:endParaRPr lang="zh-CN" altLang="en-US" sz="1403" i="1" dirty="0" smtClean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3" i="1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3</a:t>
                      </a:r>
                      <a:endParaRPr lang="zh-CN" altLang="en-US" sz="1403" i="1" dirty="0" smtClean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3" i="1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4</a:t>
                      </a:r>
                      <a:endParaRPr lang="zh-CN" altLang="en-US" sz="1403" i="1" dirty="0" smtClean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3" i="1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5</a:t>
                      </a:r>
                      <a:endParaRPr lang="zh-CN" altLang="en-US" sz="1403" i="1" dirty="0" smtClean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3" i="1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6</a:t>
                      </a:r>
                      <a:endParaRPr lang="zh-CN" altLang="en-US" sz="1403" i="1" dirty="0" smtClean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3" i="1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7</a:t>
                      </a:r>
                      <a:endParaRPr lang="zh-CN" altLang="en-US" sz="1403" i="1" dirty="0" smtClean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3" i="1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8</a:t>
                      </a:r>
                      <a:endParaRPr lang="zh-CN" altLang="en-US" sz="1403" i="1" dirty="0" smtClean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3" i="1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9</a:t>
                      </a:r>
                      <a:endParaRPr lang="zh-CN" altLang="en-US" sz="1403" i="1" dirty="0" smtClean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81000" y="1612900"/>
            <a:ext cx="8369300" cy="2400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                <a:tab pos="2578100" algn="l"/>
              </a:tabLst>
            </a:pP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Vetor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–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Exemplo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Declaração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25781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Para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entender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melhor,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considere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que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seja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necessário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declarar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um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vetor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tipo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inteiro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que</a:t>
            </a:r>
          </a:p>
          <a:p>
            <a:pPr>
              <a:lnSpc>
                <a:spcPts val="2100"/>
              </a:lnSpc>
              <a:tabLst>
                <a:tab pos="25781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contenha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elementos.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Isto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é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feito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seguinte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forma: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25781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int[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]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vetor_exemplo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new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int[10];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25781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variável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vetor_exemplo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possui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posições,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sendo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que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seus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índices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vão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9.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3898900" y="5842000"/>
            <a:ext cx="13335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403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Índices/Posições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4787900" y="4279900"/>
            <a:ext cx="33020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403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Conteúdo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posição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(na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caso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está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vazia)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381000" y="4279900"/>
            <a:ext cx="13716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403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Nome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variável</a:t>
            </a:r>
          </a:p>
        </p:txBody>
      </p:sp>
      <p:cxnSp>
        <p:nvCxnSpPr>
          <p:cNvPr id="13" name="Conector reto 12"/>
          <p:cNvCxnSpPr/>
          <p:nvPr/>
        </p:nvCxnSpPr>
        <p:spPr>
          <a:xfrm>
            <a:off x="1663700" y="4800600"/>
            <a:ext cx="5829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/>
          <p:nvPr/>
        </p:nvCxnSpPr>
        <p:spPr>
          <a:xfrm>
            <a:off x="1663700" y="4800600"/>
            <a:ext cx="0" cy="419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>
            <a:off x="7493000" y="4800600"/>
            <a:ext cx="17749" cy="419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1143000"/>
            <a:ext cx="37973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Exemplo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–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Sem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uso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Vetor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81000" y="2133600"/>
            <a:ext cx="28448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Neste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exemplo,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programa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irá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81000" y="2463800"/>
            <a:ext cx="3263900" cy="546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armazenar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nome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pessoas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</a:t>
            </a:r>
          </a:p>
          <a:p>
            <a:pPr>
              <a:lnSpc>
                <a:spcPts val="25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depois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exibi-los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tela.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381000" y="3454400"/>
            <a:ext cx="3238500" cy="546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Observem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que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foram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necessárias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</a:p>
          <a:p>
            <a:pPr>
              <a:lnSpc>
                <a:spcPts val="25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declaração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variáveis,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onde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381000" y="4114800"/>
            <a:ext cx="3556000" cy="546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cada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uma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armazenará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nome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uma</a:t>
            </a:r>
          </a:p>
          <a:p>
            <a:pPr>
              <a:lnSpc>
                <a:spcPts val="25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pessoa.</a:t>
            </a: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2"/>
          <a:srcRect l="25000" t="8111" r="42000" b="33111"/>
          <a:stretch/>
        </p:blipFill>
        <p:spPr>
          <a:xfrm>
            <a:off x="4038600" y="1524000"/>
            <a:ext cx="5029200" cy="50387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85900" y="2819400"/>
            <a:ext cx="5829300" cy="35433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81000" y="1536700"/>
            <a:ext cx="52959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Exemplo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–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Sem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uso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Vetor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-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Resultado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381000" y="2133600"/>
            <a:ext cx="84074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Foram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digitados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nomes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sequência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foram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exibidos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tela,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todos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nomes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na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ordem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em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que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foram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digitados.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1536700"/>
            <a:ext cx="3918317" cy="35394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402" b="1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Exemplo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2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–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uso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Vetor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81000" y="2159000"/>
            <a:ext cx="3390900" cy="1206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base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exemplo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anterior,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</a:t>
            </a:r>
          </a:p>
          <a:p>
            <a:pPr>
              <a:lnSpc>
                <a:spcPts val="25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propósito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é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mesmo,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programa</a:t>
            </a:r>
          </a:p>
          <a:p>
            <a:pPr>
              <a:lnSpc>
                <a:spcPts val="25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irá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armazenar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nome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pessoas</a:t>
            </a:r>
          </a:p>
          <a:p>
            <a:pPr>
              <a:lnSpc>
                <a:spcPts val="25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depois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exibi-los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tela.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81000" y="3784600"/>
            <a:ext cx="2933700" cy="546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Observem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que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foi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necessária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</a:p>
          <a:p>
            <a:pPr>
              <a:lnSpc>
                <a:spcPts val="25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declaração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apenas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variável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381000" y="4457700"/>
            <a:ext cx="3302000" cy="876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para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armazenar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nomes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uma</a:t>
            </a:r>
          </a:p>
          <a:p>
            <a:pPr>
              <a:lnSpc>
                <a:spcPts val="25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outra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tipo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para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referenciar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</a:t>
            </a:r>
          </a:p>
          <a:p>
            <a:pPr>
              <a:lnSpc>
                <a:spcPts val="25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índice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vetor.</a:t>
            </a:r>
          </a:p>
        </p:txBody>
      </p:sp>
      <p:pic>
        <p:nvPicPr>
          <p:cNvPr id="11" name="Imagem 10"/>
          <p:cNvPicPr/>
          <p:nvPr/>
        </p:nvPicPr>
        <p:blipFill rotWithShape="1">
          <a:blip r:embed="rId2"/>
          <a:srcRect l="49742" t="40761" b="12207"/>
          <a:stretch/>
        </p:blipFill>
        <p:spPr bwMode="auto">
          <a:xfrm>
            <a:off x="3962400" y="1936750"/>
            <a:ext cx="4876800" cy="41592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3238500"/>
            <a:ext cx="4991100" cy="307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81000" y="1536700"/>
            <a:ext cx="53213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Exemplo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2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–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uso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Vetor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-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Resultado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381000" y="2133600"/>
            <a:ext cx="84074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Foram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digitados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nomes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sequência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foram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exibidos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tela,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todos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nomes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na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ordem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em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que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foram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digitados.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81000" y="2743200"/>
            <a:ext cx="84074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compararmos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resultado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exemplo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veremos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que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formato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saída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são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idênticos.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4930775" y="4675187"/>
            <a:ext cx="3967226" cy="1081087"/>
          </a:xfrm>
          <a:custGeom>
            <a:avLst/>
            <a:gdLst>
              <a:gd name="connsiteX0" fmla="*/ 6350 w 3967226"/>
              <a:gd name="connsiteY0" fmla="*/ 1074737 h 1081087"/>
              <a:gd name="connsiteX1" fmla="*/ 3960876 w 3967226"/>
              <a:gd name="connsiteY1" fmla="*/ 1074737 h 1081087"/>
              <a:gd name="connsiteX2" fmla="*/ 3960876 w 3967226"/>
              <a:gd name="connsiteY2" fmla="*/ 6350 h 1081087"/>
              <a:gd name="connsiteX3" fmla="*/ 6350 w 3967226"/>
              <a:gd name="connsiteY3" fmla="*/ 6350 h 1081087"/>
              <a:gd name="connsiteX4" fmla="*/ 6350 w 3967226"/>
              <a:gd name="connsiteY4" fmla="*/ 1074737 h 10810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967226" h="1081087">
                <a:moveTo>
                  <a:pt x="6350" y="1074737"/>
                </a:moveTo>
                <a:lnTo>
                  <a:pt x="3960876" y="1074737"/>
                </a:lnTo>
                <a:lnTo>
                  <a:pt x="3960876" y="6350"/>
                </a:lnTo>
                <a:lnTo>
                  <a:pt x="6350" y="6350"/>
                </a:lnTo>
                <a:lnTo>
                  <a:pt x="6350" y="1074737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E46C0A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81000" y="1536700"/>
            <a:ext cx="68834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Exemplo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2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–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uso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Vetor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–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Analisando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1º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Bloco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81000" y="2133600"/>
            <a:ext cx="84074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Imediatamente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após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declaração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das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variáveis,este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bloco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permite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que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sejam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armazenados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nomes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pessoas.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81000" y="2755900"/>
            <a:ext cx="8407400" cy="774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estrutura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repetição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é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responsável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repetir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instruções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vezes,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onde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é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variável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controle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deste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bloco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será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incrementada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até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chegar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em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10,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ou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seja,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até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que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condição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seja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falsa.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381000" y="3810000"/>
            <a:ext cx="8265981" cy="77713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saída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irá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aparecer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resultado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soma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i+1,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ou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seja,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primeira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</a:t>
            </a:r>
            <a:r>
              <a:rPr lang="en-US" altLang="zh-CN" sz="1800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vez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vale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0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então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ts val="1800"/>
              </a:lnSpc>
              <a:tabLst/>
            </a:pPr>
            <a:r>
              <a:rPr lang="en-US" altLang="zh-CN" sz="1800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somando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aparecerá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tela.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“Digite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1º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nome: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“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.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usuário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digitará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primeiro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nome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que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será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armazenado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posição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vetor.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381000" y="4876800"/>
            <a:ext cx="4457700" cy="876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segundo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momento,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após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incrementada,</a:t>
            </a:r>
          </a:p>
          <a:p>
            <a:pPr>
              <a:lnSpc>
                <a:spcPts val="25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mesma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passa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valer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aparecendo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2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tela</a:t>
            </a:r>
          </a:p>
          <a:p>
            <a:pPr>
              <a:lnSpc>
                <a:spcPts val="2500"/>
              </a:lnSpc>
              <a:tabLst/>
            </a:pPr>
            <a:r>
              <a:rPr lang="en-US" altLang="zh-CN" sz="1802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“Digite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2º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nome: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“.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usuário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digitará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381000" y="5842000"/>
            <a:ext cx="78232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segundo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nome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que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será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armazenado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posição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vetor.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assim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sucessivamente.</a:t>
            </a:r>
          </a:p>
        </p:txBody>
      </p:sp>
      <p:pic>
        <p:nvPicPr>
          <p:cNvPr id="12" name="Imagem 11"/>
          <p:cNvPicPr/>
          <p:nvPr/>
        </p:nvPicPr>
        <p:blipFill rotWithShape="1">
          <a:blip r:embed="rId2"/>
          <a:srcRect l="56462" t="57461" r="5568" b="31799"/>
          <a:stretch/>
        </p:blipFill>
        <p:spPr bwMode="auto">
          <a:xfrm>
            <a:off x="4930775" y="4786313"/>
            <a:ext cx="3967226" cy="92868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1391</Words>
  <Application>Microsoft Office PowerPoint</Application>
  <PresentationFormat>Apresentação na tela (4:3)</PresentationFormat>
  <Paragraphs>219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5" baseType="lpstr">
      <vt:lpstr>宋体</vt:lpstr>
      <vt:lpstr>Arial</vt:lpstr>
      <vt:lpstr>Calibri</vt:lpstr>
      <vt:lpstr>Times New Roman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Aluno</cp:lastModifiedBy>
  <cp:revision>15</cp:revision>
  <dcterms:created xsi:type="dcterms:W3CDTF">2006-08-16T00:00:00Z</dcterms:created>
  <dcterms:modified xsi:type="dcterms:W3CDTF">2016-05-19T12:01:53Z</dcterms:modified>
</cp:coreProperties>
</file>