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315" r:id="rId3"/>
    <p:sldId id="316" r:id="rId4"/>
    <p:sldId id="317" r:id="rId5"/>
    <p:sldId id="318" r:id="rId6"/>
    <p:sldId id="319" r:id="rId7"/>
    <p:sldId id="320" r:id="rId8"/>
    <p:sldId id="321" r:id="rId9"/>
    <p:sldId id="267" r:id="rId10"/>
    <p:sldId id="261"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A5D29D-5CC6-5C61-B134-A221039F9A2A}" v="647" dt="2024-08-21T11:21:38.483"/>
    <p1510:client id="{5151153A-B294-4049-B963-BAD51F733556}" v="577" dt="2024-08-21T12:44:30.241"/>
    <p1510:client id="{C613D0A9-4B4A-9C92-2FDA-32DA1AACC004}" v="454" dt="2024-08-21T12:46:23.337"/>
  </p1510:revLst>
</p1510:revInfo>
</file>

<file path=ppt/tableStyles.xml><?xml version="1.0" encoding="utf-8"?>
<a:tblStyleLst xmlns:a="http://schemas.openxmlformats.org/drawingml/2006/main" def="{6524DE8B-BCC0-46F0-AD69-1158FCA3A0DD}">
  <a:tblStyle styleId="{6524DE8B-BCC0-46F0-AD69-1158FCA3A0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16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45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74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70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89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05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8c1997cbfd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8c1997cbfd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22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a:spLocks noGrp="1"/>
          </p:cNvSpPr>
          <p:nvPr>
            <p:ph type="title" idx="3" hasCustomPrompt="1"/>
          </p:nvPr>
        </p:nvSpPr>
        <p:spPr>
          <a:xfrm>
            <a:off x="31211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a:spLocks noGrp="1"/>
          </p:cNvSpPr>
          <p:nvPr>
            <p:ph type="title" idx="4" hasCustomPrompt="1"/>
          </p:nvPr>
        </p:nvSpPr>
        <p:spPr>
          <a:xfrm>
            <a:off x="50302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5"/>
          <p:cNvSpPr txBox="1">
            <a:spLocks noGrp="1"/>
          </p:cNvSpPr>
          <p:nvPr>
            <p:ph type="subTitle" idx="6"/>
          </p:nvPr>
        </p:nvSpPr>
        <p:spPr>
          <a:xfrm>
            <a:off x="305655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5"/>
          <p:cNvSpPr txBox="1">
            <a:spLocks noGrp="1"/>
          </p:cNvSpPr>
          <p:nvPr>
            <p:ph type="subTitle" idx="7"/>
          </p:nvPr>
        </p:nvSpPr>
        <p:spPr>
          <a:xfrm>
            <a:off x="496562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7"/>
          <p:cNvSpPr txBox="1">
            <a:spLocks noGrp="1"/>
          </p:cNvSpPr>
          <p:nvPr>
            <p:ph type="subTitle" idx="4"/>
          </p:nvPr>
        </p:nvSpPr>
        <p:spPr>
          <a:xfrm>
            <a:off x="719975" y="2931341"/>
            <a:ext cx="1282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92" name="Google Shape;192;p17"/>
          <p:cNvSpPr txBox="1">
            <a:spLocks noGrp="1"/>
          </p:cNvSpPr>
          <p:nvPr>
            <p:ph type="subTitle" idx="5"/>
          </p:nvPr>
        </p:nvSpPr>
        <p:spPr>
          <a:xfrm>
            <a:off x="7141825" y="2931341"/>
            <a:ext cx="1282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17"/>
          <p:cNvSpPr txBox="1">
            <a:spLocks noGrp="1"/>
          </p:cNvSpPr>
          <p:nvPr>
            <p:ph type="subTitle" idx="6"/>
          </p:nvPr>
        </p:nvSpPr>
        <p:spPr>
          <a:xfrm>
            <a:off x="3964163" y="2931341"/>
            <a:ext cx="1282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94" name="Google Shape;194;p17"/>
          <p:cNvGrpSpPr/>
          <p:nvPr/>
        </p:nvGrpSpPr>
        <p:grpSpPr>
          <a:xfrm rot="-5400000" flipH="1">
            <a:off x="8346375" y="224871"/>
            <a:ext cx="1022509" cy="572747"/>
            <a:chOff x="-77" y="3784091"/>
            <a:chExt cx="2423582" cy="1357541"/>
          </a:xfrm>
        </p:grpSpPr>
        <p:sp>
          <p:nvSpPr>
            <p:cNvPr id="195" name="Google Shape;195;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7"/>
          <p:cNvGrpSpPr/>
          <p:nvPr/>
        </p:nvGrpSpPr>
        <p:grpSpPr>
          <a:xfrm rot="5400000" flipH="1">
            <a:off x="-224875" y="4345871"/>
            <a:ext cx="1022509" cy="572747"/>
            <a:chOff x="-77" y="3784091"/>
            <a:chExt cx="2423582" cy="1357541"/>
          </a:xfrm>
        </p:grpSpPr>
        <p:sp>
          <p:nvSpPr>
            <p:cNvPr id="201" name="Google Shape;201;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9" name="Google Shape;209;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1" name="Google Shape;211;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3" name="Google Shape;213;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5" name="Google Shape;215;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6" name="Google Shape;216;p18"/>
          <p:cNvGrpSpPr/>
          <p:nvPr/>
        </p:nvGrpSpPr>
        <p:grpSpPr>
          <a:xfrm rot="-5400000" flipH="1">
            <a:off x="8346375" y="224871"/>
            <a:ext cx="1022509" cy="572747"/>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8"/>
          <p:cNvGrpSpPr/>
          <p:nvPr/>
        </p:nvGrpSpPr>
        <p:grpSpPr>
          <a:xfrm rot="5400000" flipH="1">
            <a:off x="-224875" y="4345871"/>
            <a:ext cx="1022509" cy="572747"/>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 name="Google Shape;23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7" name="Google Shape;23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r>
              <a:rPr lang="en" sz="4500"/>
              <a:t>OpenCV – Open Source Computer Vision Library</a:t>
            </a:r>
          </a:p>
        </p:txBody>
      </p:sp>
      <p:sp>
        <p:nvSpPr>
          <p:cNvPr id="478" name="Google Shape;478;p27"/>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B</a:t>
            </a:r>
            <a:r>
              <a:rPr lang="en"/>
              <a:t>y Guilherme Rameh</a:t>
            </a:r>
          </a:p>
          <a:p>
            <a:pPr marL="0" lvl="0" indent="0" algn="l" rtl="0">
              <a:spcBef>
                <a:spcPts val="0"/>
              </a:spcBef>
              <a:spcAft>
                <a:spcPts val="0"/>
              </a:spcAft>
              <a:buNone/>
            </a:pPr>
            <a:r>
              <a:rPr lang="en"/>
              <a:t>      Ilana Finger</a:t>
            </a:r>
          </a:p>
          <a:p>
            <a:pPr marL="0" lvl="0" indent="0" algn="l" rtl="0">
              <a:spcBef>
                <a:spcPts val="0"/>
              </a:spcBef>
              <a:spcAft>
                <a:spcPts val="0"/>
              </a:spcAft>
              <a:buNone/>
            </a:pPr>
            <a:r>
              <a:rPr lang="en"/>
              <a:t>      Ananda </a:t>
            </a:r>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4310408" y="1044250"/>
            <a:ext cx="2912070" cy="957657"/>
          </a:xfrm>
          <a:prstGeom prst="rect">
            <a:avLst/>
          </a:prstGeom>
        </p:spPr>
        <p:txBody>
          <a:bodyPr spcFirstLastPara="1" wrap="square" lIns="91425" tIns="91425" rIns="91425" bIns="91425" anchor="b" anchorCtr="0">
            <a:noAutofit/>
          </a:bodyPr>
          <a:lstStyle/>
          <a:p>
            <a:r>
              <a:rPr lang="en"/>
              <a:t>How it's </a:t>
            </a:r>
            <a:r>
              <a:rPr lang="en" err="1"/>
              <a:t>mantained</a:t>
            </a:r>
            <a:endParaRPr lang="en"/>
          </a:p>
        </p:txBody>
      </p:sp>
      <p:sp>
        <p:nvSpPr>
          <p:cNvPr id="741" name="Google Shape;741;p32"/>
          <p:cNvSpPr txBox="1">
            <a:spLocks noGrp="1"/>
          </p:cNvSpPr>
          <p:nvPr>
            <p:ph type="body" idx="1"/>
          </p:nvPr>
        </p:nvSpPr>
        <p:spPr>
          <a:xfrm>
            <a:off x="4310408" y="2002740"/>
            <a:ext cx="3658328" cy="1765072"/>
          </a:xfrm>
          <a:prstGeom prst="rect">
            <a:avLst/>
          </a:prstGeom>
        </p:spPr>
        <p:txBody>
          <a:bodyPr spcFirstLastPara="1" wrap="square" lIns="91425" tIns="91425" rIns="91425" bIns="91425" anchor="t" anchorCtr="0">
            <a:noAutofit/>
          </a:bodyPr>
          <a:lstStyle/>
          <a:p>
            <a:pPr marL="0" indent="0">
              <a:buSzPts val="1100"/>
              <a:buNone/>
            </a:pPr>
            <a:r>
              <a:rPr lang="en-US"/>
              <a:t>The Open Source Vision Foundation is a non-profit organization, but it accepts donations of time and money to maintain OpenCV. There are no exact figures on how much they've raised, but it is known that they have secured contracts ranging from $6,000 to $100,000.</a:t>
            </a: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logo with a black background&#10;&#10;Description automatically generated">
            <a:extLst>
              <a:ext uri="{FF2B5EF4-FFF2-40B4-BE49-F238E27FC236}">
                <a16:creationId xmlns:a16="http://schemas.microsoft.com/office/drawing/2014/main" id="{105FB174-36E1-668B-AF6D-42BD299676C2}"/>
              </a:ext>
            </a:extLst>
          </p:cNvPr>
          <p:cNvPicPr>
            <a:picLocks noChangeAspect="1"/>
          </p:cNvPicPr>
          <p:nvPr/>
        </p:nvPicPr>
        <p:blipFill>
          <a:blip r:embed="rId3"/>
          <a:stretch>
            <a:fillRect/>
          </a:stretch>
        </p:blipFill>
        <p:spPr>
          <a:xfrm>
            <a:off x="1534898" y="1308028"/>
            <a:ext cx="2118655" cy="26109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74" name="Google Shape;674;p29"/>
          <p:cNvSpPr txBox="1">
            <a:spLocks noGrp="1"/>
          </p:cNvSpPr>
          <p:nvPr>
            <p:ph type="subTitle" idx="1"/>
          </p:nvPr>
        </p:nvSpPr>
        <p:spPr>
          <a:xfrm>
            <a:off x="719600" y="1861822"/>
            <a:ext cx="2317200" cy="389700"/>
          </a:xfrm>
          <a:prstGeom prst="rect">
            <a:avLst/>
          </a:prstGeom>
        </p:spPr>
        <p:txBody>
          <a:bodyPr spcFirstLastPara="1" wrap="square" lIns="91425" tIns="91425" rIns="91425" bIns="91425" anchor="b" anchorCtr="0">
            <a:noAutofit/>
          </a:bodyPr>
          <a:lstStyle/>
          <a:p>
            <a:pPr marL="0" indent="0"/>
            <a:r>
              <a:rPr lang="en"/>
              <a:t>OpenCV Purpose</a:t>
            </a:r>
            <a:endParaRPr/>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413700" y="1744591"/>
            <a:ext cx="2316900" cy="704346"/>
          </a:xfrm>
          <a:prstGeom prst="rect">
            <a:avLst/>
          </a:prstGeom>
        </p:spPr>
        <p:txBody>
          <a:bodyPr spcFirstLastPara="1" wrap="square" lIns="91425" tIns="91425" rIns="91425" bIns="91425" anchor="b" anchorCtr="0">
            <a:noAutofit/>
          </a:bodyPr>
          <a:lstStyle/>
          <a:p>
            <a:pPr marL="0" indent="0"/>
            <a:r>
              <a:rPr lang="en"/>
              <a:t>Source Code and Technologies</a:t>
            </a:r>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2054462"/>
            <a:ext cx="2316900" cy="389700"/>
          </a:xfrm>
          <a:prstGeom prst="rect">
            <a:avLst/>
          </a:prstGeom>
        </p:spPr>
        <p:txBody>
          <a:bodyPr spcFirstLastPara="1" wrap="square" lIns="91425" tIns="91425" rIns="91425" bIns="91425" anchor="b" anchorCtr="0">
            <a:noAutofit/>
          </a:bodyPr>
          <a:lstStyle/>
          <a:p>
            <a:pPr marL="0" indent="0"/>
            <a:r>
              <a:rPr lang="en"/>
              <a:t>License and Contributions</a:t>
            </a:r>
            <a:endParaRPr/>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490655"/>
            <a:ext cx="2317200" cy="588761"/>
          </a:xfrm>
          <a:prstGeom prst="rect">
            <a:avLst/>
          </a:prstGeom>
        </p:spPr>
        <p:txBody>
          <a:bodyPr spcFirstLastPara="1" wrap="square" lIns="91425" tIns="91425" rIns="91425" bIns="91425" anchor="b" anchorCtr="0">
            <a:noAutofit/>
          </a:bodyPr>
          <a:lstStyle/>
          <a:p>
            <a:pPr marL="0" indent="0"/>
            <a:r>
              <a:rPr lang="en"/>
              <a:t>Documentation and Ease of Use</a:t>
            </a:r>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86" name="Google Shape;686;p29"/>
          <p:cNvSpPr txBox="1">
            <a:spLocks noGrp="1"/>
          </p:cNvSpPr>
          <p:nvPr>
            <p:ph type="subTitle" idx="16"/>
          </p:nvPr>
        </p:nvSpPr>
        <p:spPr>
          <a:xfrm>
            <a:off x="3413741" y="3492754"/>
            <a:ext cx="2317200" cy="389700"/>
          </a:xfrm>
          <a:prstGeom prst="rect">
            <a:avLst/>
          </a:prstGeom>
        </p:spPr>
        <p:txBody>
          <a:bodyPr spcFirstLastPara="1" wrap="square" lIns="91425" tIns="91425" rIns="91425" bIns="91425" anchor="b" anchorCtr="0">
            <a:noAutofit/>
          </a:bodyPr>
          <a:lstStyle/>
          <a:p>
            <a:pPr marL="0" indent="0"/>
            <a:r>
              <a:rPr lang="pt-BR"/>
              <a:t>Governance and Support</a:t>
            </a:r>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366537"/>
            <a:ext cx="2316900" cy="710767"/>
          </a:xfrm>
          <a:prstGeom prst="rect">
            <a:avLst/>
          </a:prstGeom>
        </p:spPr>
        <p:txBody>
          <a:bodyPr spcFirstLastPara="1" wrap="square" lIns="91425" tIns="91425" rIns="91425" bIns="91425" anchor="b" anchorCtr="0">
            <a:noAutofit/>
          </a:bodyPr>
          <a:lstStyle/>
          <a:p>
            <a:pPr marL="0" indent="0"/>
            <a:r>
              <a:rPr lang="en"/>
              <a:t>Financing and External Contributions</a:t>
            </a:r>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43450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OpenCV</a:t>
            </a:r>
            <a:r>
              <a:rPr lang="pt-BR"/>
              <a:t> Purpose</a:t>
            </a:r>
          </a:p>
        </p:txBody>
      </p:sp>
      <p:sp>
        <p:nvSpPr>
          <p:cNvPr id="886" name="Google Shape;886;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p>
            <a:pPr marL="0" indent="0"/>
            <a:r>
              <a:rPr lang="pt-BR" err="1"/>
              <a:t>Created</a:t>
            </a:r>
            <a:r>
              <a:rPr lang="pt-BR"/>
              <a:t> </a:t>
            </a:r>
            <a:r>
              <a:rPr lang="pt-BR" err="1"/>
              <a:t>to</a:t>
            </a:r>
            <a:r>
              <a:rPr lang="pt-BR"/>
              <a:t> </a:t>
            </a:r>
            <a:r>
              <a:rPr lang="pt-BR" err="1"/>
              <a:t>Provide</a:t>
            </a:r>
          </a:p>
        </p:txBody>
      </p:sp>
      <p:sp>
        <p:nvSpPr>
          <p:cNvPr id="887" name="Google Shape;887;p38"/>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p>
            <a:pPr marL="0" indent="0"/>
            <a:r>
              <a:rPr lang="pt-BR"/>
              <a:t>a common </a:t>
            </a:r>
            <a:r>
              <a:rPr lang="pt-BR" err="1"/>
              <a:t>infrastructure</a:t>
            </a:r>
            <a:r>
              <a:rPr lang="pt-BR"/>
              <a:t> for </a:t>
            </a:r>
            <a:r>
              <a:rPr lang="pt-BR" err="1"/>
              <a:t>computer</a:t>
            </a:r>
            <a:r>
              <a:rPr lang="pt-BR"/>
              <a:t> </a:t>
            </a:r>
            <a:r>
              <a:rPr lang="pt-BR" err="1"/>
              <a:t>vision</a:t>
            </a:r>
            <a:r>
              <a:rPr lang="pt-BR"/>
              <a:t> </a:t>
            </a:r>
            <a:r>
              <a:rPr lang="pt-BR" err="1"/>
              <a:t>applications</a:t>
            </a:r>
            <a:r>
              <a:rPr lang="pt-BR"/>
              <a:t> </a:t>
            </a:r>
            <a:r>
              <a:rPr lang="pt-BR" err="1"/>
              <a:t>and</a:t>
            </a:r>
            <a:r>
              <a:rPr lang="pt-BR"/>
              <a:t> </a:t>
            </a:r>
            <a:r>
              <a:rPr lang="pt-BR" err="1"/>
              <a:t>to</a:t>
            </a:r>
            <a:r>
              <a:rPr lang="pt-BR"/>
              <a:t> </a:t>
            </a:r>
            <a:r>
              <a:rPr lang="pt-BR" err="1"/>
              <a:t>accelerate</a:t>
            </a:r>
            <a:r>
              <a:rPr lang="pt-BR"/>
              <a:t> </a:t>
            </a:r>
            <a:r>
              <a:rPr lang="pt-BR" err="1"/>
              <a:t>the</a:t>
            </a:r>
            <a:r>
              <a:rPr lang="pt-BR"/>
              <a:t> use </a:t>
            </a:r>
            <a:r>
              <a:rPr lang="pt-BR" err="1"/>
              <a:t>of</a:t>
            </a:r>
            <a:r>
              <a:rPr lang="pt-BR"/>
              <a:t> machine </a:t>
            </a:r>
            <a:r>
              <a:rPr lang="pt-BR" err="1"/>
              <a:t>perception</a:t>
            </a:r>
            <a:r>
              <a:rPr lang="pt-BR"/>
              <a:t> in </a:t>
            </a:r>
            <a:r>
              <a:rPr lang="pt-BR" err="1"/>
              <a:t>commercial</a:t>
            </a:r>
            <a:r>
              <a:rPr lang="pt-BR"/>
              <a:t> </a:t>
            </a:r>
            <a:r>
              <a:rPr lang="pt-BR" err="1"/>
              <a:t>products</a:t>
            </a:r>
            <a:endParaRPr lang="en-US" err="1"/>
          </a:p>
        </p:txBody>
      </p:sp>
      <p:sp>
        <p:nvSpPr>
          <p:cNvPr id="888" name="Google Shape;888;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p>
            <a:pPr marL="0" indent="0"/>
            <a:r>
              <a:rPr lang="pt-BR" err="1"/>
              <a:t>Helping</a:t>
            </a:r>
            <a:r>
              <a:rPr lang="pt-BR"/>
              <a:t> People</a:t>
            </a:r>
            <a:endParaRPr lang="en-US"/>
          </a:p>
        </p:txBody>
      </p:sp>
      <p:sp>
        <p:nvSpPr>
          <p:cNvPr id="889" name="Google Shape;889;p38"/>
          <p:cNvSpPr txBox="1">
            <a:spLocks noGrp="1"/>
          </p:cNvSpPr>
          <p:nvPr>
            <p:ph type="subTitle" idx="4"/>
          </p:nvPr>
        </p:nvSpPr>
        <p:spPr>
          <a:xfrm>
            <a:off x="3413619" y="2734827"/>
            <a:ext cx="2316900" cy="1100050"/>
          </a:xfrm>
          <a:prstGeom prst="rect">
            <a:avLst/>
          </a:prstGeom>
        </p:spPr>
        <p:txBody>
          <a:bodyPr spcFirstLastPara="1" wrap="square" lIns="91425" tIns="91425" rIns="91425" bIns="91425" anchor="t" anchorCtr="0">
            <a:noAutofit/>
          </a:bodyPr>
          <a:lstStyle/>
          <a:p>
            <a:pPr marL="0" indent="0"/>
            <a:r>
              <a:rPr lang="pt-BR" err="1"/>
              <a:t>to</a:t>
            </a:r>
            <a:r>
              <a:rPr lang="pt-BR"/>
              <a:t> build </a:t>
            </a:r>
            <a:r>
              <a:rPr lang="pt-BR" err="1"/>
              <a:t>sophisticated</a:t>
            </a:r>
            <a:r>
              <a:rPr lang="pt-BR"/>
              <a:t> </a:t>
            </a:r>
            <a:r>
              <a:rPr lang="pt-BR" err="1"/>
              <a:t>vision</a:t>
            </a:r>
            <a:r>
              <a:rPr lang="pt-BR"/>
              <a:t> </a:t>
            </a:r>
            <a:r>
              <a:rPr lang="pt-BR" err="1"/>
              <a:t>applications</a:t>
            </a:r>
            <a:r>
              <a:rPr lang="pt-BR"/>
              <a:t> </a:t>
            </a:r>
            <a:r>
              <a:rPr lang="pt-BR" err="1"/>
              <a:t>quickly</a:t>
            </a:r>
            <a:r>
              <a:rPr lang="pt-BR"/>
              <a:t> </a:t>
            </a:r>
            <a:r>
              <a:rPr lang="pt-BR" err="1"/>
              <a:t>and</a:t>
            </a:r>
            <a:r>
              <a:rPr lang="pt-BR"/>
              <a:t> </a:t>
            </a:r>
            <a:r>
              <a:rPr lang="pt-BR" err="1"/>
              <a:t>collaboratively</a:t>
            </a:r>
            <a:r>
              <a:rPr lang="pt-BR"/>
              <a:t>.</a:t>
            </a:r>
            <a:endParaRPr lang="en-US"/>
          </a:p>
        </p:txBody>
      </p:sp>
      <p:sp>
        <p:nvSpPr>
          <p:cNvPr id="890" name="Google Shape;890;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p>
            <a:pPr marL="0" indent="0"/>
            <a:r>
              <a:rPr lang="en"/>
              <a:t>License allows</a:t>
            </a:r>
            <a:endParaRPr/>
          </a:p>
        </p:txBody>
      </p:sp>
      <p:sp>
        <p:nvSpPr>
          <p:cNvPr id="891" name="Google Shape;891;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indent="0"/>
            <a:r>
              <a:rPr lang="pt-BR" err="1"/>
              <a:t>that</a:t>
            </a:r>
            <a:r>
              <a:rPr lang="pt-BR"/>
              <a:t> </a:t>
            </a:r>
            <a:r>
              <a:rPr lang="pt-BR" err="1"/>
              <a:t>any</a:t>
            </a:r>
            <a:r>
              <a:rPr lang="pt-BR"/>
              <a:t> </a:t>
            </a:r>
            <a:r>
              <a:rPr lang="pt-BR" err="1"/>
              <a:t>variation</a:t>
            </a:r>
            <a:r>
              <a:rPr lang="pt-BR"/>
              <a:t> </a:t>
            </a:r>
            <a:r>
              <a:rPr lang="pt-BR" err="1"/>
              <a:t>of</a:t>
            </a:r>
            <a:r>
              <a:rPr lang="pt-BR"/>
              <a:t> </a:t>
            </a:r>
            <a:r>
              <a:rPr lang="pt-BR" err="1"/>
              <a:t>the</a:t>
            </a:r>
            <a:r>
              <a:rPr lang="pt-BR"/>
              <a:t> original </a:t>
            </a:r>
            <a:r>
              <a:rPr lang="pt-BR" err="1"/>
              <a:t>product</a:t>
            </a:r>
            <a:r>
              <a:rPr lang="pt-BR"/>
              <a:t> </a:t>
            </a:r>
            <a:r>
              <a:rPr lang="pt-BR" err="1"/>
              <a:t>cad</a:t>
            </a:r>
            <a:r>
              <a:rPr lang="pt-BR"/>
              <a:t> </a:t>
            </a:r>
            <a:r>
              <a:rPr lang="pt-BR" err="1"/>
              <a:t>be</a:t>
            </a:r>
            <a:r>
              <a:rPr lang="pt-BR"/>
              <a:t> </a:t>
            </a:r>
            <a:r>
              <a:rPr lang="pt-BR" err="1"/>
              <a:t>used</a:t>
            </a:r>
            <a:r>
              <a:rPr lang="pt-BR"/>
              <a:t> for personal </a:t>
            </a:r>
            <a:r>
              <a:rPr lang="pt-BR" err="1"/>
              <a:t>or</a:t>
            </a:r>
            <a:r>
              <a:rPr lang="pt-BR"/>
              <a:t> comercial uses</a:t>
            </a:r>
            <a:endParaRPr lang="en-US"/>
          </a:p>
        </p:txBody>
      </p:sp>
      <p:grpSp>
        <p:nvGrpSpPr>
          <p:cNvPr id="892" name="Google Shape;892;p38"/>
          <p:cNvGrpSpPr/>
          <p:nvPr/>
        </p:nvGrpSpPr>
        <p:grpSpPr>
          <a:xfrm>
            <a:off x="1645117" y="1866256"/>
            <a:ext cx="466361" cy="466336"/>
            <a:chOff x="1487200" y="2021475"/>
            <a:chExt cx="483125" cy="483150"/>
          </a:xfrm>
        </p:grpSpPr>
        <p:sp>
          <p:nvSpPr>
            <p:cNvPr id="893" name="Google Shape;893;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4" name="Google Shape;894;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5" name="Google Shape;895;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6" name="Google Shape;896;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97" name="Google Shape;897;p38"/>
          <p:cNvGrpSpPr/>
          <p:nvPr/>
        </p:nvGrpSpPr>
        <p:grpSpPr>
          <a:xfrm>
            <a:off x="4338843" y="1866258"/>
            <a:ext cx="466331" cy="466332"/>
            <a:chOff x="3282325" y="2035675"/>
            <a:chExt cx="459575" cy="454825"/>
          </a:xfrm>
        </p:grpSpPr>
        <p:sp>
          <p:nvSpPr>
            <p:cNvPr id="898" name="Google Shape;898;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9" name="Google Shape;899;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0" name="Google Shape;900;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2" name="Google Shape;902;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91385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884077" y="572743"/>
            <a:ext cx="3335118" cy="970500"/>
          </a:xfrm>
          <a:prstGeom prst="rect">
            <a:avLst/>
          </a:prstGeom>
        </p:spPr>
        <p:txBody>
          <a:bodyPr spcFirstLastPara="1" wrap="square" lIns="91425" tIns="91425" rIns="91425" bIns="91425" anchor="b" anchorCtr="0">
            <a:noAutofit/>
          </a:bodyPr>
          <a:lstStyle/>
          <a:p>
            <a:r>
              <a:rPr lang="en"/>
              <a:t>Source code and Technologies</a:t>
            </a:r>
          </a:p>
        </p:txBody>
      </p:sp>
      <p:sp>
        <p:nvSpPr>
          <p:cNvPr id="703" name="Google Shape;703;p31"/>
          <p:cNvSpPr txBox="1">
            <a:spLocks noGrp="1"/>
          </p:cNvSpPr>
          <p:nvPr>
            <p:ph type="body" idx="1"/>
          </p:nvPr>
        </p:nvSpPr>
        <p:spPr>
          <a:xfrm>
            <a:off x="4884077" y="1604934"/>
            <a:ext cx="2005783" cy="2541208"/>
          </a:xfrm>
          <a:prstGeom prst="rect">
            <a:avLst/>
          </a:prstGeom>
        </p:spPr>
        <p:txBody>
          <a:bodyPr spcFirstLastPara="1" wrap="square" lIns="91425" tIns="91425" rIns="91425" bIns="91425" anchor="t" anchorCtr="0">
            <a:noAutofit/>
          </a:bodyPr>
          <a:lstStyle/>
          <a:p>
            <a:pPr marL="0" indent="0">
              <a:buNone/>
            </a:pPr>
            <a:r>
              <a:rPr lang="en"/>
              <a:t>The source code is available on </a:t>
            </a:r>
            <a:r>
              <a:rPr lang="en" err="1"/>
              <a:t>Github</a:t>
            </a:r>
            <a:endParaRPr lang="en"/>
          </a:p>
          <a:p>
            <a:pPr marL="0" lvl="0" indent="0" algn="l" rtl="0">
              <a:spcBef>
                <a:spcPts val="0"/>
              </a:spcBef>
              <a:spcAft>
                <a:spcPts val="0"/>
              </a:spcAft>
              <a:buNone/>
            </a:pPr>
            <a:endParaRPr lang="en"/>
          </a:p>
          <a:p>
            <a:pPr marL="0" indent="0">
              <a:buNone/>
            </a:pPr>
            <a:r>
              <a:rPr lang="en"/>
              <a:t>The main languages used are C++, C and Python</a:t>
            </a:r>
            <a:br>
              <a:rPr lang="en"/>
            </a:br>
            <a:br>
              <a:rPr lang="en"/>
            </a:br>
            <a:r>
              <a:rPr lang="en"/>
              <a:t>OpenCV is compatible with various platforms and operational systems</a:t>
            </a:r>
            <a:endParaRPr err="1"/>
          </a:p>
        </p:txBody>
      </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516734" y="627063"/>
            <a:ext cx="107234" cy="3502812"/>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m 2">
            <a:extLst>
              <a:ext uri="{FF2B5EF4-FFF2-40B4-BE49-F238E27FC236}">
                <a16:creationId xmlns:a16="http://schemas.microsoft.com/office/drawing/2014/main" id="{1A0FA2CB-8C7F-B254-683A-56C3C293D979}"/>
              </a:ext>
            </a:extLst>
          </p:cNvPr>
          <p:cNvPicPr>
            <a:picLocks noChangeAspect="1"/>
          </p:cNvPicPr>
          <p:nvPr/>
        </p:nvPicPr>
        <p:blipFill>
          <a:blip r:embed="rId3"/>
          <a:stretch>
            <a:fillRect/>
          </a:stretch>
        </p:blipFill>
        <p:spPr>
          <a:xfrm>
            <a:off x="518707" y="1494161"/>
            <a:ext cx="3754915" cy="2155177"/>
          </a:xfrm>
          <a:prstGeom prst="rect">
            <a:avLst/>
          </a:prstGeom>
        </p:spPr>
      </p:pic>
      <p:grpSp>
        <p:nvGrpSpPr>
          <p:cNvPr id="704" name="Google Shape;704;p31"/>
          <p:cNvGrpSpPr/>
          <p:nvPr/>
        </p:nvGrpSpPr>
        <p:grpSpPr>
          <a:xfrm rot="20577433">
            <a:off x="377645" y="1366071"/>
            <a:ext cx="582244" cy="514560"/>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9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7"/>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Apache 2</a:t>
            </a:r>
            <a:endParaRPr/>
          </a:p>
        </p:txBody>
      </p:sp>
      <p:sp>
        <p:nvSpPr>
          <p:cNvPr id="864" name="Google Shape;864;p37"/>
          <p:cNvSpPr txBox="1">
            <a:spLocks noGrp="1"/>
          </p:cNvSpPr>
          <p:nvPr>
            <p:ph type="body" idx="1"/>
          </p:nvPr>
        </p:nvSpPr>
        <p:spPr>
          <a:xfrm>
            <a:off x="5011318" y="2852150"/>
            <a:ext cx="2444537" cy="1027800"/>
          </a:xfrm>
          <a:prstGeom prst="rect">
            <a:avLst/>
          </a:prstGeom>
        </p:spPr>
        <p:txBody>
          <a:bodyPr spcFirstLastPara="1" wrap="square" lIns="91425" tIns="91425" rIns="91425" bIns="91425" anchor="t" anchorCtr="0">
            <a:noAutofit/>
          </a:bodyPr>
          <a:lstStyle/>
          <a:p>
            <a:pPr marL="0" indent="0">
              <a:buSzPts val="1100"/>
              <a:buNone/>
            </a:pPr>
            <a:r>
              <a:rPr lang="pt-BR" err="1"/>
              <a:t>OpenCV</a:t>
            </a:r>
            <a:r>
              <a:rPr lang="pt-BR"/>
              <a:t> 4.5 </a:t>
            </a:r>
            <a:r>
              <a:rPr lang="pt-BR" err="1"/>
              <a:t>and</a:t>
            </a:r>
            <a:r>
              <a:rPr lang="pt-BR"/>
              <a:t> superior</a:t>
            </a:r>
          </a:p>
          <a:p>
            <a:pPr marL="0" lvl="0" indent="0" algn="ctr" rtl="0">
              <a:spcBef>
                <a:spcPts val="0"/>
              </a:spcBef>
              <a:spcAft>
                <a:spcPts val="0"/>
              </a:spcAft>
              <a:buClr>
                <a:schemeClr val="dk1"/>
              </a:buClr>
              <a:buSzPts val="1100"/>
              <a:buFont typeface="Arial"/>
              <a:buNone/>
            </a:pPr>
            <a:endParaRPr lang="pt-BR"/>
          </a:p>
          <a:p>
            <a:pPr marL="0" indent="0">
              <a:buNone/>
            </a:pPr>
            <a:r>
              <a:rPr lang="pt-BR" err="1"/>
              <a:t>Permissive</a:t>
            </a:r>
            <a:r>
              <a:rPr lang="pt-BR"/>
              <a:t> </a:t>
            </a:r>
            <a:r>
              <a:rPr lang="pt-BR" err="1"/>
              <a:t>license</a:t>
            </a:r>
            <a:r>
              <a:rPr lang="pt-BR"/>
              <a:t>, </a:t>
            </a:r>
            <a:r>
              <a:rPr lang="pt-BR" err="1"/>
              <a:t>with</a:t>
            </a:r>
            <a:r>
              <a:rPr lang="pt-BR"/>
              <a:t> </a:t>
            </a:r>
            <a:r>
              <a:rPr lang="pt-BR" err="1"/>
              <a:t>derivative</a:t>
            </a:r>
            <a:r>
              <a:rPr lang="pt-BR"/>
              <a:t> </a:t>
            </a:r>
            <a:r>
              <a:rPr lang="pt-BR" err="1"/>
              <a:t>projects</a:t>
            </a:r>
            <a:r>
              <a:rPr lang="pt-BR"/>
              <a:t> </a:t>
            </a:r>
            <a:r>
              <a:rPr lang="pt-BR" err="1"/>
              <a:t>having</a:t>
            </a:r>
            <a:r>
              <a:rPr lang="pt-BR"/>
              <a:t> </a:t>
            </a:r>
            <a:r>
              <a:rPr lang="pt-BR" err="1"/>
              <a:t>the</a:t>
            </a:r>
            <a:r>
              <a:rPr lang="pt-BR"/>
              <a:t> </a:t>
            </a:r>
            <a:r>
              <a:rPr lang="pt-BR" err="1"/>
              <a:t>freedom</a:t>
            </a:r>
            <a:r>
              <a:rPr lang="pt-BR"/>
              <a:t> </a:t>
            </a:r>
            <a:r>
              <a:rPr lang="pt-BR" err="1"/>
              <a:t>to</a:t>
            </a:r>
            <a:r>
              <a:rPr lang="pt-BR"/>
              <a:t> </a:t>
            </a:r>
            <a:r>
              <a:rPr lang="pt-BR" err="1"/>
              <a:t>choose</a:t>
            </a:r>
            <a:r>
              <a:rPr lang="pt-BR"/>
              <a:t> </a:t>
            </a:r>
            <a:r>
              <a:rPr lang="pt-BR" err="1"/>
              <a:t>their</a:t>
            </a:r>
            <a:r>
              <a:rPr lang="pt-BR"/>
              <a:t> </a:t>
            </a:r>
            <a:r>
              <a:rPr lang="pt-BR" err="1"/>
              <a:t>own</a:t>
            </a:r>
            <a:r>
              <a:rPr lang="pt-BR"/>
              <a:t> </a:t>
            </a:r>
            <a:r>
              <a:rPr lang="pt-BR" err="1"/>
              <a:t>license</a:t>
            </a:r>
            <a:endParaRPr lang="pt-BR"/>
          </a:p>
        </p:txBody>
      </p:sp>
      <p:sp>
        <p:nvSpPr>
          <p:cNvPr id="865" name="Google Shape;865;p37"/>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p>
            <a:pPr marL="0" indent="0">
              <a:buSzPts val="1100"/>
              <a:buNone/>
            </a:pPr>
            <a:r>
              <a:rPr lang="en"/>
              <a:t>OpenCV 4.4 and inferior</a:t>
            </a:r>
          </a:p>
          <a:p>
            <a:pPr marL="0" lvl="0" indent="0" algn="ctr" rtl="0">
              <a:spcBef>
                <a:spcPts val="0"/>
              </a:spcBef>
              <a:spcAft>
                <a:spcPts val="0"/>
              </a:spcAft>
              <a:buClr>
                <a:schemeClr val="dk1"/>
              </a:buClr>
              <a:buSzPts val="1100"/>
              <a:buFont typeface="Arial"/>
              <a:buNone/>
            </a:pPr>
            <a:endParaRPr lang="en"/>
          </a:p>
          <a:p>
            <a:pPr marL="0" indent="0">
              <a:buNone/>
            </a:pPr>
            <a:r>
              <a:rPr lang="en"/>
              <a:t>Basic redistribution license, with no significant commercial impact</a:t>
            </a:r>
            <a:endParaRPr/>
          </a:p>
        </p:txBody>
      </p:sp>
      <p:sp>
        <p:nvSpPr>
          <p:cNvPr id="866" name="Google Shape;866;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BDS</a:t>
            </a:r>
            <a:endParaRPr/>
          </a:p>
        </p:txBody>
      </p:sp>
      <p:sp>
        <p:nvSpPr>
          <p:cNvPr id="867" name="Google Shape;867;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r>
              <a:rPr lang="en"/>
              <a:t>License and Contribution Guidelines</a:t>
            </a:r>
          </a:p>
        </p:txBody>
      </p:sp>
      <p:grpSp>
        <p:nvGrpSpPr>
          <p:cNvPr id="868" name="Google Shape;868;p37"/>
          <p:cNvGrpSpPr/>
          <p:nvPr/>
        </p:nvGrpSpPr>
        <p:grpSpPr>
          <a:xfrm>
            <a:off x="5999604" y="1751566"/>
            <a:ext cx="469887" cy="469887"/>
            <a:chOff x="1487200" y="4993750"/>
            <a:chExt cx="483125" cy="483125"/>
          </a:xfrm>
        </p:grpSpPr>
        <p:sp>
          <p:nvSpPr>
            <p:cNvPr id="869" name="Google Shape;869;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70" name="Google Shape;870;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74" name="Google Shape;874;p37"/>
          <p:cNvGrpSpPr/>
          <p:nvPr/>
        </p:nvGrpSpPr>
        <p:grpSpPr>
          <a:xfrm>
            <a:off x="4524300" y="1242225"/>
            <a:ext cx="95400" cy="3116250"/>
            <a:chOff x="4524300" y="1013625"/>
            <a:chExt cx="95400" cy="3116250"/>
          </a:xfrm>
        </p:grpSpPr>
        <p:sp>
          <p:nvSpPr>
            <p:cNvPr id="875" name="Google Shape;875;p3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68;p37">
            <a:extLst>
              <a:ext uri="{FF2B5EF4-FFF2-40B4-BE49-F238E27FC236}">
                <a16:creationId xmlns:a16="http://schemas.microsoft.com/office/drawing/2014/main" id="{5B63CBE2-AD45-B6BD-216A-0C6C4AB844BA}"/>
              </a:ext>
            </a:extLst>
          </p:cNvPr>
          <p:cNvGrpSpPr/>
          <p:nvPr/>
        </p:nvGrpSpPr>
        <p:grpSpPr>
          <a:xfrm>
            <a:off x="2676396" y="1752970"/>
            <a:ext cx="469887" cy="469887"/>
            <a:chOff x="1487200" y="4993750"/>
            <a:chExt cx="483125" cy="483125"/>
          </a:xfrm>
        </p:grpSpPr>
        <p:sp>
          <p:nvSpPr>
            <p:cNvPr id="3" name="Google Shape;869;p37">
              <a:extLst>
                <a:ext uri="{FF2B5EF4-FFF2-40B4-BE49-F238E27FC236}">
                  <a16:creationId xmlns:a16="http://schemas.microsoft.com/office/drawing/2014/main" id="{F955E9B4-0481-A604-8F54-4E062A6F3E86}"/>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6"/>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 name="Google Shape;870;p37">
              <a:extLst>
                <a:ext uri="{FF2B5EF4-FFF2-40B4-BE49-F238E27FC236}">
                  <a16:creationId xmlns:a16="http://schemas.microsoft.com/office/drawing/2014/main" id="{B3304628-EC07-FC5C-7A09-F11D80E9C572}"/>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extLst>
      <p:ext uri="{BB962C8B-B14F-4D97-AF65-F5344CB8AC3E}">
        <p14:creationId xmlns:p14="http://schemas.microsoft.com/office/powerpoint/2010/main" val="50519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7"/>
          <p:cNvSpPr txBox="1">
            <a:spLocks noGrp="1"/>
          </p:cNvSpPr>
          <p:nvPr>
            <p:ph type="title"/>
          </p:nvPr>
        </p:nvSpPr>
        <p:spPr>
          <a:xfrm>
            <a:off x="5312802" y="2281718"/>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Maintenance</a:t>
            </a:r>
            <a:endParaRPr/>
          </a:p>
        </p:txBody>
      </p:sp>
      <p:sp>
        <p:nvSpPr>
          <p:cNvPr id="864" name="Google Shape;864;p37"/>
          <p:cNvSpPr txBox="1">
            <a:spLocks noGrp="1"/>
          </p:cNvSpPr>
          <p:nvPr>
            <p:ph type="body" idx="1"/>
          </p:nvPr>
        </p:nvSpPr>
        <p:spPr>
          <a:xfrm>
            <a:off x="5162060" y="2847134"/>
            <a:ext cx="2444537"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This helps maintain consistency and makes the project easier to manage</a:t>
            </a:r>
            <a:endParaRPr/>
          </a:p>
        </p:txBody>
      </p:sp>
      <p:sp>
        <p:nvSpPr>
          <p:cNvPr id="865" name="Google Shape;865;p37"/>
          <p:cNvSpPr txBox="1">
            <a:spLocks noGrp="1"/>
          </p:cNvSpPr>
          <p:nvPr>
            <p:ph type="body" idx="2"/>
          </p:nvPr>
        </p:nvSpPr>
        <p:spPr>
          <a:xfrm>
            <a:off x="1333235" y="2811523"/>
            <a:ext cx="260967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A high level of standards, style, and best practices is required to contribute to the project</a:t>
            </a:r>
            <a:endParaRPr/>
          </a:p>
        </p:txBody>
      </p:sp>
      <p:sp>
        <p:nvSpPr>
          <p:cNvPr id="866" name="Google Shape;866;p37"/>
          <p:cNvSpPr txBox="1">
            <a:spLocks noGrp="1"/>
          </p:cNvSpPr>
          <p:nvPr>
            <p:ph type="title" idx="3"/>
          </p:nvPr>
        </p:nvSpPr>
        <p:spPr>
          <a:xfrm>
            <a:off x="1294285" y="2286734"/>
            <a:ext cx="2687655"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Coding Standards</a:t>
            </a:r>
            <a:endParaRPr/>
          </a:p>
        </p:txBody>
      </p:sp>
      <p:grpSp>
        <p:nvGrpSpPr>
          <p:cNvPr id="868" name="Google Shape;868;p37"/>
          <p:cNvGrpSpPr/>
          <p:nvPr/>
        </p:nvGrpSpPr>
        <p:grpSpPr>
          <a:xfrm>
            <a:off x="6150346" y="1746550"/>
            <a:ext cx="469887" cy="469887"/>
            <a:chOff x="1487200" y="4993750"/>
            <a:chExt cx="483125" cy="483125"/>
          </a:xfrm>
        </p:grpSpPr>
        <p:sp>
          <p:nvSpPr>
            <p:cNvPr id="869" name="Google Shape;869;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70" name="Google Shape;870;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74" name="Google Shape;874;p37"/>
          <p:cNvGrpSpPr/>
          <p:nvPr/>
        </p:nvGrpSpPr>
        <p:grpSpPr>
          <a:xfrm>
            <a:off x="4524300" y="1242225"/>
            <a:ext cx="95400" cy="3116250"/>
            <a:chOff x="4524300" y="1013625"/>
            <a:chExt cx="95400" cy="3116250"/>
          </a:xfrm>
        </p:grpSpPr>
        <p:sp>
          <p:nvSpPr>
            <p:cNvPr id="875" name="Google Shape;875;p3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68;p37">
            <a:extLst>
              <a:ext uri="{FF2B5EF4-FFF2-40B4-BE49-F238E27FC236}">
                <a16:creationId xmlns:a16="http://schemas.microsoft.com/office/drawing/2014/main" id="{F53B3483-2A7D-4B88-AAB2-2852FA267830}"/>
              </a:ext>
            </a:extLst>
          </p:cNvPr>
          <p:cNvGrpSpPr/>
          <p:nvPr/>
        </p:nvGrpSpPr>
        <p:grpSpPr>
          <a:xfrm>
            <a:off x="2400278" y="1746549"/>
            <a:ext cx="469887" cy="469887"/>
            <a:chOff x="1487200" y="4993750"/>
            <a:chExt cx="483125" cy="483125"/>
          </a:xfrm>
        </p:grpSpPr>
        <p:sp>
          <p:nvSpPr>
            <p:cNvPr id="3" name="Google Shape;869;p37">
              <a:extLst>
                <a:ext uri="{FF2B5EF4-FFF2-40B4-BE49-F238E27FC236}">
                  <a16:creationId xmlns:a16="http://schemas.microsoft.com/office/drawing/2014/main" id="{1016DADC-8B3D-D090-528E-CC66A6C8C83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6"/>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 name="Google Shape;870;p37">
              <a:extLst>
                <a:ext uri="{FF2B5EF4-FFF2-40B4-BE49-F238E27FC236}">
                  <a16:creationId xmlns:a16="http://schemas.microsoft.com/office/drawing/2014/main" id="{731003AC-EFE1-60B7-A5A0-7EEB3ACAADCB}"/>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
        <p:nvSpPr>
          <p:cNvPr id="8" name="Google Shape;867;p37">
            <a:extLst>
              <a:ext uri="{FF2B5EF4-FFF2-40B4-BE49-F238E27FC236}">
                <a16:creationId xmlns:a16="http://schemas.microsoft.com/office/drawing/2014/main" id="{7F4B9725-9EE0-9C72-F211-F0B52BA560D2}"/>
              </a:ext>
            </a:extLst>
          </p:cNvPr>
          <p:cNvSpPr txBox="1">
            <a:spLocks/>
          </p:cNvSpPr>
          <p:nvPr/>
        </p:nvSpPr>
        <p:spPr>
          <a:xfrm>
            <a:off x="763237" y="47407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a:t>License and Contribution Guidelines</a:t>
            </a:r>
          </a:p>
        </p:txBody>
      </p:sp>
    </p:spTree>
    <p:extLst>
      <p:ext uri="{BB962C8B-B14F-4D97-AF65-F5344CB8AC3E}">
        <p14:creationId xmlns:p14="http://schemas.microsoft.com/office/powerpoint/2010/main" val="157379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853278" y="149961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Extense Documentation Available</a:t>
            </a:r>
            <a:endParaRPr/>
          </a:p>
        </p:txBody>
      </p:sp>
      <p:sp>
        <p:nvSpPr>
          <p:cNvPr id="781" name="Google Shape;781;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Documentation and Usage</a:t>
            </a:r>
            <a:endParaRPr/>
          </a:p>
        </p:txBody>
      </p:sp>
      <p:sp>
        <p:nvSpPr>
          <p:cNvPr id="783" name="Google Shape;783;p34"/>
          <p:cNvSpPr txBox="1">
            <a:spLocks noGrp="1"/>
          </p:cNvSpPr>
          <p:nvPr>
            <p:ph type="subTitle" idx="3"/>
          </p:nvPr>
        </p:nvSpPr>
        <p:spPr>
          <a:xfrm>
            <a:off x="853303" y="2526349"/>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Easy to Compile (plug and play)</a:t>
            </a:r>
            <a:endParaRPr/>
          </a:p>
        </p:txBody>
      </p:sp>
      <p:sp>
        <p:nvSpPr>
          <p:cNvPr id="787" name="Google Shape;787;p34"/>
          <p:cNvSpPr txBox="1">
            <a:spLocks noGrp="1"/>
          </p:cNvSpPr>
          <p:nvPr>
            <p:ph type="subTitle" idx="7"/>
          </p:nvPr>
        </p:nvSpPr>
        <p:spPr>
          <a:xfrm>
            <a:off x="519271" y="3553087"/>
            <a:ext cx="2651207" cy="38970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Source code complexity is higher (C++ Coding Style)</a:t>
            </a:r>
            <a:endParaRPr/>
          </a:p>
        </p:txBody>
      </p:sp>
      <p:grpSp>
        <p:nvGrpSpPr>
          <p:cNvPr id="793" name="Google Shape;793;p34"/>
          <p:cNvGrpSpPr/>
          <p:nvPr/>
        </p:nvGrpSpPr>
        <p:grpSpPr>
          <a:xfrm>
            <a:off x="3539560" y="1218779"/>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568A63B2-15A9-E97A-C01E-92DA6B13A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354" y="1312499"/>
            <a:ext cx="4569375" cy="27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6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78"/>
        <p:cNvGrpSpPr/>
        <p:nvPr/>
      </p:nvGrpSpPr>
      <p:grpSpPr>
        <a:xfrm>
          <a:off x="0" y="0"/>
          <a:ext cx="0" cy="0"/>
          <a:chOff x="0" y="0"/>
          <a:chExt cx="0" cy="0"/>
        </a:xfrm>
      </p:grpSpPr>
      <p:sp>
        <p:nvSpPr>
          <p:cNvPr id="1379" name="Google Shape;1379;p5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Creator and Governance</a:t>
            </a:r>
          </a:p>
        </p:txBody>
      </p:sp>
      <p:sp>
        <p:nvSpPr>
          <p:cNvPr id="1380" name="Google Shape;1380;p55"/>
          <p:cNvSpPr txBox="1">
            <a:spLocks noGrp="1"/>
          </p:cNvSpPr>
          <p:nvPr>
            <p:ph type="subTitle" idx="1"/>
          </p:nvPr>
        </p:nvSpPr>
        <p:spPr>
          <a:xfrm>
            <a:off x="697925" y="2723411"/>
            <a:ext cx="2023441" cy="1309928"/>
          </a:xfrm>
          <a:prstGeom prst="rect">
            <a:avLst/>
          </a:prstGeom>
        </p:spPr>
        <p:txBody>
          <a:bodyPr spcFirstLastPara="1" wrap="square" lIns="91425" tIns="91425" rIns="91425" bIns="91425" anchor="t" anchorCtr="0">
            <a:noAutofit/>
          </a:bodyPr>
          <a:lstStyle/>
          <a:p>
            <a:pPr marL="0" indent="0"/>
            <a:r>
              <a:rPr lang="en-US"/>
              <a:t>Creator of OpenCV, developed the library while working on Intel</a:t>
            </a:r>
          </a:p>
        </p:txBody>
      </p:sp>
      <p:sp>
        <p:nvSpPr>
          <p:cNvPr id="1382" name="Google Shape;1382;p55"/>
          <p:cNvSpPr txBox="1">
            <a:spLocks noGrp="1"/>
          </p:cNvSpPr>
          <p:nvPr>
            <p:ph type="subTitle" idx="3"/>
          </p:nvPr>
        </p:nvSpPr>
        <p:spPr>
          <a:xfrm>
            <a:off x="6563904" y="2603494"/>
            <a:ext cx="2194031" cy="1239294"/>
          </a:xfrm>
          <a:prstGeom prst="rect">
            <a:avLst/>
          </a:prstGeom>
        </p:spPr>
        <p:txBody>
          <a:bodyPr spcFirstLastPara="1" wrap="square" lIns="91425" tIns="91425" rIns="91425" bIns="91425" anchor="t" anchorCtr="0">
            <a:noAutofit/>
          </a:bodyPr>
          <a:lstStyle/>
          <a:p>
            <a:pPr marL="0" indent="0"/>
            <a:r>
              <a:rPr lang="en-US" sz="1300"/>
              <a:t>Non-profit organization currently responsible for managing OpenCV, with several developers responsible for maintaining the library</a:t>
            </a:r>
            <a:endParaRPr lang="en" sz="1300"/>
          </a:p>
        </p:txBody>
      </p:sp>
      <p:sp>
        <p:nvSpPr>
          <p:cNvPr id="1383" name="Google Shape;1383;p55"/>
          <p:cNvSpPr txBox="1">
            <a:spLocks noGrp="1"/>
          </p:cNvSpPr>
          <p:nvPr>
            <p:ph type="subTitle" idx="4"/>
          </p:nvPr>
        </p:nvSpPr>
        <p:spPr>
          <a:xfrm>
            <a:off x="1439166" y="2173622"/>
            <a:ext cx="1282200" cy="389700"/>
          </a:xfrm>
          <a:prstGeom prst="rect">
            <a:avLst/>
          </a:prstGeom>
        </p:spPr>
        <p:txBody>
          <a:bodyPr spcFirstLastPara="1" wrap="square" lIns="91425" tIns="91425" rIns="91425" bIns="91425" anchor="b" anchorCtr="0">
            <a:noAutofit/>
          </a:bodyPr>
          <a:lstStyle/>
          <a:p>
            <a:pPr marL="0" indent="0"/>
            <a:r>
              <a:rPr lang="en"/>
              <a:t>Gary </a:t>
            </a:r>
            <a:r>
              <a:rPr lang="en" err="1"/>
              <a:t>Bradsky</a:t>
            </a:r>
          </a:p>
        </p:txBody>
      </p:sp>
      <p:sp>
        <p:nvSpPr>
          <p:cNvPr id="1384" name="Google Shape;1384;p55"/>
          <p:cNvSpPr txBox="1">
            <a:spLocks noGrp="1"/>
          </p:cNvSpPr>
          <p:nvPr>
            <p:ph type="subTitle" idx="5"/>
          </p:nvPr>
        </p:nvSpPr>
        <p:spPr>
          <a:xfrm>
            <a:off x="6563904" y="2218572"/>
            <a:ext cx="1975705" cy="453912"/>
          </a:xfrm>
          <a:prstGeom prst="rect">
            <a:avLst/>
          </a:prstGeom>
          <a:noFill/>
          <a:ln>
            <a:noFill/>
          </a:ln>
        </p:spPr>
        <p:txBody>
          <a:bodyPr spcFirstLastPara="1" wrap="square" lIns="91425" tIns="91425" rIns="91425" bIns="91425" anchor="b" anchorCtr="0">
            <a:noAutofit/>
          </a:bodyPr>
          <a:lstStyle/>
          <a:p>
            <a:pPr marL="0" indent="0"/>
            <a:r>
              <a:rPr lang="en">
                <a:solidFill>
                  <a:schemeClr val="accent1"/>
                </a:solidFill>
              </a:rPr>
              <a:t>Open Source Vision Foundation</a:t>
            </a:r>
            <a:endParaRPr lang="en-US">
              <a:solidFill>
                <a:schemeClr val="accent1"/>
              </a:solidFill>
            </a:endParaRPr>
          </a:p>
        </p:txBody>
      </p:sp>
      <p:grpSp>
        <p:nvGrpSpPr>
          <p:cNvPr id="1395" name="Google Shape;1395;p55"/>
          <p:cNvGrpSpPr/>
          <p:nvPr/>
        </p:nvGrpSpPr>
        <p:grpSpPr>
          <a:xfrm rot="10800000" flipH="1">
            <a:off x="4739787" y="1036490"/>
            <a:ext cx="539885" cy="389750"/>
            <a:chOff x="-77" y="3784091"/>
            <a:chExt cx="1880477" cy="1357541"/>
          </a:xfrm>
        </p:grpSpPr>
        <p:sp>
          <p:nvSpPr>
            <p:cNvPr id="1396" name="Google Shape;1396;p5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55"/>
          <p:cNvGrpSpPr/>
          <p:nvPr/>
        </p:nvGrpSpPr>
        <p:grpSpPr>
          <a:xfrm rot="10800000" flipH="1">
            <a:off x="5138883" y="2333508"/>
            <a:ext cx="539885" cy="389750"/>
            <a:chOff x="-2817590" y="3784091"/>
            <a:chExt cx="1880477" cy="1357541"/>
          </a:xfrm>
        </p:grpSpPr>
        <p:sp>
          <p:nvSpPr>
            <p:cNvPr id="1400" name="Google Shape;1400;p55"/>
            <p:cNvSpPr/>
            <p:nvPr/>
          </p:nvSpPr>
          <p:spPr>
            <a:xfrm flipH="1">
              <a:off x="-2546504"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flipH="1">
              <a:off x="-2661032"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5"/>
            <p:cNvSpPr/>
            <p:nvPr/>
          </p:nvSpPr>
          <p:spPr>
            <a:xfrm flipH="1">
              <a:off x="-281759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5"/>
          <p:cNvGrpSpPr/>
          <p:nvPr/>
        </p:nvGrpSpPr>
        <p:grpSpPr>
          <a:xfrm rot="10800000" flipH="1">
            <a:off x="3606528" y="1871171"/>
            <a:ext cx="539885" cy="389750"/>
            <a:chOff x="-77" y="3784091"/>
            <a:chExt cx="1880477" cy="1357541"/>
          </a:xfrm>
        </p:grpSpPr>
        <p:sp>
          <p:nvSpPr>
            <p:cNvPr id="1404" name="Google Shape;1404;p5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OpenCV.ai – About us">
            <a:extLst>
              <a:ext uri="{FF2B5EF4-FFF2-40B4-BE49-F238E27FC236}">
                <a16:creationId xmlns:a16="http://schemas.microsoft.com/office/drawing/2014/main" id="{FECA7710-D0FD-B9F7-1112-1837248CB092}"/>
              </a:ext>
            </a:extLst>
          </p:cNvPr>
          <p:cNvPicPr>
            <a:picLocks noChangeAspect="1"/>
          </p:cNvPicPr>
          <p:nvPr/>
        </p:nvPicPr>
        <p:blipFill>
          <a:blip r:embed="rId3"/>
          <a:srcRect t="10980" r="463" b="324"/>
          <a:stretch/>
        </p:blipFill>
        <p:spPr>
          <a:xfrm>
            <a:off x="2798156" y="2120096"/>
            <a:ext cx="1357588" cy="1711638"/>
          </a:xfrm>
          <a:prstGeom prst="rect">
            <a:avLst/>
          </a:prstGeom>
        </p:spPr>
      </p:pic>
      <p:pic>
        <p:nvPicPr>
          <p:cNvPr id="8" name="Picture 7" descr="A black and white logo&#10;&#10;Description automatically generated">
            <a:extLst>
              <a:ext uri="{FF2B5EF4-FFF2-40B4-BE49-F238E27FC236}">
                <a16:creationId xmlns:a16="http://schemas.microsoft.com/office/drawing/2014/main" id="{5FCFC9E6-3573-A936-DF25-3DA97430467A}"/>
              </a:ext>
            </a:extLst>
          </p:cNvPr>
          <p:cNvPicPr>
            <a:picLocks noChangeAspect="1"/>
          </p:cNvPicPr>
          <p:nvPr/>
        </p:nvPicPr>
        <p:blipFill>
          <a:blip r:embed="rId4"/>
          <a:stretch>
            <a:fillRect/>
          </a:stretch>
        </p:blipFill>
        <p:spPr>
          <a:xfrm>
            <a:off x="4608388" y="2123324"/>
            <a:ext cx="1738045" cy="1718782"/>
          </a:xfrm>
          <a:prstGeom prst="rect">
            <a:avLst/>
          </a:prstGeom>
        </p:spPr>
      </p:pic>
    </p:spTree>
    <p:extLst>
      <p:ext uri="{BB962C8B-B14F-4D97-AF65-F5344CB8AC3E}">
        <p14:creationId xmlns:p14="http://schemas.microsoft.com/office/powerpoint/2010/main" val="93375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OpenCV Community</a:t>
            </a:r>
            <a:endParaRPr/>
          </a:p>
        </p:txBody>
      </p:sp>
      <p:sp>
        <p:nvSpPr>
          <p:cNvPr id="886" name="Google Shape;886;p38"/>
          <p:cNvSpPr txBox="1">
            <a:spLocks noGrp="1"/>
          </p:cNvSpPr>
          <p:nvPr>
            <p:ph type="subTitle" idx="1"/>
          </p:nvPr>
        </p:nvSpPr>
        <p:spPr>
          <a:xfrm>
            <a:off x="719700" y="1857004"/>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
        <p:nvSpPr>
          <p:cNvPr id="887" name="Google Shape;887;p38"/>
          <p:cNvSpPr txBox="1">
            <a:spLocks noGrp="1"/>
          </p:cNvSpPr>
          <p:nvPr>
            <p:ph type="subTitle" idx="2"/>
          </p:nvPr>
        </p:nvSpPr>
        <p:spPr>
          <a:xfrm>
            <a:off x="360255" y="2156906"/>
            <a:ext cx="3036090" cy="798600"/>
          </a:xfrm>
          <a:prstGeom prst="rect">
            <a:avLst/>
          </a:prstGeom>
          <a:noFill/>
          <a:ln>
            <a:noFill/>
          </a:ln>
        </p:spPr>
        <p:txBody>
          <a:bodyPr spcFirstLastPara="1" wrap="square" lIns="91425" tIns="91425" rIns="91425" bIns="91425" anchor="t" anchorCtr="0">
            <a:noAutofit/>
          </a:bodyPr>
          <a:lstStyle/>
          <a:p>
            <a:pPr marL="0" indent="0"/>
            <a:r>
              <a:rPr lang="en-US"/>
              <a:t>Each year, a "roadmap" is created and published on GitHub, outlining the tasks to be accomplished that year</a:t>
            </a:r>
            <a:endParaRPr/>
          </a:p>
        </p:txBody>
      </p:sp>
      <p:sp>
        <p:nvSpPr>
          <p:cNvPr id="888" name="Google Shape;888;p38"/>
          <p:cNvSpPr txBox="1">
            <a:spLocks noGrp="1"/>
          </p:cNvSpPr>
          <p:nvPr>
            <p:ph type="subTitle" idx="3"/>
          </p:nvPr>
        </p:nvSpPr>
        <p:spPr>
          <a:xfrm>
            <a:off x="3542046" y="1857004"/>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External Contributions</a:t>
            </a:r>
            <a:endParaRPr err="1"/>
          </a:p>
        </p:txBody>
      </p:sp>
      <p:sp>
        <p:nvSpPr>
          <p:cNvPr id="889" name="Google Shape;889;p38"/>
          <p:cNvSpPr txBox="1">
            <a:spLocks noGrp="1"/>
          </p:cNvSpPr>
          <p:nvPr>
            <p:ph type="subTitle" idx="4"/>
          </p:nvPr>
        </p:nvSpPr>
        <p:spPr>
          <a:xfrm>
            <a:off x="3542046" y="2156906"/>
            <a:ext cx="2316900" cy="798600"/>
          </a:xfrm>
          <a:prstGeom prst="rect">
            <a:avLst/>
          </a:prstGeom>
          <a:noFill/>
          <a:ln>
            <a:noFill/>
          </a:ln>
        </p:spPr>
        <p:txBody>
          <a:bodyPr spcFirstLastPara="1" wrap="square" lIns="91425" tIns="91425" rIns="91425" bIns="91425" anchor="t" anchorCtr="0">
            <a:noAutofit/>
          </a:bodyPr>
          <a:lstStyle/>
          <a:p>
            <a:pPr marL="0" indent="0"/>
            <a:r>
              <a:rPr lang="en-US"/>
              <a:t>Contributions are made in the form of issues in the GitHub repository</a:t>
            </a:r>
            <a:endParaRPr/>
          </a:p>
        </p:txBody>
      </p:sp>
      <p:sp>
        <p:nvSpPr>
          <p:cNvPr id="890" name="Google Shape;890;p38"/>
          <p:cNvSpPr txBox="1">
            <a:spLocks noGrp="1"/>
          </p:cNvSpPr>
          <p:nvPr>
            <p:ph type="subTitle" idx="5"/>
          </p:nvPr>
        </p:nvSpPr>
        <p:spPr>
          <a:xfrm>
            <a:off x="6235502" y="1857004"/>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Financial Decisions</a:t>
            </a:r>
            <a:endParaRPr err="1"/>
          </a:p>
        </p:txBody>
      </p:sp>
      <p:sp>
        <p:nvSpPr>
          <p:cNvPr id="2" name="TextBox 1">
            <a:extLst>
              <a:ext uri="{FF2B5EF4-FFF2-40B4-BE49-F238E27FC236}">
                <a16:creationId xmlns:a16="http://schemas.microsoft.com/office/drawing/2014/main" id="{DAB8DD70-92A5-865B-A269-3C281EE944D1}"/>
              </a:ext>
            </a:extLst>
          </p:cNvPr>
          <p:cNvSpPr txBox="1"/>
          <p:nvPr/>
        </p:nvSpPr>
        <p:spPr>
          <a:xfrm>
            <a:off x="6040545" y="2156906"/>
            <a:ext cx="2743200" cy="954107"/>
          </a:xfrm>
          <a:prstGeom prst="rect">
            <a:avLst/>
          </a:prstGeom>
          <a:noFill/>
          <a:ln>
            <a:noFill/>
          </a:ln>
        </p:spPr>
        <p:txBody>
          <a:bodyPr spcFirstLastPara="1" wrap="square" lIns="91425" tIns="91425" rIns="91425" bIns="91425" anchor="t"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a:ln>
                  <a:noFill/>
                </a:ln>
                <a:solidFill>
                  <a:schemeClr val="tx1"/>
                </a:solidFill>
                <a:effectLst/>
                <a:latin typeface="Arial" panose="020B0604020202020204" pitchFamily="34" charset="0"/>
              </a:rPr>
              <a:t>Decisions are made by the developers responsible for OpenCV (as described in the documentation).</a:t>
            </a:r>
          </a:p>
        </p:txBody>
      </p:sp>
      <p:sp>
        <p:nvSpPr>
          <p:cNvPr id="6" name="Google Shape;780;p34">
            <a:extLst>
              <a:ext uri="{FF2B5EF4-FFF2-40B4-BE49-F238E27FC236}">
                <a16:creationId xmlns:a16="http://schemas.microsoft.com/office/drawing/2014/main" id="{29968664-6E8B-5563-9596-31D89CC09E75}"/>
              </a:ext>
            </a:extLst>
          </p:cNvPr>
          <p:cNvSpPr txBox="1">
            <a:spLocks/>
          </p:cNvSpPr>
          <p:nvPr/>
        </p:nvSpPr>
        <p:spPr>
          <a:xfrm>
            <a:off x="1675211" y="4106679"/>
            <a:ext cx="5540716" cy="222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US">
                <a:solidFill>
                  <a:srgbClr val="FFFFFF"/>
                </a:solidFill>
              </a:rPr>
              <a:t>On the OpenCV website, there is a forum where anyone who needs help can ask questions. The community assists new users.</a:t>
            </a: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Software Development Bussines Plan by Slidesgo</vt:lpstr>
      <vt:lpstr>OpenCV – Open Source Computer Vision Library</vt:lpstr>
      <vt:lpstr>TABLE OF CONTENTS</vt:lpstr>
      <vt:lpstr>OpenCV Purpose</vt:lpstr>
      <vt:lpstr>Source code and Technologies</vt:lpstr>
      <vt:lpstr>Apache 2</vt:lpstr>
      <vt:lpstr>Maintenance</vt:lpstr>
      <vt:lpstr>Documentation and Usage</vt:lpstr>
      <vt:lpstr>Creator and Governance</vt:lpstr>
      <vt:lpstr>OpenCV Community</vt:lpstr>
      <vt:lpstr>How it's mantained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OpenCV – Visão Computacional Open Source</dc:title>
  <cp:revision>4</cp:revision>
  <dcterms:modified xsi:type="dcterms:W3CDTF">2024-08-21T12:52:35Z</dcterms:modified>
</cp:coreProperties>
</file>