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8800425"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6">
          <p15:clr>
            <a:srgbClr val="A4A3A4"/>
          </p15:clr>
        </p15:guide>
        <p15:guide id="2" pos="907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ilherme Rizze Cassitas" initials="GRC" lastIdx="1" clrIdx="0">
    <p:extLst>
      <p:ext uri="{19B8F6BF-5375-455C-9EA6-DF929625EA0E}">
        <p15:presenceInfo xmlns:p15="http://schemas.microsoft.com/office/powerpoint/2012/main" userId="e8c0cbc6dcb9cd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49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979" autoAdjust="0"/>
    <p:restoredTop sz="94660"/>
  </p:normalViewPr>
  <p:slideViewPr>
    <p:cSldViewPr snapToGrid="0">
      <p:cViewPr>
        <p:scale>
          <a:sx n="40" d="100"/>
          <a:sy n="40" d="100"/>
        </p:scale>
        <p:origin x="150" y="-4344"/>
      </p:cViewPr>
      <p:guideLst>
        <p:guide orient="horz" pos="13606"/>
        <p:guide pos="90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7070108"/>
            <a:ext cx="24480361" cy="15040222"/>
          </a:xfrm>
        </p:spPr>
        <p:txBody>
          <a:bodyPr anchor="b"/>
          <a:lstStyle>
            <a:lvl1pPr algn="ctr">
              <a:defRPr sz="18898"/>
            </a:lvl1pPr>
          </a:lstStyle>
          <a:p>
            <a:r>
              <a:rPr lang="pt-BR"/>
              <a:t>Clique para editar o título mestre</a:t>
            </a:r>
            <a:endParaRPr lang="en-US" dirty="0"/>
          </a:p>
        </p:txBody>
      </p:sp>
      <p:sp>
        <p:nvSpPr>
          <p:cNvPr id="3" name="Subtitle 2"/>
          <p:cNvSpPr>
            <a:spLocks noGrp="1"/>
          </p:cNvSpPr>
          <p:nvPr>
            <p:ph type="subTitle" idx="1"/>
          </p:nvPr>
        </p:nvSpPr>
        <p:spPr>
          <a:xfrm>
            <a:off x="3600053" y="22690338"/>
            <a:ext cx="21600319" cy="1043015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E4D85531-4E6B-49CA-97D3-087F430CF305}" type="datetimeFigureOut">
              <a:rPr lang="pt-BR" smtClean="0"/>
              <a:t>26/11/2019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180465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4D85531-4E6B-49CA-97D3-087F430CF305}" type="datetimeFigureOut">
              <a:rPr lang="pt-BR" smtClean="0"/>
              <a:t>26/11/2019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304480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2300034"/>
            <a:ext cx="6210092" cy="366105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980031" y="2300034"/>
            <a:ext cx="18270270" cy="3661054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4D85531-4E6B-49CA-97D3-087F430CF305}" type="datetimeFigureOut">
              <a:rPr lang="pt-BR" smtClean="0"/>
              <a:t>26/11/2019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94950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4D85531-4E6B-49CA-97D3-087F430CF305}" type="datetimeFigureOut">
              <a:rPr lang="pt-BR" smtClean="0"/>
              <a:t>26/11/2019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65284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965030" y="10770172"/>
            <a:ext cx="24840367" cy="17970262"/>
          </a:xfrm>
        </p:spPr>
        <p:txBody>
          <a:bodyPr anchor="b"/>
          <a:lstStyle>
            <a:lvl1pPr>
              <a:defRPr sz="18898"/>
            </a:lvl1pPr>
          </a:lstStyle>
          <a:p>
            <a:r>
              <a:rPr lang="pt-BR"/>
              <a:t>Clique para editar o título mestre</a:t>
            </a:r>
            <a:endParaRPr lang="en-US" dirty="0"/>
          </a:p>
        </p:txBody>
      </p:sp>
      <p:sp>
        <p:nvSpPr>
          <p:cNvPr id="3" name="Text Placeholder 2"/>
          <p:cNvSpPr>
            <a:spLocks noGrp="1"/>
          </p:cNvSpPr>
          <p:nvPr>
            <p:ph type="body" idx="1"/>
          </p:nvPr>
        </p:nvSpPr>
        <p:spPr>
          <a:xfrm>
            <a:off x="1965030" y="28910440"/>
            <a:ext cx="24840367" cy="9450136"/>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E4D85531-4E6B-49CA-97D3-087F430CF305}" type="datetimeFigureOut">
              <a:rPr lang="pt-BR" smtClean="0"/>
              <a:t>26/11/2019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4116195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980029" y="11500170"/>
            <a:ext cx="12240181"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4580215" y="11500170"/>
            <a:ext cx="12240181" cy="2741040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4D85531-4E6B-49CA-97D3-087F430CF305}" type="datetimeFigureOut">
              <a:rPr lang="pt-BR" smtClean="0"/>
              <a:t>26/11/2019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238516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983780" y="2300044"/>
            <a:ext cx="24840367" cy="835012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983784" y="10590160"/>
            <a:ext cx="12183928"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4" name="Content Placeholder 3"/>
          <p:cNvSpPr>
            <a:spLocks noGrp="1"/>
          </p:cNvSpPr>
          <p:nvPr>
            <p:ph sz="half" idx="2"/>
          </p:nvPr>
        </p:nvSpPr>
        <p:spPr>
          <a:xfrm>
            <a:off x="1983784" y="15780233"/>
            <a:ext cx="12183928"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4580217" y="10590160"/>
            <a:ext cx="12243932"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pt-BR"/>
              <a:t>Editar estilos de texto Mestre</a:t>
            </a:r>
          </a:p>
        </p:txBody>
      </p:sp>
      <p:sp>
        <p:nvSpPr>
          <p:cNvPr id="6" name="Content Placeholder 5"/>
          <p:cNvSpPr>
            <a:spLocks noGrp="1"/>
          </p:cNvSpPr>
          <p:nvPr>
            <p:ph sz="quarter" idx="4"/>
          </p:nvPr>
        </p:nvSpPr>
        <p:spPr>
          <a:xfrm>
            <a:off x="14580217" y="15780233"/>
            <a:ext cx="12243932" cy="2321034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4D85531-4E6B-49CA-97D3-087F430CF305}" type="datetimeFigureOut">
              <a:rPr lang="pt-BR" smtClean="0"/>
              <a:t>26/11/2019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426464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4D85531-4E6B-49CA-97D3-087F430CF305}" type="datetimeFigureOut">
              <a:rPr lang="pt-BR" smtClean="0"/>
              <a:t>26/11/2019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277945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85531-4E6B-49CA-97D3-087F430CF305}" type="datetimeFigureOut">
              <a:rPr lang="pt-BR" smtClean="0"/>
              <a:t>26/11/2019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302312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pt-BR"/>
              <a:t>Clique para editar o título mestre</a:t>
            </a:r>
            <a:endParaRPr lang="en-US" dirty="0"/>
          </a:p>
        </p:txBody>
      </p:sp>
      <p:sp>
        <p:nvSpPr>
          <p:cNvPr id="3" name="Content Placeholder 2"/>
          <p:cNvSpPr>
            <a:spLocks noGrp="1"/>
          </p:cNvSpPr>
          <p:nvPr>
            <p:ph idx="1"/>
          </p:nvPr>
        </p:nvSpPr>
        <p:spPr>
          <a:xfrm>
            <a:off x="12243932" y="6220102"/>
            <a:ext cx="14580215" cy="30700453"/>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E4D85531-4E6B-49CA-97D3-087F430CF305}" type="datetimeFigureOut">
              <a:rPr lang="pt-BR" smtClean="0"/>
              <a:t>26/11/2019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2395950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2243932" y="6220102"/>
            <a:ext cx="14580215" cy="30700453"/>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pt-BR"/>
              <a:t>Clique no ícone para adicionar uma imagem</a:t>
            </a:r>
            <a:endParaRPr lang="en-US"/>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pt-BR"/>
              <a:t>Editar estilos de texto Mestre</a:t>
            </a:r>
          </a:p>
        </p:txBody>
      </p:sp>
      <p:sp>
        <p:nvSpPr>
          <p:cNvPr id="5" name="Date Placeholder 4"/>
          <p:cNvSpPr>
            <a:spLocks noGrp="1"/>
          </p:cNvSpPr>
          <p:nvPr>
            <p:ph type="dt" sz="half" idx="10"/>
          </p:nvPr>
        </p:nvSpPr>
        <p:spPr/>
        <p:txBody>
          <a:bodyPr/>
          <a:lstStyle/>
          <a:p>
            <a:fld id="{E4D85531-4E6B-49CA-97D3-087F430CF305}" type="datetimeFigureOut">
              <a:rPr lang="pt-BR" smtClean="0"/>
              <a:t>26/11/2019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A46FA96-3119-477E-B69D-35292D4D33F5}" type="slidenum">
              <a:rPr lang="pt-BR" smtClean="0"/>
              <a:t>‹nº›</a:t>
            </a:fld>
            <a:endParaRPr lang="pt-BR"/>
          </a:p>
        </p:txBody>
      </p:sp>
    </p:spTree>
    <p:extLst>
      <p:ext uri="{BB962C8B-B14F-4D97-AF65-F5344CB8AC3E}">
        <p14:creationId xmlns:p14="http://schemas.microsoft.com/office/powerpoint/2010/main" val="213649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2300044"/>
            <a:ext cx="24840367" cy="835012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980029" y="11500170"/>
            <a:ext cx="24840367" cy="2741040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980029" y="40040601"/>
            <a:ext cx="6480096" cy="2300034"/>
          </a:xfrm>
          <a:prstGeom prst="rect">
            <a:avLst/>
          </a:prstGeom>
        </p:spPr>
        <p:txBody>
          <a:bodyPr vert="horz" lIns="91440" tIns="45720" rIns="91440" bIns="45720" rtlCol="0" anchor="ctr"/>
          <a:lstStyle>
            <a:lvl1pPr algn="l">
              <a:defRPr sz="3780">
                <a:solidFill>
                  <a:schemeClr val="tx1">
                    <a:tint val="75000"/>
                  </a:schemeClr>
                </a:solidFill>
              </a:defRPr>
            </a:lvl1pPr>
          </a:lstStyle>
          <a:p>
            <a:fld id="{E4D85531-4E6B-49CA-97D3-087F430CF305}" type="datetimeFigureOut">
              <a:rPr lang="pt-BR" smtClean="0"/>
              <a:t>26/11/2019</a:t>
            </a:fld>
            <a:endParaRPr lang="pt-BR"/>
          </a:p>
        </p:txBody>
      </p:sp>
      <p:sp>
        <p:nvSpPr>
          <p:cNvPr id="5" name="Footer Placeholder 4"/>
          <p:cNvSpPr>
            <a:spLocks noGrp="1"/>
          </p:cNvSpPr>
          <p:nvPr>
            <p:ph type="ftr" sz="quarter" idx="3"/>
          </p:nvPr>
        </p:nvSpPr>
        <p:spPr>
          <a:xfrm>
            <a:off x="9540141" y="40040601"/>
            <a:ext cx="9720143" cy="230003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0340300" y="40040601"/>
            <a:ext cx="6480096" cy="2300034"/>
          </a:xfrm>
          <a:prstGeom prst="rect">
            <a:avLst/>
          </a:prstGeom>
        </p:spPr>
        <p:txBody>
          <a:bodyPr vert="horz" lIns="91440" tIns="45720" rIns="91440" bIns="45720" rtlCol="0" anchor="ctr"/>
          <a:lstStyle>
            <a:lvl1pPr algn="r">
              <a:defRPr sz="3780">
                <a:solidFill>
                  <a:schemeClr val="tx1">
                    <a:tint val="75000"/>
                  </a:schemeClr>
                </a:solidFill>
              </a:defRPr>
            </a:lvl1pPr>
          </a:lstStyle>
          <a:p>
            <a:fld id="{BA46FA96-3119-477E-B69D-35292D4D33F5}" type="slidenum">
              <a:rPr lang="pt-BR" smtClean="0"/>
              <a:t>‹nº›</a:t>
            </a:fld>
            <a:endParaRPr lang="pt-BR"/>
          </a:p>
        </p:txBody>
      </p:sp>
    </p:spTree>
    <p:extLst>
      <p:ext uri="{BB962C8B-B14F-4D97-AF65-F5344CB8AC3E}">
        <p14:creationId xmlns:p14="http://schemas.microsoft.com/office/powerpoint/2010/main" val="3752855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B96F626-F74A-4619-B3C1-8712FC2D1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9920779"/>
            <a:ext cx="28800000" cy="3282935"/>
          </a:xfrm>
          <a:prstGeom prst="rect">
            <a:avLst/>
          </a:prstGeom>
        </p:spPr>
      </p:pic>
      <p:pic>
        <p:nvPicPr>
          <p:cNvPr id="7" name="Imagem 6">
            <a:extLst>
              <a:ext uri="{FF2B5EF4-FFF2-40B4-BE49-F238E27FC236}">
                <a16:creationId xmlns:a16="http://schemas.microsoft.com/office/drawing/2014/main" id="{02EC6BE8-A90A-44B4-88EA-F2F8323D55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4038" y="1002891"/>
            <a:ext cx="2935575" cy="3652656"/>
          </a:xfrm>
          <a:prstGeom prst="rect">
            <a:avLst/>
          </a:prstGeom>
        </p:spPr>
      </p:pic>
      <p:sp>
        <p:nvSpPr>
          <p:cNvPr id="8" name="CaixaDeTexto 7">
            <a:extLst>
              <a:ext uri="{FF2B5EF4-FFF2-40B4-BE49-F238E27FC236}">
                <a16:creationId xmlns:a16="http://schemas.microsoft.com/office/drawing/2014/main" id="{D9BA0CFF-C4E1-4894-8C6C-69F54DA65073}"/>
              </a:ext>
            </a:extLst>
          </p:cNvPr>
          <p:cNvSpPr txBox="1"/>
          <p:nvPr/>
        </p:nvSpPr>
        <p:spPr>
          <a:xfrm>
            <a:off x="3864077" y="626221"/>
            <a:ext cx="24223329" cy="1800000"/>
          </a:xfrm>
          <a:prstGeom prst="rect">
            <a:avLst/>
          </a:prstGeom>
          <a:solidFill>
            <a:srgbClr val="BD49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a:r>
              <a:rPr lang="pt-BR" sz="4500" b="1" dirty="0">
                <a:latin typeface="Arial" panose="020B0604020202020204" pitchFamily="34" charset="0"/>
                <a:cs typeface="Arial" panose="020B0604020202020204" pitchFamily="34" charset="0"/>
              </a:rPr>
              <a:t>IX SIMPÓSIO DE INOVAÇÕES TÉCNICAS DA ETEC ASTOR DE MATTOS CARVALHO</a:t>
            </a:r>
          </a:p>
          <a:p>
            <a:pPr algn="ctr"/>
            <a:r>
              <a:rPr lang="pt-BR" sz="4000" dirty="0"/>
              <a:t>04 de dezembro de 2019</a:t>
            </a:r>
          </a:p>
        </p:txBody>
      </p:sp>
      <p:sp>
        <p:nvSpPr>
          <p:cNvPr id="10" name="CaixaDeTexto 6">
            <a:extLst>
              <a:ext uri="{FF2B5EF4-FFF2-40B4-BE49-F238E27FC236}">
                <a16:creationId xmlns:a16="http://schemas.microsoft.com/office/drawing/2014/main" id="{3E4DCC22-93EF-470B-A565-14C3A6A2E594}"/>
              </a:ext>
            </a:extLst>
          </p:cNvPr>
          <p:cNvSpPr txBox="1">
            <a:spLocks noChangeArrowheads="1"/>
          </p:cNvSpPr>
          <p:nvPr/>
        </p:nvSpPr>
        <p:spPr bwMode="auto">
          <a:xfrm>
            <a:off x="3886199" y="2545419"/>
            <a:ext cx="24201207" cy="3385542"/>
          </a:xfrm>
          <a:prstGeom prst="rect">
            <a:avLst/>
          </a:prstGeom>
          <a:noFill/>
          <a:ln w="9525">
            <a:noFill/>
            <a:miter lim="800000"/>
            <a:headEnd/>
            <a:tailEnd/>
          </a:ln>
        </p:spPr>
        <p:txBody>
          <a:bodyPr wrap="square">
            <a:spAutoFit/>
          </a:bodyPr>
          <a:lstStyle/>
          <a:p>
            <a:pPr algn="ctr"/>
            <a:r>
              <a:rPr lang="pt-BR" sz="4400" b="1" dirty="0">
                <a:latin typeface="Arial" panose="020B0604020202020204" pitchFamily="34" charset="0"/>
                <a:cs typeface="Arial" pitchFamily="34" charset="0"/>
              </a:rPr>
              <a:t>P.ETEC.A: </a:t>
            </a:r>
          </a:p>
          <a:p>
            <a:pPr algn="ctr"/>
            <a:r>
              <a:rPr lang="pt-BR" sz="4400" b="1" dirty="0">
                <a:latin typeface="Arial" panose="020B0604020202020204" pitchFamily="34" charset="0"/>
                <a:cs typeface="Arial" pitchFamily="34" charset="0"/>
              </a:rPr>
              <a:t> </a:t>
            </a:r>
            <a:r>
              <a:rPr lang="pt-BR" sz="4000" dirty="0">
                <a:latin typeface="Arial" panose="020B0604020202020204" pitchFamily="34" charset="0"/>
                <a:cs typeface="Arial" pitchFamily="34" charset="0"/>
              </a:rPr>
              <a:t>Portal Educacional</a:t>
            </a:r>
            <a:endParaRPr lang="pt-BR" sz="3200" dirty="0">
              <a:latin typeface="Arial" panose="020B0604020202020204" pitchFamily="34" charset="0"/>
              <a:cs typeface="Arial" panose="020B0604020202020204" pitchFamily="34" charset="0"/>
            </a:endParaRPr>
          </a:p>
          <a:p>
            <a:pPr algn="ctr"/>
            <a:r>
              <a:rPr lang="pt-BR" sz="3000" b="1" dirty="0">
                <a:latin typeface="Arial" pitchFamily="34" charset="0"/>
                <a:cs typeface="Arial" pitchFamily="34" charset="0"/>
              </a:rPr>
              <a:t>Ana Paula Fonseca, Bárbara </a:t>
            </a:r>
            <a:r>
              <a:rPr lang="pt-BR" sz="3000" b="1" dirty="0" err="1">
                <a:latin typeface="Arial" pitchFamily="34" charset="0"/>
                <a:cs typeface="Arial" pitchFamily="34" charset="0"/>
              </a:rPr>
              <a:t>Mayumi</a:t>
            </a:r>
            <a:r>
              <a:rPr lang="pt-BR" sz="3000" b="1" dirty="0">
                <a:latin typeface="Arial" pitchFamily="34" charset="0"/>
                <a:cs typeface="Arial" pitchFamily="34" charset="0"/>
              </a:rPr>
              <a:t> Noda, </a:t>
            </a:r>
            <a:r>
              <a:rPr lang="pt-BR" sz="3000" b="1" dirty="0" err="1">
                <a:latin typeface="Arial" pitchFamily="34" charset="0"/>
                <a:cs typeface="Arial" pitchFamily="34" charset="0"/>
              </a:rPr>
              <a:t>Anny</a:t>
            </a:r>
            <a:r>
              <a:rPr lang="pt-BR" sz="3000" b="1" dirty="0">
                <a:latin typeface="Arial" pitchFamily="34" charset="0"/>
                <a:cs typeface="Arial" pitchFamily="34" charset="0"/>
              </a:rPr>
              <a:t> </a:t>
            </a:r>
            <a:r>
              <a:rPr lang="pt-BR" sz="3000" b="1" dirty="0" err="1">
                <a:latin typeface="Arial" pitchFamily="34" charset="0"/>
                <a:cs typeface="Arial" pitchFamily="34" charset="0"/>
              </a:rPr>
              <a:t>Carolini</a:t>
            </a:r>
            <a:r>
              <a:rPr lang="pt-BR" sz="3000" b="1" dirty="0">
                <a:latin typeface="Arial" pitchFamily="34" charset="0"/>
                <a:cs typeface="Arial" pitchFamily="34" charset="0"/>
              </a:rPr>
              <a:t> Ferreira, Guilherme Rizze Cassitas, Isabella Gaspari </a:t>
            </a:r>
            <a:r>
              <a:rPr lang="pt-BR" sz="3000" b="1" dirty="0" err="1">
                <a:latin typeface="Arial" pitchFamily="34" charset="0"/>
                <a:cs typeface="Arial" pitchFamily="34" charset="0"/>
              </a:rPr>
              <a:t>Simirio</a:t>
            </a:r>
            <a:endParaRPr lang="pt-BR" sz="3000" b="1" cap="small" dirty="0">
              <a:latin typeface="Arial" panose="020B0604020202020204" pitchFamily="34" charset="0"/>
              <a:cs typeface="Arial" panose="020B0604020202020204" pitchFamily="34" charset="0"/>
            </a:endParaRPr>
          </a:p>
          <a:p>
            <a:pPr algn="ctr"/>
            <a:r>
              <a:rPr lang="pt-BR" sz="3200" b="1" dirty="0">
                <a:latin typeface="Arial" pitchFamily="34" charset="0"/>
                <a:cs typeface="Arial" pitchFamily="34" charset="0"/>
              </a:rPr>
              <a:t>Orientadores: </a:t>
            </a:r>
            <a:r>
              <a:rPr lang="pt-BR" sz="3200" dirty="0">
                <a:latin typeface="Arial" pitchFamily="34" charset="0"/>
                <a:cs typeface="Arial" pitchFamily="34" charset="0"/>
              </a:rPr>
              <a:t>Prof. Ana Paula Zaniboni Barreto, Prof. Guido Aparecido Branco Júnior e Prof. </a:t>
            </a:r>
            <a:r>
              <a:rPr lang="pt-BR" sz="3200" dirty="0" err="1">
                <a:latin typeface="Arial" pitchFamily="34" charset="0"/>
                <a:cs typeface="Arial" pitchFamily="34" charset="0"/>
              </a:rPr>
              <a:t>Ecidir</a:t>
            </a:r>
            <a:r>
              <a:rPr lang="pt-BR" sz="3200" dirty="0">
                <a:latin typeface="Arial" pitchFamily="34" charset="0"/>
                <a:cs typeface="Arial" pitchFamily="34" charset="0"/>
              </a:rPr>
              <a:t> Ferreira Adorno Filho </a:t>
            </a:r>
          </a:p>
          <a:p>
            <a:pPr algn="ctr"/>
            <a:r>
              <a:rPr lang="pt-BR" sz="3200" dirty="0" err="1">
                <a:latin typeface="Arial" pitchFamily="34" charset="0"/>
                <a:cs typeface="Arial" pitchFamily="34" charset="0"/>
              </a:rPr>
              <a:t>Etec</a:t>
            </a:r>
            <a:r>
              <a:rPr lang="pt-BR" sz="3200" dirty="0">
                <a:latin typeface="Arial" pitchFamily="34" charset="0"/>
                <a:cs typeface="Arial" pitchFamily="34" charset="0"/>
              </a:rPr>
              <a:t> Astor de Mattos Carvalho, Rodovia Lourenço Lozano, Km 4 – Zona Rural – Restinga, CEP: 17480-000 – Cabrália </a:t>
            </a:r>
            <a:r>
              <a:rPr lang="pt-BR" sz="3200" dirty="0" err="1">
                <a:latin typeface="Arial" pitchFamily="34" charset="0"/>
                <a:cs typeface="Arial" pitchFamily="34" charset="0"/>
              </a:rPr>
              <a:t>Paulista-SP</a:t>
            </a:r>
            <a:r>
              <a:rPr lang="pt-BR" sz="3200" dirty="0">
                <a:latin typeface="Arial" pitchFamily="34" charset="0"/>
                <a:cs typeface="Arial" pitchFamily="34" charset="0"/>
              </a:rPr>
              <a:t>.</a:t>
            </a:r>
          </a:p>
          <a:p>
            <a:pPr algn="ctr"/>
            <a:endParaRPr lang="pt-BR" sz="3200" dirty="0">
              <a:latin typeface="Arial" pitchFamily="34" charset="0"/>
              <a:cs typeface="Arial" pitchFamily="34" charset="0"/>
            </a:endParaRPr>
          </a:p>
        </p:txBody>
      </p:sp>
      <p:cxnSp>
        <p:nvCxnSpPr>
          <p:cNvPr id="18" name="Conector reto 17">
            <a:extLst>
              <a:ext uri="{FF2B5EF4-FFF2-40B4-BE49-F238E27FC236}">
                <a16:creationId xmlns:a16="http://schemas.microsoft.com/office/drawing/2014/main" id="{E6FE38C5-1AEE-48D6-9768-E63DD9B43EEB}"/>
              </a:ext>
            </a:extLst>
          </p:cNvPr>
          <p:cNvCxnSpPr>
            <a:cxnSpLocks/>
          </p:cNvCxnSpPr>
          <p:nvPr/>
        </p:nvCxnSpPr>
        <p:spPr>
          <a:xfrm>
            <a:off x="620060" y="35976910"/>
            <a:ext cx="27344456" cy="0"/>
          </a:xfrm>
          <a:prstGeom prst="line">
            <a:avLst/>
          </a:prstGeom>
          <a:ln w="88900">
            <a:solidFill>
              <a:srgbClr val="BD494F"/>
            </a:solidFill>
          </a:ln>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8381178C-5FBF-4AEC-AA82-9A72BA04B5DE}"/>
              </a:ext>
            </a:extLst>
          </p:cNvPr>
          <p:cNvSpPr txBox="1"/>
          <p:nvPr/>
        </p:nvSpPr>
        <p:spPr>
          <a:xfrm>
            <a:off x="625278" y="36011215"/>
            <a:ext cx="27369969" cy="4422188"/>
          </a:xfrm>
          <a:prstGeom prst="rect">
            <a:avLst/>
          </a:prstGeom>
          <a:noFill/>
        </p:spPr>
        <p:txBody>
          <a:bodyPr wrap="square" rtlCol="0">
            <a:noAutofit/>
          </a:bodyPr>
          <a:lstStyle/>
          <a:p>
            <a:pPr algn="ctr"/>
            <a:r>
              <a:rPr lang="pt-BR" sz="3200" b="1" cap="all" dirty="0"/>
              <a:t>AGRADECIMENTOS</a:t>
            </a:r>
          </a:p>
          <a:p>
            <a:pPr algn="ctr"/>
            <a:r>
              <a:rPr lang="pt-BR" sz="3200" dirty="0">
                <a:latin typeface="Arial" panose="020B0604020202020204" pitchFamily="34" charset="0"/>
                <a:cs typeface="Arial" panose="020B0604020202020204" pitchFamily="34" charset="0"/>
              </a:rPr>
              <a:t>Agradecemos a todos que auxiliaram para a elaboração deste projeto, em especial aos professores Ana Paula Zaniboni Barreto, Guido Branco Junior, </a:t>
            </a:r>
            <a:r>
              <a:rPr lang="pt-BR" sz="3200" dirty="0" err="1">
                <a:latin typeface="Arial" panose="020B0604020202020204" pitchFamily="34" charset="0"/>
                <a:cs typeface="Arial" panose="020B0604020202020204" pitchFamily="34" charset="0"/>
              </a:rPr>
              <a:t>Ecidir</a:t>
            </a:r>
            <a:r>
              <a:rPr lang="pt-BR" sz="3200" dirty="0">
                <a:latin typeface="Arial" panose="020B0604020202020204" pitchFamily="34" charset="0"/>
                <a:cs typeface="Arial" panose="020B0604020202020204" pitchFamily="34" charset="0"/>
              </a:rPr>
              <a:t> Ferreira Adorno Filho e ao coordenador do curso Prof. Me. Wellington dos Santos Figueiredo.</a:t>
            </a:r>
            <a:endParaRPr lang="pt-BR" sz="3200" b="1" dirty="0"/>
          </a:p>
          <a:p>
            <a:pPr algn="ctr"/>
            <a:r>
              <a:rPr lang="pt-BR" sz="3200" b="1" cap="all" dirty="0"/>
              <a:t>PRINCIPAIS REFERÊNCIAS BIBLIOGRÁFICAS</a:t>
            </a:r>
          </a:p>
          <a:p>
            <a:pPr algn="ctr"/>
            <a:r>
              <a:rPr lang="pt-BR" sz="2800" dirty="0">
                <a:latin typeface="Arial" panose="020B0604020202020204" pitchFamily="34" charset="0"/>
                <a:cs typeface="Arial" panose="020B0604020202020204" pitchFamily="34" charset="0"/>
              </a:rPr>
              <a:t>AZEVEDO, Guilherme Pereira dos Santos; BARRETO, Gustavo Zaniboni. </a:t>
            </a:r>
            <a:r>
              <a:rPr lang="pt-BR" sz="2800" b="1" dirty="0">
                <a:latin typeface="Arial" panose="020B0604020202020204" pitchFamily="34" charset="0"/>
                <a:cs typeface="Arial" panose="020B0604020202020204" pitchFamily="34" charset="0"/>
              </a:rPr>
              <a:t>Portal de Provas da Etec Astor De Mattos Carvalho “</a:t>
            </a:r>
            <a:r>
              <a:rPr lang="pt-BR" sz="2800" b="1" dirty="0" err="1">
                <a:latin typeface="Arial" panose="020B0604020202020204" pitchFamily="34" charset="0"/>
                <a:cs typeface="Arial" panose="020B0604020202020204" pitchFamily="34" charset="0"/>
              </a:rPr>
              <a:t>Body</a:t>
            </a:r>
            <a:r>
              <a:rPr lang="pt-BR" sz="2800" b="1" dirty="0">
                <a:latin typeface="Arial" panose="020B0604020202020204" pitchFamily="34" charset="0"/>
                <a:cs typeface="Arial" panose="020B0604020202020204" pitchFamily="34" charset="0"/>
              </a:rPr>
              <a:t> </a:t>
            </a:r>
            <a:r>
              <a:rPr lang="pt-BR" sz="2800" b="1" dirty="0" err="1">
                <a:latin typeface="Arial" panose="020B0604020202020204" pitchFamily="34" charset="0"/>
                <a:cs typeface="Arial" panose="020B0604020202020204" pitchFamily="34" charset="0"/>
              </a:rPr>
              <a:t>Of</a:t>
            </a:r>
            <a:r>
              <a:rPr lang="pt-BR" sz="2800" b="1" dirty="0">
                <a:latin typeface="Arial" panose="020B0604020202020204" pitchFamily="34" charset="0"/>
                <a:cs typeface="Arial" panose="020B0604020202020204" pitchFamily="34" charset="0"/>
              </a:rPr>
              <a:t> </a:t>
            </a:r>
            <a:r>
              <a:rPr lang="pt-BR" sz="2800" b="1" dirty="0" err="1">
                <a:latin typeface="Arial" panose="020B0604020202020204" pitchFamily="34" charset="0"/>
                <a:cs typeface="Arial" panose="020B0604020202020204" pitchFamily="34" charset="0"/>
              </a:rPr>
              <a:t>Tests</a:t>
            </a:r>
            <a:r>
              <a:rPr lang="pt-BR" sz="2800" dirty="0">
                <a:latin typeface="Arial" panose="020B0604020202020204" pitchFamily="34" charset="0"/>
                <a:cs typeface="Arial" panose="020B0604020202020204" pitchFamily="34" charset="0"/>
              </a:rPr>
              <a:t>”. 2016. Trabalho de Conclusão de Curso (Técnico em Informática para Internet) – Etec Astor de Mattos Carvalho, Cabrália Paulista: 2016. .</a:t>
            </a:r>
          </a:p>
          <a:p>
            <a:pPr algn="ctr"/>
            <a:r>
              <a:rPr lang="pt-BR" sz="2800" dirty="0">
                <a:latin typeface="Arial" panose="020B0604020202020204" pitchFamily="34" charset="0"/>
                <a:cs typeface="Arial" panose="020B0604020202020204" pitchFamily="34" charset="0"/>
              </a:rPr>
              <a:t>PINTO, </a:t>
            </a:r>
            <a:r>
              <a:rPr lang="pt-BR" sz="2800" dirty="0" err="1">
                <a:latin typeface="Arial" panose="020B0604020202020204" pitchFamily="34" charset="0"/>
                <a:cs typeface="Arial" panose="020B0604020202020204" pitchFamily="34" charset="0"/>
              </a:rPr>
              <a:t>Laire</a:t>
            </a:r>
            <a:r>
              <a:rPr lang="pt-BR" sz="2800" dirty="0">
                <a:latin typeface="Arial" panose="020B0604020202020204" pitchFamily="34" charset="0"/>
                <a:cs typeface="Arial" panose="020B0604020202020204" pitchFamily="34" charset="0"/>
              </a:rPr>
              <a:t> Siqueira; GONÇALVES, Rebeca Luiza Martins. </a:t>
            </a:r>
            <a:r>
              <a:rPr lang="pt-BR" sz="2800" b="1" dirty="0">
                <a:latin typeface="Arial" panose="020B0604020202020204" pitchFamily="34" charset="0"/>
                <a:cs typeface="Arial" panose="020B0604020202020204" pitchFamily="34" charset="0"/>
              </a:rPr>
              <a:t>Portal de Provas de Provas e Roteiro de Aprendizagem da Etec Astor De Mattos Carvalho</a:t>
            </a:r>
            <a:r>
              <a:rPr lang="pt-BR" sz="2800" dirty="0">
                <a:latin typeface="Arial" panose="020B0604020202020204" pitchFamily="34" charset="0"/>
                <a:cs typeface="Arial" panose="020B0604020202020204" pitchFamily="34" charset="0"/>
              </a:rPr>
              <a:t>.</a:t>
            </a:r>
            <a:r>
              <a:rPr lang="pt-BR" sz="2800" b="1" dirty="0">
                <a:latin typeface="Arial" panose="020B0604020202020204" pitchFamily="34" charset="0"/>
                <a:cs typeface="Arial" panose="020B0604020202020204" pitchFamily="34" charset="0"/>
              </a:rPr>
              <a:t> </a:t>
            </a:r>
            <a:r>
              <a:rPr lang="pt-BR" sz="2800" dirty="0">
                <a:latin typeface="Arial" panose="020B0604020202020204" pitchFamily="34" charset="0"/>
                <a:cs typeface="Arial" panose="020B0604020202020204" pitchFamily="34" charset="0"/>
              </a:rPr>
              <a:t>2018. Trabalho de Conclusão de Curso (Técnico em Informática Integrado ao Médio) – Etec Astor de Mattos Carvalho, Cabrália Paulista: 2018. </a:t>
            </a:r>
          </a:p>
          <a:p>
            <a:pPr algn="ctr"/>
            <a:r>
              <a:rPr lang="pt-BR" sz="2800" dirty="0">
                <a:latin typeface="Arial" panose="020B0604020202020204" pitchFamily="34" charset="0"/>
                <a:cs typeface="Arial" panose="020B0604020202020204" pitchFamily="34" charset="0"/>
              </a:rPr>
              <a:t>VENTAVOLI, Fabíola. Introdução à Iniciação Científica. </a:t>
            </a:r>
            <a:r>
              <a:rPr lang="pt-BR" sz="2800" b="1" dirty="0">
                <a:latin typeface="Arial" panose="020B0604020202020204" pitchFamily="34" charset="0"/>
                <a:cs typeface="Arial" panose="020B0604020202020204" pitchFamily="34" charset="0"/>
              </a:rPr>
              <a:t>Centro Paula Souza </a:t>
            </a:r>
            <a:r>
              <a:rPr lang="pt-BR" sz="2800" b="1" dirty="0" err="1">
                <a:latin typeface="Arial" panose="020B0604020202020204" pitchFamily="34" charset="0"/>
                <a:cs typeface="Arial" panose="020B0604020202020204" pitchFamily="34" charset="0"/>
              </a:rPr>
              <a:t>Cetec</a:t>
            </a:r>
            <a:r>
              <a:rPr lang="pt-BR" sz="2800" dirty="0">
                <a:latin typeface="Arial" panose="020B0604020202020204" pitchFamily="34" charset="0"/>
                <a:cs typeface="Arial" panose="020B0604020202020204" pitchFamily="34" charset="0"/>
              </a:rPr>
              <a:t>, 2009. Disponível em: &lt;http://www.cpscetec.com.br/</a:t>
            </a:r>
            <a:r>
              <a:rPr lang="pt-BR" sz="2800" dirty="0" err="1">
                <a:latin typeface="Arial" panose="020B0604020202020204" pitchFamily="34" charset="0"/>
                <a:cs typeface="Arial" panose="020B0604020202020204" pitchFamily="34" charset="0"/>
              </a:rPr>
              <a:t>adistancia</a:t>
            </a:r>
            <a:r>
              <a:rPr lang="pt-BR" sz="2800" dirty="0">
                <a:latin typeface="Arial" panose="020B0604020202020204" pitchFamily="34" charset="0"/>
                <a:cs typeface="Arial" panose="020B0604020202020204" pitchFamily="34" charset="0"/>
              </a:rPr>
              <a:t>/pesquisa/&gt;. Acesso em: 12 maio 2019.</a:t>
            </a:r>
          </a:p>
          <a:p>
            <a:pPr algn="ctr"/>
            <a:endParaRPr lang="pt-BR" sz="2800" dirty="0"/>
          </a:p>
          <a:p>
            <a:pPr algn="ctr"/>
            <a:endParaRPr lang="pt-BR" sz="2400" dirty="0"/>
          </a:p>
        </p:txBody>
      </p:sp>
      <p:sp>
        <p:nvSpPr>
          <p:cNvPr id="22" name="CaixaDeTexto 21">
            <a:extLst>
              <a:ext uri="{FF2B5EF4-FFF2-40B4-BE49-F238E27FC236}">
                <a16:creationId xmlns:a16="http://schemas.microsoft.com/office/drawing/2014/main" id="{42926C5C-79B8-4BB8-8437-82D284FF8BA6}"/>
              </a:ext>
            </a:extLst>
          </p:cNvPr>
          <p:cNvSpPr txBox="1"/>
          <p:nvPr/>
        </p:nvSpPr>
        <p:spPr>
          <a:xfrm>
            <a:off x="14758856" y="7260775"/>
            <a:ext cx="13189638" cy="9862873"/>
          </a:xfrm>
          <a:prstGeom prst="rect">
            <a:avLst/>
          </a:prstGeom>
          <a:noFill/>
          <a:ln>
            <a:noFill/>
          </a:ln>
        </p:spPr>
        <p:txBody>
          <a:bodyPr wrap="square" rtlCol="0">
            <a:noAutofit/>
          </a:bodyPr>
          <a:lstStyle/>
          <a:p>
            <a:pPr algn="just"/>
            <a:r>
              <a:rPr lang="pt-BR" sz="3600" b="1" dirty="0">
                <a:latin typeface="Arial" pitchFamily="34" charset="0"/>
                <a:cs typeface="Arial" pitchFamily="34" charset="0"/>
              </a:rPr>
              <a:t>DESENVOLVIMENTO</a:t>
            </a:r>
          </a:p>
          <a:p>
            <a:pPr algn="just"/>
            <a:br>
              <a:rPr lang="pt-BR" sz="3200" b="1" dirty="0"/>
            </a:br>
            <a:r>
              <a:rPr lang="pt-BR" sz="3200" dirty="0">
                <a:latin typeface="Arial" pitchFamily="34" charset="0"/>
                <a:cs typeface="Arial" pitchFamily="34" charset="0"/>
              </a:rPr>
              <a:t>A figura 2, é referente ao Diagrama de Casos de Uso do projeto, o qual exibe as funcionalidades disponíveis no sistema. No mesmo existem  dois atuantes sendo um deles o Aluno e outro o Professor, os quais irão interagir no sistema. No login professor, existe acesso total ao sistema, sendo possível criar provas pelo caso de uso “Manter Provas”, podendo realizar o cadastro de alunos através do caso “Manter Alunos”, também possível cadastrar um novo roteiro pelo caso “Manter Roteiro de Aprendizagem”, poderá realizar a criação de conteúdos no </a:t>
            </a:r>
            <a:r>
              <a:rPr lang="pt-BR" sz="3200" dirty="0" err="1">
                <a:latin typeface="Arial" pitchFamily="34" charset="0"/>
                <a:cs typeface="Arial" pitchFamily="34" charset="0"/>
              </a:rPr>
              <a:t>Bauteca</a:t>
            </a:r>
            <a:r>
              <a:rPr lang="pt-BR" sz="3200" dirty="0">
                <a:latin typeface="Arial" pitchFamily="34" charset="0"/>
                <a:cs typeface="Arial" pitchFamily="34" charset="0"/>
              </a:rPr>
              <a:t>, através do caso de uso “Manter </a:t>
            </a:r>
            <a:r>
              <a:rPr lang="pt-BR" sz="3200" dirty="0" err="1">
                <a:latin typeface="Arial" pitchFamily="34" charset="0"/>
                <a:cs typeface="Arial" pitchFamily="34" charset="0"/>
              </a:rPr>
              <a:t>Bauteca</a:t>
            </a:r>
            <a:r>
              <a:rPr lang="pt-BR" sz="3200" dirty="0">
                <a:latin typeface="Arial" pitchFamily="34" charset="0"/>
                <a:cs typeface="Arial" pitchFamily="34" charset="0"/>
              </a:rPr>
              <a:t>”, e no Fórum será possível realizar a criação de um tópico ou de uma nova postagem, através do caso “Manter Tópico” e “Manter Postagem”, respectivamente, por último terá ao professor a disponibilidade de visualização das notas dos alunos através do “Ver Notas”. Da mesma forma que o professor, o aluno terá a possiblidade de visualizar tudo que é publicado em cada modulo através dos casos de usos “Visualizar”, no </a:t>
            </a:r>
            <a:r>
              <a:rPr lang="pt-BR" sz="3200" dirty="0" err="1">
                <a:latin typeface="Arial" pitchFamily="34" charset="0"/>
                <a:cs typeface="Arial" pitchFamily="34" charset="0"/>
              </a:rPr>
              <a:t>Bauteca</a:t>
            </a:r>
            <a:r>
              <a:rPr lang="pt-BR" sz="3200" dirty="0">
                <a:latin typeface="Arial" pitchFamily="34" charset="0"/>
                <a:cs typeface="Arial" pitchFamily="34" charset="0"/>
              </a:rPr>
              <a:t> e Roteiro de Aprendizagem, nas provas ele terá a função de realizá-las utilizando o caso de uso “Realiza Provas”, e no Fórum, terá a possibilidade de realizar interações fazendo postagens através do “Mantem Postagem”.</a:t>
            </a:r>
          </a:p>
        </p:txBody>
      </p:sp>
      <p:sp>
        <p:nvSpPr>
          <p:cNvPr id="23" name="CaixaDeTexto 22">
            <a:extLst>
              <a:ext uri="{FF2B5EF4-FFF2-40B4-BE49-F238E27FC236}">
                <a16:creationId xmlns:a16="http://schemas.microsoft.com/office/drawing/2014/main" id="{75D3DE07-360C-4D6A-92F3-EC9ADE8855E6}"/>
              </a:ext>
            </a:extLst>
          </p:cNvPr>
          <p:cNvSpPr txBox="1"/>
          <p:nvPr/>
        </p:nvSpPr>
        <p:spPr>
          <a:xfrm>
            <a:off x="768865" y="7260775"/>
            <a:ext cx="13301296" cy="9862874"/>
          </a:xfrm>
          <a:prstGeom prst="rect">
            <a:avLst/>
          </a:prstGeom>
          <a:noFill/>
          <a:ln>
            <a:noFill/>
          </a:ln>
        </p:spPr>
        <p:txBody>
          <a:bodyPr wrap="square" rtlCol="0">
            <a:noAutofit/>
          </a:bodyPr>
          <a:lstStyle/>
          <a:p>
            <a:pPr algn="just"/>
            <a:r>
              <a:rPr lang="pt-BR" sz="3600" b="1" dirty="0">
                <a:latin typeface="Arial" panose="020B0604020202020204" pitchFamily="34" charset="0"/>
                <a:cs typeface="Arial" panose="020B0604020202020204" pitchFamily="34" charset="0"/>
              </a:rPr>
              <a:t>INTRODUÇÃO</a:t>
            </a:r>
          </a:p>
          <a:p>
            <a:pPr algn="just"/>
            <a:endParaRPr lang="pt-BR" sz="3200" dirty="0">
              <a:highlight>
                <a:srgbClr val="FFFF00"/>
              </a:highlight>
            </a:endParaRPr>
          </a:p>
          <a:p>
            <a:pPr algn="just"/>
            <a:r>
              <a:rPr lang="pt-BR" sz="3200" dirty="0">
                <a:latin typeface="Arial" panose="020B0604020202020204" pitchFamily="34" charset="0"/>
                <a:cs typeface="Arial" panose="020B0604020202020204" pitchFamily="34" charset="0"/>
              </a:rPr>
              <a:t>O presente trabalho trata-se de uma otimização no Portal de Provas desenvolvido pelos alunos Guilherme P. dos Santos Azevedo e Gustavo Zaniboni Barreto, no curso de Informática para Internet em 2016, que mais tarde também fora incrementado com o Roteiro de Aprendizagem e o cronômetro para as provas pelas alunas </a:t>
            </a:r>
            <a:r>
              <a:rPr lang="pt-BR" sz="3200" dirty="0" err="1">
                <a:latin typeface="Arial" panose="020B0604020202020204" pitchFamily="34" charset="0"/>
                <a:cs typeface="Arial" panose="020B0604020202020204" pitchFamily="34" charset="0"/>
              </a:rPr>
              <a:t>Laire</a:t>
            </a:r>
            <a:r>
              <a:rPr lang="pt-BR" sz="3200" dirty="0">
                <a:latin typeface="Arial" panose="020B0604020202020204" pitchFamily="34" charset="0"/>
                <a:cs typeface="Arial" panose="020B0604020202020204" pitchFamily="34" charset="0"/>
              </a:rPr>
              <a:t> Siqueira Pinto e Rebeca Luiza M. Gonçalves no curso Técnico em Informática Integrado ao Ensino Médio no ano de 2018, sendo todos otimizados e  baseados no  portal </a:t>
            </a:r>
            <a:r>
              <a:rPr lang="pt-BR" sz="3200" dirty="0" err="1">
                <a:latin typeface="Arial" panose="020B0604020202020204" pitchFamily="34" charset="0"/>
                <a:cs typeface="Arial" panose="020B0604020202020204" pitchFamily="34" charset="0"/>
              </a:rPr>
              <a:t>ClickIdeia</a:t>
            </a:r>
            <a:r>
              <a:rPr lang="pt-BR" sz="3200" dirty="0">
                <a:latin typeface="Arial" panose="020B0604020202020204" pitchFamily="34" charset="0"/>
                <a:cs typeface="Arial" panose="020B0604020202020204" pitchFamily="34" charset="0"/>
              </a:rPr>
              <a:t>. Este trabalho também trata de uma otimização dos projetos anteriores, com finalidade de se obter um melhor aprendizado de forma mais atrativa para o aluno e também para o professor, adicionando os novos módulos: </a:t>
            </a:r>
            <a:r>
              <a:rPr lang="pt-BR" sz="3200" dirty="0" err="1">
                <a:latin typeface="Arial" panose="020B0604020202020204" pitchFamily="34" charset="0"/>
                <a:cs typeface="Arial" panose="020B0604020202020204" pitchFamily="34" charset="0"/>
              </a:rPr>
              <a:t>Bauteca</a:t>
            </a:r>
            <a:r>
              <a:rPr lang="pt-BR" sz="3200" dirty="0">
                <a:latin typeface="Arial" panose="020B0604020202020204" pitchFamily="34" charset="0"/>
                <a:cs typeface="Arial" panose="020B0604020202020204" pitchFamily="34" charset="0"/>
              </a:rPr>
              <a:t> e Fórum. O projeto Peteca foi denominado desta forma  pelos integrantes do grupo tendo o seguinte significado: A letra “P” no início da frase está relacionada aos professores, por isso da escolha, já a letra “A” no final da frase foi determinada para representar os alunos, e por fim no meio está a palavra “etec”, para representar o sistema e a escola em que os integrantes estudam, e que a “Etec” seja a ponte de comunicação entre professor e aluno à passagem de conhecimentos.</a:t>
            </a:r>
            <a:endParaRPr lang="pt-BR" sz="3200" dirty="0"/>
          </a:p>
        </p:txBody>
      </p:sp>
      <p:sp>
        <p:nvSpPr>
          <p:cNvPr id="25" name="CaixaDeTexto 24">
            <a:extLst>
              <a:ext uri="{FF2B5EF4-FFF2-40B4-BE49-F238E27FC236}">
                <a16:creationId xmlns:a16="http://schemas.microsoft.com/office/drawing/2014/main" id="{33387386-60FF-4476-8EF5-3ECA240B32DC}"/>
              </a:ext>
            </a:extLst>
          </p:cNvPr>
          <p:cNvSpPr txBox="1"/>
          <p:nvPr/>
        </p:nvSpPr>
        <p:spPr>
          <a:xfrm>
            <a:off x="750930" y="6053235"/>
            <a:ext cx="27483368" cy="769441"/>
          </a:xfrm>
          <a:prstGeom prst="rect">
            <a:avLst/>
          </a:prstGeom>
          <a:solidFill>
            <a:srgbClr val="BD494F"/>
          </a:solidFill>
        </p:spPr>
        <p:txBody>
          <a:bodyPr wrap="square" rtlCol="0">
            <a:spAutoFit/>
          </a:bodyPr>
          <a:lstStyle/>
          <a:p>
            <a:pPr algn="ctr"/>
            <a:r>
              <a:rPr lang="pt-BR" sz="4400" b="1" dirty="0">
                <a:solidFill>
                  <a:schemeClr val="bg1"/>
                </a:solidFill>
              </a:rPr>
              <a:t>TÉCNICO EM INFORMÁTICA INTEGRADO AO ENSINO MÉDIO </a:t>
            </a:r>
          </a:p>
        </p:txBody>
      </p:sp>
      <p:cxnSp>
        <p:nvCxnSpPr>
          <p:cNvPr id="32" name="Conector reto 31">
            <a:extLst>
              <a:ext uri="{FF2B5EF4-FFF2-40B4-BE49-F238E27FC236}">
                <a16:creationId xmlns:a16="http://schemas.microsoft.com/office/drawing/2014/main" id="{3D808EBE-86A6-419D-AABE-D7AA8068A08D}"/>
              </a:ext>
            </a:extLst>
          </p:cNvPr>
          <p:cNvCxnSpPr>
            <a:cxnSpLocks/>
          </p:cNvCxnSpPr>
          <p:nvPr/>
        </p:nvCxnSpPr>
        <p:spPr>
          <a:xfrm flipH="1">
            <a:off x="14292288" y="7260775"/>
            <a:ext cx="77238" cy="28143650"/>
          </a:xfrm>
          <a:prstGeom prst="line">
            <a:avLst/>
          </a:prstGeom>
          <a:ln w="76200">
            <a:solidFill>
              <a:srgbClr val="BD494F"/>
            </a:solidFill>
          </a:ln>
        </p:spPr>
        <p:style>
          <a:lnRef idx="1">
            <a:schemeClr val="accent1"/>
          </a:lnRef>
          <a:fillRef idx="0">
            <a:schemeClr val="accent1"/>
          </a:fillRef>
          <a:effectRef idx="0">
            <a:schemeClr val="accent1"/>
          </a:effectRef>
          <a:fontRef idx="minor">
            <a:schemeClr val="tx1"/>
          </a:fontRef>
        </p:style>
      </p:cxnSp>
      <p:sp>
        <p:nvSpPr>
          <p:cNvPr id="39" name="CaixaDeTexto 38">
            <a:extLst>
              <a:ext uri="{FF2B5EF4-FFF2-40B4-BE49-F238E27FC236}">
                <a16:creationId xmlns:a16="http://schemas.microsoft.com/office/drawing/2014/main" id="{B5F51435-4D34-4E30-AD87-BDEBFE22A8A8}"/>
              </a:ext>
            </a:extLst>
          </p:cNvPr>
          <p:cNvSpPr txBox="1"/>
          <p:nvPr/>
        </p:nvSpPr>
        <p:spPr>
          <a:xfrm>
            <a:off x="670996" y="17625823"/>
            <a:ext cx="13095720" cy="769440"/>
          </a:xfrm>
          <a:prstGeom prst="rect">
            <a:avLst/>
          </a:prstGeom>
          <a:noFill/>
          <a:ln>
            <a:noFill/>
          </a:ln>
        </p:spPr>
        <p:txBody>
          <a:bodyPr wrap="square" rtlCol="0">
            <a:noAutofit/>
          </a:bodyPr>
          <a:lstStyle/>
          <a:p>
            <a:r>
              <a:rPr lang="pt-BR" sz="3600" b="1" dirty="0">
                <a:latin typeface="Arial" panose="020B0604020202020204" pitchFamily="34" charset="0"/>
                <a:cs typeface="Arial" panose="020B0604020202020204" pitchFamily="34" charset="0"/>
              </a:rPr>
              <a:t>FIGURA 01 –</a:t>
            </a:r>
            <a:r>
              <a:rPr lang="pt-BR" sz="3600" dirty="0">
                <a:latin typeface="Arial" panose="020B0604020202020204" pitchFamily="34" charset="0"/>
                <a:cs typeface="Arial" panose="020B0604020202020204" pitchFamily="34" charset="0"/>
              </a:rPr>
              <a:t> </a:t>
            </a:r>
            <a:r>
              <a:rPr lang="pt-BR" sz="3600" b="1" dirty="0">
                <a:latin typeface="Arial" panose="020B0604020202020204" pitchFamily="34" charset="0"/>
                <a:cs typeface="Arial" panose="020B0604020202020204" pitchFamily="34" charset="0"/>
              </a:rPr>
              <a:t>PAGINA INICIAL DA PLATAFORMA  </a:t>
            </a:r>
            <a:endParaRPr lang="pt-BR" sz="3200" dirty="0">
              <a:latin typeface="Arial" panose="020B0604020202020204" pitchFamily="34" charset="0"/>
              <a:cs typeface="Arial" panose="020B0604020202020204" pitchFamily="34" charset="0"/>
            </a:endParaRPr>
          </a:p>
        </p:txBody>
      </p:sp>
      <p:sp>
        <p:nvSpPr>
          <p:cNvPr id="41" name="CaixaDeTexto 40">
            <a:extLst>
              <a:ext uri="{FF2B5EF4-FFF2-40B4-BE49-F238E27FC236}">
                <a16:creationId xmlns:a16="http://schemas.microsoft.com/office/drawing/2014/main" id="{38EF85FE-4EE4-49E7-B027-5A41A92F9538}"/>
              </a:ext>
            </a:extLst>
          </p:cNvPr>
          <p:cNvSpPr txBox="1"/>
          <p:nvPr/>
        </p:nvSpPr>
        <p:spPr>
          <a:xfrm>
            <a:off x="620060" y="24214183"/>
            <a:ext cx="13301296" cy="1981269"/>
          </a:xfrm>
          <a:prstGeom prst="rect">
            <a:avLst/>
          </a:prstGeom>
          <a:noFill/>
          <a:ln>
            <a:noFill/>
          </a:ln>
        </p:spPr>
        <p:txBody>
          <a:bodyPr wrap="square" rtlCol="0">
            <a:noAutofit/>
          </a:bodyPr>
          <a:lstStyle/>
          <a:p>
            <a:pPr algn="just"/>
            <a:r>
              <a:rPr lang="pt-BR" sz="3600" b="1" dirty="0">
                <a:latin typeface="Arial" panose="020B0604020202020204" pitchFamily="34" charset="0"/>
                <a:cs typeface="Arial" panose="020B0604020202020204" pitchFamily="34" charset="0"/>
              </a:rPr>
              <a:t>OBJETIVO GERAL</a:t>
            </a:r>
          </a:p>
          <a:p>
            <a:endParaRPr lang="pt-BR" sz="3200" b="1" dirty="0"/>
          </a:p>
          <a:p>
            <a:pPr marL="457200" indent="-457200">
              <a:buFont typeface="Wingdings" panose="05000000000000000000" pitchFamily="2" charset="2"/>
              <a:buChar char="§"/>
            </a:pPr>
            <a:r>
              <a:rPr lang="pt-BR" sz="3200" dirty="0">
                <a:latin typeface="Arial" panose="020B0604020202020204" pitchFamily="34" charset="0"/>
                <a:cs typeface="Arial" panose="020B0604020202020204" pitchFamily="34" charset="0"/>
              </a:rPr>
              <a:t>Melhorar a comunicação entre professores e alunos na comunidade escolar</a:t>
            </a:r>
            <a:r>
              <a:rPr lang="pt-BR" sz="3200" dirty="0">
                <a:cs typeface="Arial" panose="020B0604020202020204" pitchFamily="34" charset="0"/>
              </a:rPr>
              <a:t>.</a:t>
            </a:r>
          </a:p>
        </p:txBody>
      </p:sp>
      <p:sp>
        <p:nvSpPr>
          <p:cNvPr id="42" name="CaixaDeTexto 41">
            <a:extLst>
              <a:ext uri="{FF2B5EF4-FFF2-40B4-BE49-F238E27FC236}">
                <a16:creationId xmlns:a16="http://schemas.microsoft.com/office/drawing/2014/main" id="{61C954B1-A83C-4391-9783-B4CACE49EC84}"/>
              </a:ext>
            </a:extLst>
          </p:cNvPr>
          <p:cNvSpPr txBox="1"/>
          <p:nvPr/>
        </p:nvSpPr>
        <p:spPr>
          <a:xfrm rot="10800000" flipV="1">
            <a:off x="14914298" y="17471299"/>
            <a:ext cx="13320000" cy="769442"/>
          </a:xfrm>
          <a:prstGeom prst="rect">
            <a:avLst/>
          </a:prstGeom>
          <a:noFill/>
          <a:ln>
            <a:noFill/>
          </a:ln>
        </p:spPr>
        <p:txBody>
          <a:bodyPr wrap="square" rtlCol="0">
            <a:noAutofit/>
          </a:bodyPr>
          <a:lstStyle/>
          <a:p>
            <a:r>
              <a:rPr lang="pt-BR" sz="3600" b="1" dirty="0">
                <a:latin typeface="Arial" pitchFamily="34" charset="0"/>
                <a:cs typeface="Arial" pitchFamily="34" charset="0"/>
              </a:rPr>
              <a:t>FIGURA 2- DIAGRAMA DE CASO DE USO DO PROJETO</a:t>
            </a:r>
            <a:br>
              <a:rPr lang="pt-BR" sz="3600" b="1" dirty="0"/>
            </a:br>
            <a:endParaRPr lang="pt-BR" sz="3200" dirty="0"/>
          </a:p>
        </p:txBody>
      </p:sp>
      <p:sp>
        <p:nvSpPr>
          <p:cNvPr id="44" name="CaixaDeTexto 43">
            <a:extLst>
              <a:ext uri="{FF2B5EF4-FFF2-40B4-BE49-F238E27FC236}">
                <a16:creationId xmlns:a16="http://schemas.microsoft.com/office/drawing/2014/main" id="{4A705611-D730-467A-8D9D-463A629029A1}"/>
              </a:ext>
            </a:extLst>
          </p:cNvPr>
          <p:cNvSpPr txBox="1"/>
          <p:nvPr/>
        </p:nvSpPr>
        <p:spPr>
          <a:xfrm>
            <a:off x="670996" y="26452626"/>
            <a:ext cx="13320000" cy="9294699"/>
          </a:xfrm>
          <a:prstGeom prst="rect">
            <a:avLst/>
          </a:prstGeom>
          <a:noFill/>
          <a:ln>
            <a:noFill/>
          </a:ln>
        </p:spPr>
        <p:txBody>
          <a:bodyPr wrap="square" rtlCol="0">
            <a:noAutofit/>
          </a:bodyPr>
          <a:lstStyle/>
          <a:p>
            <a:pPr algn="just"/>
            <a:r>
              <a:rPr lang="pt-BR" sz="3600" b="1" dirty="0">
                <a:latin typeface="Arial" pitchFamily="34" charset="0"/>
                <a:cs typeface="Arial" pitchFamily="34" charset="0"/>
              </a:rPr>
              <a:t>METODOLOGIA</a:t>
            </a:r>
          </a:p>
          <a:p>
            <a:pPr algn="just"/>
            <a:endParaRPr lang="pt-BR" sz="3600" dirty="0"/>
          </a:p>
          <a:p>
            <a:pPr algn="just"/>
            <a:r>
              <a:rPr lang="pt-BR" sz="3200" dirty="0">
                <a:latin typeface="Arial" pitchFamily="34" charset="0"/>
                <a:cs typeface="Arial" pitchFamily="34" charset="0"/>
              </a:rPr>
              <a:t>No desenvolvimento do presente trabalho foi utilizada a Documentação Indireta, Documentação Direta, Observação Direta Intensiva e Observação Direta e Extensiva. Para a Documentação Indireta utilizou-se duas técnicas, a Pesquisa Documental buscando referências no site ClickIdeia e a Pesquisa Bibliográfica através de livros e sites. Na Documentação Direta o meio utilizado foi  a Pesquisa de Campo onde foi feito uma pesquisa com professores da Etec AMC para a constatação da viabilidade e a resolução dos problemas. Na Observação Direta Intensiva  teve  como base uma entrevista feita  com as professoras Ana Paula Zaniboni Barreto, Greyce Roberta de Souza, Thais Aparecida de Castro Ramos Pollice, Selma Galhardo e Aparecida Inez Porto. Já  Observação Direta e Extensiva  todos os professores da Etec  foram responsáveis por responder um formulário com perguntas referentes ao sistema a ser criado. As técnicas e ferramentas utilizadas a fim de desenvolver o sistema foram, MER e DER, </a:t>
            </a:r>
            <a:r>
              <a:rPr lang="pt-BR" sz="3200" dirty="0" err="1">
                <a:latin typeface="Arial" pitchFamily="34" charset="0"/>
                <a:cs typeface="Arial" pitchFamily="34" charset="0"/>
              </a:rPr>
              <a:t>BrModelo</a:t>
            </a:r>
            <a:r>
              <a:rPr lang="pt-BR" sz="3200" dirty="0">
                <a:latin typeface="Arial" pitchFamily="34" charset="0"/>
                <a:cs typeface="Arial" pitchFamily="34" charset="0"/>
              </a:rPr>
              <a:t> e </a:t>
            </a:r>
            <a:r>
              <a:rPr lang="pt-BR" sz="3200" dirty="0" err="1">
                <a:latin typeface="Arial" pitchFamily="34" charset="0"/>
                <a:cs typeface="Arial" pitchFamily="34" charset="0"/>
              </a:rPr>
              <a:t>Astah</a:t>
            </a:r>
            <a:r>
              <a:rPr lang="pt-BR" sz="3200" dirty="0">
                <a:latin typeface="Arial" pitchFamily="34" charset="0"/>
                <a:cs typeface="Arial" pitchFamily="34" charset="0"/>
              </a:rPr>
              <a:t>. E as linguagens MySQL, PHP, CSS e HTML.</a:t>
            </a:r>
          </a:p>
        </p:txBody>
      </p:sp>
      <p:sp>
        <p:nvSpPr>
          <p:cNvPr id="45" name="CaixaDeTexto 44">
            <a:extLst>
              <a:ext uri="{FF2B5EF4-FFF2-40B4-BE49-F238E27FC236}">
                <a16:creationId xmlns:a16="http://schemas.microsoft.com/office/drawing/2014/main" id="{606ED75F-2D24-4C1D-9C7B-078D30D222B7}"/>
              </a:ext>
            </a:extLst>
          </p:cNvPr>
          <p:cNvSpPr txBox="1"/>
          <p:nvPr/>
        </p:nvSpPr>
        <p:spPr>
          <a:xfrm>
            <a:off x="14914298" y="27928769"/>
            <a:ext cx="13320000" cy="7818554"/>
          </a:xfrm>
          <a:prstGeom prst="rect">
            <a:avLst/>
          </a:prstGeom>
          <a:noFill/>
          <a:ln>
            <a:noFill/>
          </a:ln>
        </p:spPr>
        <p:txBody>
          <a:bodyPr wrap="square" rtlCol="0">
            <a:noAutofit/>
          </a:bodyPr>
          <a:lstStyle/>
          <a:p>
            <a:pPr algn="just"/>
            <a:r>
              <a:rPr lang="pt-BR" sz="3600" b="1" dirty="0">
                <a:latin typeface="Arial" pitchFamily="34" charset="0"/>
                <a:cs typeface="Arial" panose="020B0604020202020204" pitchFamily="34" charset="0"/>
              </a:rPr>
              <a:t>CONCLUSÃO</a:t>
            </a:r>
          </a:p>
          <a:p>
            <a:pPr algn="just"/>
            <a:endParaRPr lang="pt-BR" sz="3200" b="1" dirty="0">
              <a:solidFill>
                <a:schemeClr val="dk1"/>
              </a:solidFill>
              <a:latin typeface="Arial" panose="020B0604020202020204" pitchFamily="34" charset="0"/>
              <a:cs typeface="Arial" panose="020B0604020202020204" pitchFamily="34" charset="0"/>
            </a:endParaRPr>
          </a:p>
          <a:p>
            <a:pPr algn="just"/>
            <a:r>
              <a:rPr lang="pt-BR" sz="3200" dirty="0">
                <a:latin typeface="Arial" panose="020B0604020202020204" pitchFamily="34" charset="0"/>
                <a:cs typeface="Arial" panose="020B0604020202020204" pitchFamily="34" charset="0"/>
              </a:rPr>
              <a:t>O projeto já desenvolvido concede um portal aos professores onde os mesmos podem registrar provas, e aos alunos, realizá-las com a supervisão de um cronômetro. Tendo em vista os aspectos observados</a:t>
            </a:r>
            <a:r>
              <a:rPr lang="pt-BR" sz="3200" dirty="0">
                <a:solidFill>
                  <a:schemeClr val="dk1"/>
                </a:solidFill>
                <a:latin typeface="Arial" panose="020B0604020202020204" pitchFamily="34" charset="0"/>
                <a:cs typeface="Arial" panose="020B0604020202020204" pitchFamily="34" charset="0"/>
              </a:rPr>
              <a:t> na escola Etec de Astor de Mattos Carvalho, constatou-se que o sistema </a:t>
            </a:r>
            <a:r>
              <a:rPr lang="pt-BR" sz="3200" dirty="0" err="1">
                <a:solidFill>
                  <a:schemeClr val="dk1"/>
                </a:solidFill>
                <a:latin typeface="Arial" panose="020B0604020202020204" pitchFamily="34" charset="0"/>
                <a:cs typeface="Arial" panose="020B0604020202020204" pitchFamily="34" charset="0"/>
              </a:rPr>
              <a:t>P.etec.A</a:t>
            </a:r>
            <a:r>
              <a:rPr lang="pt-BR" sz="3200" dirty="0">
                <a:solidFill>
                  <a:schemeClr val="dk1"/>
                </a:solidFill>
                <a:latin typeface="Arial" panose="020B0604020202020204" pitchFamily="34" charset="0"/>
                <a:cs typeface="Arial" panose="020B0604020202020204" pitchFamily="34" charset="0"/>
              </a:rPr>
              <a:t> facilitará a comunicação dentro do meio estudantil, auxiliando o acesso de alunos e professores com seus conteúdos didáticos, proporcionando uma grande economia de papéis, pois as provas e os conteúdos  serão disponibilizados dentro da própria plataforma de forma </a:t>
            </a:r>
            <a:r>
              <a:rPr lang="pt-BR" sz="3200" i="1" dirty="0">
                <a:solidFill>
                  <a:schemeClr val="dk1"/>
                </a:solidFill>
                <a:latin typeface="Arial" panose="020B0604020202020204" pitchFamily="34" charset="0"/>
                <a:cs typeface="Arial" panose="020B0604020202020204" pitchFamily="34" charset="0"/>
              </a:rPr>
              <a:t>online</a:t>
            </a:r>
            <a:r>
              <a:rPr lang="pt-BR" sz="3200" dirty="0">
                <a:solidFill>
                  <a:schemeClr val="dk1"/>
                </a:solidFill>
                <a:latin typeface="Arial" panose="020B0604020202020204" pitchFamily="34" charset="0"/>
                <a:cs typeface="Arial" panose="020B0604020202020204" pitchFamily="34" charset="0"/>
              </a:rPr>
              <a:t>. Trazendo assim uma maior organização dentro das ferramentas de aprendizagem e avaliação entre docentes e discentes no meio acadêmico. Espera-se que a plataforma seja implantada na presente escola e se torne de grande valia à realização de tarefas educacionais aos docentes.</a:t>
            </a:r>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865" y="18360957"/>
            <a:ext cx="12978651" cy="5976000"/>
          </a:xfrm>
          <a:prstGeom prst="rect">
            <a:avLst/>
          </a:prstGeom>
        </p:spPr>
      </p:pic>
      <p:pic>
        <p:nvPicPr>
          <p:cNvPr id="6" name="Imagem 5">
            <a:extLst>
              <a:ext uri="{FF2B5EF4-FFF2-40B4-BE49-F238E27FC236}">
                <a16:creationId xmlns:a16="http://schemas.microsoft.com/office/drawing/2014/main" id="{A268E589-016B-485D-A3B4-8F0F9C5AF866}"/>
              </a:ext>
            </a:extLst>
          </p:cNvPr>
          <p:cNvPicPr>
            <a:picLocks noChangeAspect="1"/>
          </p:cNvPicPr>
          <p:nvPr/>
        </p:nvPicPr>
        <p:blipFill>
          <a:blip r:embed="rId5"/>
          <a:stretch>
            <a:fillRect/>
          </a:stretch>
        </p:blipFill>
        <p:spPr>
          <a:xfrm>
            <a:off x="14914297" y="18240742"/>
            <a:ext cx="13320000" cy="9653723"/>
          </a:xfrm>
          <a:prstGeom prst="rect">
            <a:avLst/>
          </a:prstGeom>
        </p:spPr>
      </p:pic>
    </p:spTree>
    <p:extLst>
      <p:ext uri="{BB962C8B-B14F-4D97-AF65-F5344CB8AC3E}">
        <p14:creationId xmlns:p14="http://schemas.microsoft.com/office/powerpoint/2010/main" val="114508984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5627</TotalTime>
  <Words>1096</Words>
  <Application>Microsoft Office PowerPoint</Application>
  <PresentationFormat>Personalizar</PresentationFormat>
  <Paragraphs>30</Paragraphs>
  <Slides>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Arial</vt:lpstr>
      <vt:lpstr>Calibri</vt:lpstr>
      <vt:lpstr>Calibri Light</vt:lpstr>
      <vt:lpstr>Wingdings</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Ronan Adriel Zenatti</dc:creator>
  <cp:lastModifiedBy>Guilherme Rizze Cassitas</cp:lastModifiedBy>
  <cp:revision>103</cp:revision>
  <cp:lastPrinted>2019-11-27T17:15:14Z</cp:lastPrinted>
  <dcterms:created xsi:type="dcterms:W3CDTF">2017-11-28T14:46:21Z</dcterms:created>
  <dcterms:modified xsi:type="dcterms:W3CDTF">2019-11-27T20:31:29Z</dcterms:modified>
</cp:coreProperties>
</file>