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49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73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89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65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4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90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40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1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48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95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71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70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2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O interesse em computadores digitais iniciou antes mesmo da década de 40 através do inglês Charles Babbage (1791-1871). Mas, o interesse por computadores digitais aumentou exponencialmente na Segunda Guerra Mundial iniciada em 1939. Assim, o primeiro computador digital foi construído com 300 válvulas pelo professor John </a:t>
            </a:r>
            <a:r>
              <a:rPr lang="pt-BR" dirty="0" err="1"/>
              <a:t>Atanasoff</a:t>
            </a:r>
            <a:r>
              <a:rPr lang="pt-BR" dirty="0"/>
              <a:t> e seu aluno Clifford Berry na Universidade de Iowa.</a:t>
            </a:r>
          </a:p>
          <a:p>
            <a:endParaRPr lang="pt-BR" dirty="0"/>
          </a:p>
          <a:p>
            <a:r>
              <a:rPr lang="pt-BR" dirty="0"/>
              <a:t>2)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9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03/09/2020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U9vOMXGc70F50gmCen0ocL83d6UWFBYbByZ-Dz7D_sM/ed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2800" b="1" dirty="0"/>
              <a:t>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b="1" dirty="0"/>
              <a:t>A descentralização e os Sistemas Paralelos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Sistemas Fortemente Acoplados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076055" cy="4267200"/>
          </a:xfrm>
        </p:spPr>
        <p:txBody>
          <a:bodyPr rtlCol="0">
            <a:normAutofit lnSpcReduction="10000"/>
          </a:bodyPr>
          <a:lstStyle/>
          <a:p>
            <a:r>
              <a:rPr lang="pt-BR" sz="2000" dirty="0"/>
              <a:t>Os sistemas fortemente acoplados ou </a:t>
            </a:r>
            <a:r>
              <a:rPr lang="pt-BR" sz="2000" i="1" dirty="0" err="1"/>
              <a:t>tightly-coupled</a:t>
            </a:r>
            <a:r>
              <a:rPr lang="pt-BR" sz="2000" dirty="0"/>
              <a:t> são compostos por dois ou mais processadores com memória local de um barramento interno de alta velocidade.</a:t>
            </a:r>
          </a:p>
          <a:p>
            <a:r>
              <a:rPr lang="pt-BR" sz="2000" dirty="0"/>
              <a:t>Os processadores mantêm a sua memória local, ou seja, não existe memória global compartilhada entre eles.</a:t>
            </a:r>
          </a:p>
          <a:p>
            <a:r>
              <a:rPr lang="pt-BR" sz="2000" dirty="0"/>
              <a:t>Este modelo não é flexível na adição de novos processadores e são menos tolerantes a falhas como acontece com os sistemas fracamente acoplados.</a:t>
            </a:r>
          </a:p>
          <a:p>
            <a:r>
              <a:rPr lang="pt-BR" sz="2000" dirty="0"/>
              <a:t>O custo de gerência é menor comparado com os fracamente acoplados.</a:t>
            </a: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F738F971-8F1E-49FA-AC01-48ECEE601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2" r="9712" b="5778"/>
          <a:stretch/>
        </p:blipFill>
        <p:spPr>
          <a:xfrm>
            <a:off x="6742484" y="2132856"/>
            <a:ext cx="4896544" cy="32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Sistemas Fracamente Acoplados (Redes)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012159" cy="4678362"/>
          </a:xfrm>
        </p:spPr>
        <p:txBody>
          <a:bodyPr rtlCol="0">
            <a:noAutofit/>
          </a:bodyPr>
          <a:lstStyle/>
          <a:p>
            <a:r>
              <a:rPr lang="pt-BR" sz="1800" dirty="0"/>
              <a:t>Os sistemas fracamente acoplados ou </a:t>
            </a:r>
            <a:r>
              <a:rPr lang="pt-BR" sz="1800" i="1" dirty="0" err="1"/>
              <a:t>loosely-coupled</a:t>
            </a:r>
            <a:r>
              <a:rPr lang="pt-BR" sz="1800" dirty="0"/>
              <a:t> são sistemas com dois ou mais processadores com memória local, no entanto, a comunicação entre eles ocorre através de troca de mensagens.</a:t>
            </a:r>
          </a:p>
          <a:p>
            <a:r>
              <a:rPr lang="pt-BR" sz="1800" dirty="0"/>
              <a:t>O barramento utilizado são as linhas de comunicação de curta, média ou longa distância, ou seja, através das redes de computadores</a:t>
            </a:r>
          </a:p>
          <a:p>
            <a:r>
              <a:rPr lang="pt-BR" sz="1800" dirty="0"/>
              <a:t>Este modelo é mais flexível que os modelos fortemente acoplados, pois é mais fácil adicionar ou retirar processadores, além de ser ainda mais confiável e tolerante a falhas.</a:t>
            </a:r>
          </a:p>
          <a:p>
            <a:r>
              <a:rPr lang="pt-BR" sz="1800" dirty="0"/>
              <a:t>Por outro lado, podem ser mais inseguros se não tiverem uma política de segurança e um padrão de monitoramento. Assim, este modelo acaba resultando em um alto custo de gerenciamento e manutenção (suporte).</a:t>
            </a:r>
          </a:p>
        </p:txBody>
      </p:sp>
      <p:pic>
        <p:nvPicPr>
          <p:cNvPr id="3" name="Imagem 2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2BFFE3C8-15A4-48BA-9225-D801CBE19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05000"/>
            <a:ext cx="4299445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7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20071" cy="4267200"/>
          </a:xfrm>
        </p:spPr>
        <p:txBody>
          <a:bodyPr rtlCol="0">
            <a:normAutofit/>
          </a:bodyPr>
          <a:lstStyle/>
          <a:p>
            <a:r>
              <a:rPr lang="pt-BR" sz="1700" dirty="0"/>
              <a:t>O sistema distribuído é um modelo fracamente acoplado e com uma proposta muito parecida com os sistemas em rede.</a:t>
            </a:r>
          </a:p>
          <a:p>
            <a:r>
              <a:rPr lang="pt-BR" sz="1700" dirty="0"/>
              <a:t>A grande diferença entre os sistemas distribuídos e em rede, está na forma de implementação de seus componentes de rede de comunicação, hardware e software.</a:t>
            </a:r>
          </a:p>
          <a:p>
            <a:r>
              <a:rPr lang="pt-BR" sz="1700" dirty="0"/>
              <a:t>Normalmente, os sistemas distribuídos são projetados em redes de comunicação heterogêneas (LAN - </a:t>
            </a:r>
            <a:r>
              <a:rPr lang="pt-BR" sz="1700" i="1" dirty="0"/>
              <a:t>Local-</a:t>
            </a:r>
            <a:r>
              <a:rPr lang="pt-BR" sz="1700" i="1" dirty="0" err="1"/>
              <a:t>area</a:t>
            </a:r>
            <a:r>
              <a:rPr lang="pt-BR" sz="1700" i="1" dirty="0"/>
              <a:t> Network</a:t>
            </a:r>
            <a:r>
              <a:rPr lang="pt-BR" sz="1700" dirty="0"/>
              <a:t>, MAN - </a:t>
            </a:r>
            <a:r>
              <a:rPr lang="pt-BR" sz="1700" i="1" dirty="0" err="1"/>
              <a:t>Metropolitan-area</a:t>
            </a:r>
            <a:r>
              <a:rPr lang="pt-BR" sz="1700" i="1" dirty="0"/>
              <a:t> Network</a:t>
            </a:r>
            <a:r>
              <a:rPr lang="pt-BR" sz="1700" dirty="0"/>
              <a:t>, WAN - </a:t>
            </a:r>
            <a:r>
              <a:rPr lang="pt-BR" sz="1700" i="1" dirty="0"/>
              <a:t>Wide-</a:t>
            </a:r>
            <a:r>
              <a:rPr lang="pt-BR" sz="1700" i="1" dirty="0" err="1"/>
              <a:t>area</a:t>
            </a:r>
            <a:r>
              <a:rPr lang="pt-BR" sz="1700" i="1" dirty="0"/>
              <a:t> Network</a:t>
            </a:r>
            <a:r>
              <a:rPr lang="pt-BR" sz="1700" dirty="0"/>
              <a:t> e PAN - </a:t>
            </a:r>
            <a:r>
              <a:rPr lang="pt-BR" sz="1700" i="1" dirty="0" err="1"/>
              <a:t>Personal-area</a:t>
            </a:r>
            <a:r>
              <a:rPr lang="pt-BR" sz="1700" i="1" dirty="0"/>
              <a:t> Network</a:t>
            </a:r>
            <a:r>
              <a:rPr lang="pt-BR" sz="1700" dirty="0"/>
              <a:t>) e em arquiteturas de rede P2P e/ou Cliente-Servidor.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1196F2D-7AEB-413E-85FE-3143BA59F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49" y="2852936"/>
            <a:ext cx="5049713" cy="210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41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Arquiteturas de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24127" cy="4267200"/>
          </a:xfrm>
        </p:spPr>
        <p:txBody>
          <a:bodyPr rtlCol="0">
            <a:normAutofit fontScale="92500" lnSpcReduction="10000"/>
          </a:bodyPr>
          <a:lstStyle/>
          <a:p>
            <a:r>
              <a:rPr lang="pt-BR" b="1" dirty="0"/>
              <a:t>As arquiteturas de distribuição do software:</a:t>
            </a:r>
            <a:endParaRPr lang="pt-BR" dirty="0"/>
          </a:p>
          <a:p>
            <a:r>
              <a:rPr lang="pt-BR" i="1" dirty="0" err="1"/>
              <a:t>Distributed</a:t>
            </a:r>
            <a:r>
              <a:rPr lang="pt-BR" i="1" dirty="0"/>
              <a:t> Computing Environment</a:t>
            </a:r>
            <a:r>
              <a:rPr lang="pt-BR" dirty="0"/>
              <a:t> (DCE)</a:t>
            </a:r>
          </a:p>
          <a:p>
            <a:r>
              <a:rPr lang="pt-BR" i="1" dirty="0"/>
              <a:t>Common Object Request Broker </a:t>
            </a:r>
            <a:r>
              <a:rPr lang="pt-BR" i="1" dirty="0" err="1"/>
              <a:t>Architecture</a:t>
            </a:r>
            <a:r>
              <a:rPr lang="pt-BR" i="1" dirty="0"/>
              <a:t> </a:t>
            </a:r>
            <a:r>
              <a:rPr lang="pt-BR" dirty="0"/>
              <a:t>(CORBA)</a:t>
            </a:r>
          </a:p>
          <a:p>
            <a:r>
              <a:rPr lang="pt-BR" i="1" dirty="0"/>
              <a:t>Object </a:t>
            </a:r>
            <a:r>
              <a:rPr lang="pt-BR" i="1" dirty="0" err="1"/>
              <a:t>Linking</a:t>
            </a:r>
            <a:r>
              <a:rPr lang="pt-BR" i="1" dirty="0"/>
              <a:t> and </a:t>
            </a:r>
            <a:r>
              <a:rPr lang="pt-BR" i="1" dirty="0" err="1"/>
              <a:t>Embedding</a:t>
            </a:r>
            <a:r>
              <a:rPr lang="pt-BR" i="1" dirty="0"/>
              <a:t> </a:t>
            </a:r>
            <a:r>
              <a:rPr lang="pt-BR" dirty="0"/>
              <a:t>(OLE)</a:t>
            </a:r>
          </a:p>
          <a:p>
            <a:r>
              <a:rPr lang="pt-BR" i="1" dirty="0"/>
              <a:t>Remote Procedure </a:t>
            </a:r>
            <a:r>
              <a:rPr lang="pt-BR" i="1" dirty="0" err="1"/>
              <a:t>Call</a:t>
            </a:r>
            <a:r>
              <a:rPr lang="pt-BR" i="1" dirty="0"/>
              <a:t> </a:t>
            </a:r>
            <a:r>
              <a:rPr lang="pt-BR" dirty="0"/>
              <a:t>(RPC) </a:t>
            </a:r>
          </a:p>
          <a:p>
            <a:pPr lvl="1"/>
            <a:r>
              <a:rPr lang="pt-BR" i="1" dirty="0"/>
              <a:t>Remote </a:t>
            </a:r>
            <a:r>
              <a:rPr lang="pt-BR" i="1" dirty="0" err="1"/>
              <a:t>Method</a:t>
            </a:r>
            <a:r>
              <a:rPr lang="pt-BR" i="1" dirty="0"/>
              <a:t> </a:t>
            </a:r>
            <a:r>
              <a:rPr lang="pt-BR" i="1" dirty="0" err="1"/>
              <a:t>Invocation</a:t>
            </a:r>
            <a:r>
              <a:rPr lang="pt-BR" i="1" dirty="0"/>
              <a:t> </a:t>
            </a:r>
            <a:r>
              <a:rPr lang="pt-BR" dirty="0"/>
              <a:t>(RMI) - JAVA</a:t>
            </a:r>
          </a:p>
          <a:p>
            <a:pPr lvl="1"/>
            <a:r>
              <a:rPr lang="pt-BR" i="1" dirty="0" err="1"/>
              <a:t>Distributed</a:t>
            </a:r>
            <a:r>
              <a:rPr lang="pt-BR" i="1" dirty="0"/>
              <a:t> </a:t>
            </a:r>
            <a:r>
              <a:rPr lang="pt-BR" i="1" dirty="0" err="1"/>
              <a:t>Component</a:t>
            </a:r>
            <a:r>
              <a:rPr lang="pt-BR" i="1" dirty="0"/>
              <a:t> Object Model </a:t>
            </a:r>
            <a:r>
              <a:rPr lang="pt-BR" dirty="0"/>
              <a:t>(DCOM) - Windows</a:t>
            </a:r>
          </a:p>
          <a:p>
            <a:pPr lvl="1"/>
            <a:r>
              <a:rPr lang="pt-BR" i="1" dirty="0"/>
              <a:t>Simple Object Access Protocol </a:t>
            </a:r>
            <a:r>
              <a:rPr lang="pt-BR" dirty="0"/>
              <a:t>(SOAP) - </a:t>
            </a:r>
            <a:r>
              <a:rPr lang="pt-BR" i="1" dirty="0"/>
              <a:t>Web Services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7C4C63-3AAE-42F9-8FF9-ACDA931E7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" b="1267"/>
          <a:stretch/>
        </p:blipFill>
        <p:spPr>
          <a:xfrm>
            <a:off x="7462564" y="188404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3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Arquiteturas de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24127" cy="4267200"/>
          </a:xfrm>
        </p:spPr>
        <p:txBody>
          <a:bodyPr rtlCol="0">
            <a:normAutofit/>
          </a:bodyPr>
          <a:lstStyle/>
          <a:p>
            <a:r>
              <a:rPr lang="pt-BR" b="1" dirty="0"/>
              <a:t>As arquiteturas para distribuição do ambiente computacional:</a:t>
            </a:r>
            <a:endParaRPr lang="pt-BR" dirty="0"/>
          </a:p>
          <a:p>
            <a:r>
              <a:rPr lang="pt-BR" dirty="0"/>
              <a:t>Computação em </a:t>
            </a:r>
            <a:r>
              <a:rPr lang="pt-BR" i="1" dirty="0"/>
              <a:t>Cluster</a:t>
            </a:r>
          </a:p>
          <a:p>
            <a:r>
              <a:rPr lang="pt-BR" dirty="0"/>
              <a:t>Computação em Grade ou </a:t>
            </a:r>
            <a:r>
              <a:rPr lang="pt-BR" i="1" dirty="0"/>
              <a:t>Grid</a:t>
            </a:r>
          </a:p>
          <a:p>
            <a:r>
              <a:rPr lang="pt-BR" dirty="0"/>
              <a:t>Computação em Nuvem ou </a:t>
            </a:r>
            <a:r>
              <a:rPr lang="pt-BR" i="1" dirty="0"/>
              <a:t>Cloud</a:t>
            </a:r>
          </a:p>
          <a:p>
            <a:r>
              <a:rPr lang="pt-BR" dirty="0"/>
              <a:t>Computação Móvel ou </a:t>
            </a:r>
            <a:r>
              <a:rPr lang="pt-BR" i="1" dirty="0"/>
              <a:t>Mobile</a:t>
            </a:r>
          </a:p>
          <a:p>
            <a:r>
              <a:rPr lang="pt-BR" dirty="0"/>
              <a:t>Computação Ubíqua</a:t>
            </a:r>
          </a:p>
          <a:p>
            <a:r>
              <a:rPr lang="pt-BR" dirty="0"/>
              <a:t>Computação Pervasiva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7C4C63-3AAE-42F9-8FF9-ACDA931E7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" b="1267"/>
          <a:stretch/>
        </p:blipFill>
        <p:spPr>
          <a:xfrm>
            <a:off x="7462564" y="188404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5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Atividade Individual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88623" cy="42672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Realizar um levantamento, descrevendo a definição e apontar um exemplo de aplicação para os seguintes termos: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em </a:t>
            </a:r>
            <a:r>
              <a:rPr lang="pt-BR" i="1" dirty="0"/>
              <a:t>Cluster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em Grade ou </a:t>
            </a:r>
            <a:r>
              <a:rPr lang="pt-BR" i="1" dirty="0"/>
              <a:t>Grid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em Nuvem ou </a:t>
            </a:r>
            <a:r>
              <a:rPr lang="pt-BR" i="1" dirty="0"/>
              <a:t>Cloud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Móvel ou </a:t>
            </a:r>
            <a:r>
              <a:rPr lang="pt-BR" i="1" dirty="0"/>
              <a:t>Mobile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Ubíqua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dirty="0"/>
              <a:t>Computação Pervasiva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 entrega deverá ser realizada e entregue hoje no seguinte endereço:  </a:t>
            </a:r>
            <a:r>
              <a:rPr lang="pt-BR" dirty="0">
                <a:hlinkClick r:id="rId3"/>
              </a:rPr>
              <a:t>https://docs.google.com/forms/d/1U9vOMXGc70F50gmCen0ocL83d6UWFBYbByZ-Dz7D_sM/edit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7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38CC9-3238-4C7C-93AA-F57018F4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BA08AFB-1AEE-433F-BFC6-23D3F10A0DDE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9143998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lvl1pPr>
            <a:lvl2pPr marL="576072" indent="-27432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/>
            </a:lvl2pPr>
            <a:lvl3pPr marL="804672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</a:lvl3pPr>
            <a:lvl4pPr marL="1033272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/>
            </a:lvl4pPr>
            <a:lvl5pPr marL="1261872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/>
            </a:lvl5pPr>
            <a:lvl6pPr marL="1956816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/>
            </a:lvl6pPr>
            <a:lvl7pPr marL="1956816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baseline="0"/>
            </a:lvl7pPr>
            <a:lvl8pPr marL="1956816" indent="-228600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baseline="0"/>
            </a:lvl8pPr>
            <a:lvl9pPr marL="1956816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baseline="0"/>
            </a:lvl9pPr>
          </a:lstStyle>
          <a:p>
            <a:r>
              <a:rPr lang="pt-BR" dirty="0"/>
              <a:t>TANENBAUM, A. S.; STEEN, M. V.; Sistemas Distribuídos; Princípios e Paradigmas; Pearson Prentice Hall; 2ª edição; 2007.</a:t>
            </a:r>
          </a:p>
          <a:p>
            <a:r>
              <a:rPr lang="pt-BR" dirty="0"/>
              <a:t>TANENBAUM, A.S, Sistemas Operacionais Modernos, 3ª edição, Pearson Education do Brasil, 2010.</a:t>
            </a:r>
          </a:p>
        </p:txBody>
      </p:sp>
    </p:spTree>
    <p:extLst>
      <p:ext uri="{BB962C8B-B14F-4D97-AF65-F5344CB8AC3E}">
        <p14:creationId xmlns:p14="http://schemas.microsoft.com/office/powerpoint/2010/main" val="27701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Evolução dos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73686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 primeira geração</a:t>
            </a:r>
            <a:r>
              <a:rPr lang="pt-BR" sz="2000" dirty="0"/>
              <a:t>: As Válvulas (1945 até 1955)</a:t>
            </a:r>
          </a:p>
          <a:p>
            <a:r>
              <a:rPr lang="pt-BR" sz="2000" dirty="0"/>
              <a:t>Motivado pela Segunda Guerra Mundial iniciada em 1939.</a:t>
            </a:r>
          </a:p>
          <a:p>
            <a:r>
              <a:rPr lang="pt-BR" sz="2000" dirty="0"/>
              <a:t>Grande número de pessoas para operar.</a:t>
            </a:r>
          </a:p>
          <a:p>
            <a:r>
              <a:rPr lang="pt-BR" sz="2000" dirty="0"/>
              <a:t>As válvulas eram utilizadas para passagem de corrente elétrica entre todo o circuito da máquina, logo, a queima de uma válvula poderia atrapalhar todo o processo de execução do cálculo.</a:t>
            </a:r>
          </a:p>
          <a:p>
            <a:r>
              <a:rPr lang="pt-BR" sz="1800" i="1" dirty="0"/>
              <a:t>Dica: Assistam ao filme “</a:t>
            </a:r>
            <a:r>
              <a:rPr lang="pt-BR" sz="1800" i="1" dirty="0">
                <a:solidFill>
                  <a:srgbClr val="FFC000"/>
                </a:solidFill>
              </a:rPr>
              <a:t>O Jogo da Imitação</a:t>
            </a:r>
            <a:r>
              <a:rPr lang="pt-BR" sz="1800" i="1" dirty="0"/>
              <a:t>” que conta a história de </a:t>
            </a:r>
            <a:r>
              <a:rPr lang="pt-BR" sz="1800" i="1" dirty="0">
                <a:solidFill>
                  <a:srgbClr val="FFC000"/>
                </a:solidFill>
              </a:rPr>
              <a:t>Allan Turing</a:t>
            </a:r>
            <a:r>
              <a:rPr lang="pt-BR" sz="1800" i="1" dirty="0"/>
              <a:t>, o pai da idade moderna da computação.</a:t>
            </a:r>
            <a:endParaRPr lang="pt-BR" sz="1800" b="1" dirty="0"/>
          </a:p>
        </p:txBody>
      </p:sp>
      <p:pic>
        <p:nvPicPr>
          <p:cNvPr id="3" name="Imagem 2" descr="Foto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E76DEA7-4765-479D-9F47-AEF7EE8B0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7" r="5521" b="1"/>
          <a:stretch/>
        </p:blipFill>
        <p:spPr>
          <a:xfrm>
            <a:off x="7462564" y="1905000"/>
            <a:ext cx="4419598" cy="4267200"/>
          </a:xfrm>
          <a:prstGeom prst="rect">
            <a:avLst/>
          </a:prstGeom>
          <a:noFill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60FA0B2-1422-4547-AE08-4132DF21B6E0}"/>
              </a:ext>
            </a:extLst>
          </p:cNvPr>
          <p:cNvSpPr/>
          <p:nvPr/>
        </p:nvSpPr>
        <p:spPr>
          <a:xfrm>
            <a:off x="7296099" y="6172200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Na imagem é mostrado o Computador ENIAC criado na década de 1940 com a arquitetura em válvulas.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Evolução dos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73686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 segunda geração</a:t>
            </a:r>
            <a:r>
              <a:rPr lang="pt-BR" sz="2000" dirty="0"/>
              <a:t>: Os Transistores e os Sistemas em Batch (1955 até 1965)</a:t>
            </a:r>
          </a:p>
          <a:p>
            <a:r>
              <a:rPr lang="pt-BR" sz="2000" dirty="0"/>
              <a:t>Redução do tamanho dos computadores.</a:t>
            </a:r>
          </a:p>
          <a:p>
            <a:r>
              <a:rPr lang="pt-BR" sz="2000" dirty="0"/>
              <a:t>Os papéis e responsabilidades de quem projetava, programava, operava e fazia as manutenções foram .</a:t>
            </a:r>
          </a:p>
          <a:p>
            <a:r>
              <a:rPr lang="pt-BR" sz="2000" dirty="0"/>
              <a:t>Programas escritos em cartões perfurados</a:t>
            </a:r>
          </a:p>
          <a:p>
            <a:r>
              <a:rPr lang="pt-BR" sz="2000" dirty="0"/>
              <a:t>Ociosidade dos operadores enquanto os </a:t>
            </a:r>
            <a:br>
              <a:rPr lang="pt-BR" sz="2000" dirty="0"/>
            </a:br>
            <a:r>
              <a:rPr lang="pt-BR" sz="2000" dirty="0"/>
              <a:t>Cartões eram lidos.</a:t>
            </a:r>
            <a:endParaRPr lang="pt-BR" sz="1800" dirty="0"/>
          </a:p>
        </p:txBody>
      </p:sp>
      <p:pic>
        <p:nvPicPr>
          <p:cNvPr id="5" name="Imagem 4" descr="Foto preta e branca de uma janela&#10;&#10;Descrição gerada automaticamente">
            <a:extLst>
              <a:ext uri="{FF2B5EF4-FFF2-40B4-BE49-F238E27FC236}">
                <a16:creationId xmlns:a16="http://schemas.microsoft.com/office/drawing/2014/main" id="{A2366692-06A6-42EE-9FA0-E9B35362B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46" y="1812308"/>
            <a:ext cx="3091487" cy="1995414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9A8AFC8-9E22-4A0F-89FE-50C04AB74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4047985"/>
            <a:ext cx="5239813" cy="27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Evolução dos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6516215" cy="476436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A terceira geração</a:t>
            </a:r>
            <a:r>
              <a:rPr lang="pt-BR" sz="2000" dirty="0"/>
              <a:t>: Os Circuitos Integrados e os Sistemas Multitarefa (1965 até 1980)</a:t>
            </a:r>
          </a:p>
          <a:p>
            <a:r>
              <a:rPr lang="pt-BR" sz="2000" dirty="0"/>
              <a:t>Marcada pelo IBM 360 (OS 360) que foi o primeiro computador a utilizar os circuitos integrados.</a:t>
            </a:r>
          </a:p>
          <a:p>
            <a:r>
              <a:rPr lang="pt-BR" sz="2000" dirty="0"/>
              <a:t>Implementou uma técnica ausente nos sistemas da segunda geração - a multitarefa ou multiprogramação. Esta técnica consiste em manter diversos programas ou tarefas na memória principal ao mesmo tempo, ou seja, em partições ou endereços de memória diferentes.</a:t>
            </a:r>
          </a:p>
          <a:p>
            <a:r>
              <a:rPr lang="pt-BR" sz="1800" dirty="0"/>
              <a:t>Sistemas de Tempo Compartilhado (</a:t>
            </a:r>
            <a:r>
              <a:rPr lang="pt-BR" sz="1800" i="1" dirty="0"/>
              <a:t>time </a:t>
            </a:r>
            <a:r>
              <a:rPr lang="pt-BR" sz="1800" i="1" dirty="0" err="1"/>
              <a:t>sharing</a:t>
            </a:r>
            <a:r>
              <a:rPr lang="pt-BR" sz="1800" i="1" dirty="0"/>
              <a:t> system</a:t>
            </a:r>
            <a:r>
              <a:rPr lang="pt-BR" sz="1800" dirty="0"/>
              <a:t>) – utilizados com terminais “burros (monitores com teclados)” -  executado em um local único, otimizava o tempo por atender a mais de um usuário.</a:t>
            </a:r>
          </a:p>
          <a:p>
            <a:r>
              <a:rPr lang="pt-BR" sz="1800" dirty="0"/>
              <a:t> System V, BSD (Berkeley Software </a:t>
            </a:r>
            <a:r>
              <a:rPr lang="pt-BR" sz="1800" dirty="0" err="1"/>
              <a:t>Distribution</a:t>
            </a:r>
            <a:r>
              <a:rPr lang="pt-BR" sz="1800" dirty="0"/>
              <a:t>),  </a:t>
            </a:r>
            <a:r>
              <a:rPr lang="pt-BR" sz="1800" dirty="0" err="1"/>
              <a:t>SunOS</a:t>
            </a:r>
            <a:r>
              <a:rPr lang="pt-BR" sz="1800" dirty="0"/>
              <a:t> (posteriormente Solaris), IBM AIX e o HP-UX.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2D0500B5-274A-4667-A6E5-F59296299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060848"/>
            <a:ext cx="3429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Evolução dos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6516215" cy="47643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000" b="1" dirty="0"/>
              <a:t>A quarta geração</a:t>
            </a:r>
            <a:r>
              <a:rPr lang="pt-BR" sz="2000" dirty="0"/>
              <a:t>: Os Computadores Pessoais (1980 até 1993)</a:t>
            </a:r>
          </a:p>
          <a:p>
            <a:r>
              <a:rPr lang="pt-BR" sz="2000" dirty="0"/>
              <a:t>Era dos computadores pessoais.</a:t>
            </a:r>
          </a:p>
          <a:p>
            <a:r>
              <a:rPr lang="pt-BR" sz="2000" dirty="0"/>
              <a:t>Microsoft 1975.</a:t>
            </a:r>
          </a:p>
          <a:p>
            <a:r>
              <a:rPr lang="pt-BR" sz="2000" dirty="0"/>
              <a:t>Apple 1978.</a:t>
            </a:r>
          </a:p>
          <a:p>
            <a:r>
              <a:rPr lang="pt-BR" sz="1800" dirty="0"/>
              <a:t>1980 surgimento das redes de computadores com p2p e cliente/servidor.</a:t>
            </a:r>
          </a:p>
          <a:p>
            <a:r>
              <a:rPr lang="pt-BR" sz="1800" dirty="0"/>
              <a:t> 1995 surgimento do Windows 95.</a:t>
            </a:r>
          </a:p>
        </p:txBody>
      </p:sp>
      <p:pic>
        <p:nvPicPr>
          <p:cNvPr id="4" name="Imagem 3" descr="Monitor de computador com fundo branco&#10;&#10;Descrição gerada automaticamente">
            <a:extLst>
              <a:ext uri="{FF2B5EF4-FFF2-40B4-BE49-F238E27FC236}">
                <a16:creationId xmlns:a16="http://schemas.microsoft.com/office/drawing/2014/main" id="{C8BE511D-A931-42BA-83AB-636B1247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780928"/>
            <a:ext cx="3610670" cy="26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Evolução dos Sistemas Distribuídos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1500" b="1"/>
              <a:t>A quinta geração</a:t>
            </a:r>
            <a:r>
              <a:rPr lang="pt-BR" sz="1500"/>
              <a:t>: A era da Internet (1993 até os dias atuais))</a:t>
            </a:r>
          </a:p>
          <a:p>
            <a:r>
              <a:rPr lang="pt-BR" sz="1500"/>
              <a:t>O modelo cliente/servidor foi expandido de redes locais para as redes metropolitanas e de longa distância, ou seja, a troca de mensagens ou requisições de computadores clientes passaram a fazer longas viagens até chegar aos servidores.</a:t>
            </a:r>
          </a:p>
          <a:p>
            <a:r>
              <a:rPr lang="pt-BR" sz="1500"/>
              <a:t>Assim, o modelo cliente/servidor deixa de ter apenas um computador servidor e passa a ter muitos computadores servidores espalhados geograficamente pelo mundo.</a:t>
            </a:r>
          </a:p>
          <a:p>
            <a:r>
              <a:rPr lang="pt-BR" sz="1500"/>
              <a:t>Surgimento da Internet em 1993.</a:t>
            </a:r>
          </a:p>
          <a:p>
            <a:r>
              <a:rPr lang="pt-BR" sz="1500"/>
              <a:t>Linguagens de programação focados nesta plataforma.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54ACC8-556C-47C4-A3AB-1E887EE25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21141"/>
            <a:ext cx="4419598" cy="3034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sz="2800" dirty="0"/>
              <a:t>A descentralização e os Sistemas Paralelos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b="1" dirty="0"/>
              <a:t>Sistemas Centralizados</a:t>
            </a:r>
            <a:endParaRPr lang="pt-BR" dirty="0"/>
          </a:p>
          <a:p>
            <a:r>
              <a:rPr lang="pt-BR" sz="2000" dirty="0"/>
              <a:t>É aquele executado em uma coleção de máquinas, que se utiliza de seus recursos individuais e possui uma máquina servidora que centraliza todas as informações.</a:t>
            </a:r>
          </a:p>
          <a:p>
            <a:r>
              <a:rPr lang="pt-BR" sz="2000" dirty="0"/>
              <a:t>Três tipos:</a:t>
            </a:r>
          </a:p>
          <a:p>
            <a:pPr lvl="1"/>
            <a:r>
              <a:rPr lang="pt-BR" dirty="0"/>
              <a:t>Monousuário</a:t>
            </a:r>
          </a:p>
          <a:p>
            <a:pPr lvl="1"/>
            <a:r>
              <a:rPr lang="pt-BR" dirty="0"/>
              <a:t>Cliente-servidor</a:t>
            </a:r>
          </a:p>
          <a:p>
            <a:pPr lvl="1"/>
            <a:r>
              <a:rPr lang="pt-BR" dirty="0"/>
              <a:t>Multicamadas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E0AF47-E250-4076-9E6E-ED8E1FE4B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685098"/>
            <a:ext cx="4419598" cy="27070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83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dirty="0"/>
              <a:t>Sistemas de Tempo Compartilhado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2800" dirty="0"/>
              <a:t>Este modelo de computação denominado por tempo compartilhado inspirou muitos outros sistemas operacionais e arquiteturas, principalmente os sistemas clientes/servidor.</a:t>
            </a:r>
          </a:p>
        </p:txBody>
      </p:sp>
      <p:pic>
        <p:nvPicPr>
          <p:cNvPr id="3" name="Imagem 2" descr="Uma imagem contendo cd, relógio&#10;&#10;Descrição gerada automaticamente">
            <a:extLst>
              <a:ext uri="{FF2B5EF4-FFF2-40B4-BE49-F238E27FC236}">
                <a16:creationId xmlns:a16="http://schemas.microsoft.com/office/drawing/2014/main" id="{05A394D7-9B5D-4F41-A54F-9FA66599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060848"/>
            <a:ext cx="4419598" cy="3469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7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r>
              <a:rPr lang="pt-BR" sz="2800" dirty="0"/>
              <a:t>Sistemas Paralelos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/>
          <a:p>
            <a:r>
              <a:rPr lang="pt-BR" dirty="0"/>
              <a:t>Sistemas multiprocessados.</a:t>
            </a:r>
          </a:p>
          <a:p>
            <a:r>
              <a:rPr lang="pt-BR" i="1" dirty="0"/>
              <a:t>n</a:t>
            </a:r>
            <a:r>
              <a:rPr lang="pt-BR" dirty="0"/>
              <a:t> &gt; 1 processador independentes que compartilham a memória RAM (</a:t>
            </a:r>
            <a:r>
              <a:rPr lang="pt-BR" i="1" dirty="0" err="1"/>
              <a:t>Randomic</a:t>
            </a:r>
            <a:r>
              <a:rPr lang="pt-BR" i="1" dirty="0"/>
              <a:t> Access </a:t>
            </a:r>
            <a:r>
              <a:rPr lang="pt-BR" i="1" dirty="0" err="1"/>
              <a:t>Memory</a:t>
            </a:r>
            <a:r>
              <a:rPr lang="pt-BR" dirty="0"/>
              <a:t>) e se comunicam através de um barramento comum.</a:t>
            </a:r>
          </a:p>
        </p:txBody>
      </p:sp>
      <p:pic>
        <p:nvPicPr>
          <p:cNvPr id="3" name="Imagem 2" descr="Uma imagem contendo objeto&#10;&#10;Descrição gerada automaticamente">
            <a:extLst>
              <a:ext uri="{FF2B5EF4-FFF2-40B4-BE49-F238E27FC236}">
                <a16:creationId xmlns:a16="http://schemas.microsoft.com/office/drawing/2014/main" id="{B8189014-A3E5-4252-9F21-CD9DACFFE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76748"/>
            <a:ext cx="4991125" cy="45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2020</Words>
  <Application>Microsoft Office PowerPoint</Application>
  <PresentationFormat>Personalizar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Quadro 16x9</vt:lpstr>
      <vt:lpstr>Sistemas Distribuídos</vt:lpstr>
      <vt:lpstr>Evolução dos Sistemas Distribuídos</vt:lpstr>
      <vt:lpstr>Evolução dos Sistemas Distribuídos</vt:lpstr>
      <vt:lpstr>Evolução dos Sistemas Distribuídos</vt:lpstr>
      <vt:lpstr>Evolução dos Sistemas Distribuídos</vt:lpstr>
      <vt:lpstr>Evolução dos Sistemas Distribuídos</vt:lpstr>
      <vt:lpstr>A descentralização e os Sistemas Paralelos</vt:lpstr>
      <vt:lpstr>Sistemas de Tempo Compartilhado</vt:lpstr>
      <vt:lpstr>Sistemas Paralelos</vt:lpstr>
      <vt:lpstr>Sistemas Fortemente Acoplados</vt:lpstr>
      <vt:lpstr>Sistemas Fracamente Acoplados (Redes)</vt:lpstr>
      <vt:lpstr>Sistemas Distribuídos</vt:lpstr>
      <vt:lpstr>Arquiteturas de Sistemas Distribuídos</vt:lpstr>
      <vt:lpstr>Arquiteturas de Sistemas Distribuídos</vt:lpstr>
      <vt:lpstr>Atividade Individual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Edson Melo  de Souza</dc:creator>
  <cp:lastModifiedBy>Edson Melo  de Souza</cp:lastModifiedBy>
  <cp:revision>6</cp:revision>
  <dcterms:created xsi:type="dcterms:W3CDTF">2020-08-29T19:53:52Z</dcterms:created>
  <dcterms:modified xsi:type="dcterms:W3CDTF">2020-09-03T17:10:01Z</dcterms:modified>
</cp:coreProperties>
</file>