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5"/>
  </p:notesMasterIdLst>
  <p:handoutMasterIdLst>
    <p:handoutMasterId r:id="rId16"/>
  </p:handoutMasterIdLst>
  <p:sldIdLst>
    <p:sldId id="302" r:id="rId2"/>
    <p:sldId id="31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30" r:id="rId12"/>
    <p:sldId id="332" r:id="rId13"/>
    <p:sldId id="331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3C"/>
    <a:srgbClr val="006432"/>
    <a:srgbClr val="00664D"/>
    <a:srgbClr val="005000"/>
    <a:srgbClr val="004600"/>
    <a:srgbClr val="006400"/>
    <a:srgbClr val="007635"/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8" autoAdjust="0"/>
    <p:restoredTop sz="91000" autoAdjust="0"/>
  </p:normalViewPr>
  <p:slideViewPr>
    <p:cSldViewPr>
      <p:cViewPr varScale="1">
        <p:scale>
          <a:sx n="42" d="100"/>
          <a:sy n="42" d="100"/>
        </p:scale>
        <p:origin x="10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FF4DEC-7CEC-4CFE-BB69-4B72E20C521A}" type="datetimeFigureOut">
              <a:rPr lang="pt-BR"/>
              <a:pPr>
                <a:defRPr/>
              </a:pPr>
              <a:t>14/05/2016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939E301-651B-4FDF-9D52-2FA29F3EE6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12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BB8352-BBBD-4307-917C-597E3FECA043}" type="datetimeFigureOut">
              <a:rPr lang="pt-BR"/>
              <a:pPr>
                <a:defRPr/>
              </a:pPr>
              <a:t>14/05/2016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34BE8A-D61D-4E83-9FF7-AF118B51A3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37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dirty="0" smtClean="0"/>
              <a:t>Slide de abertura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06FF50-8BF9-4DDA-AFA7-1E27C67E7AA4}" type="slidenum">
              <a:rPr lang="pt-BR" altLang="pt-BR" smtClean="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57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40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8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58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dirty="0" smtClean="0"/>
              <a:t>Slide de abertura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06FF50-8BF9-4DDA-AFA7-1E27C67E7AA4}" type="slidenum">
              <a:rPr lang="pt-BR" altLang="pt-BR" smtClean="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pt-BR" altLang="pt-BR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6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46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99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54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26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46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196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48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4678" y="152400"/>
            <a:ext cx="562452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5139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86116" y="255588"/>
            <a:ext cx="5572164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14348" y="1428736"/>
            <a:ext cx="8143932" cy="46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313C-141A-4CE9-B8BC-C3CB3550D09C}" type="datetimeFigureOut">
              <a:rPr lang="pt-BR" smtClean="0"/>
              <a:pPr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00643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- 2016</a:t>
            </a:r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Retângulo 11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rgbClr val="0064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3" name="Imagem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1357313"/>
            <a:ext cx="8143932" cy="12144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Guilherme Sanches Pereira</a:t>
            </a:r>
            <a:endParaRPr lang="pt-BR" altLang="pt-BR" sz="2400" dirty="0" smtClean="0"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Jéssica Adriele do Nascimento</a:t>
            </a:r>
            <a:endParaRPr lang="pt-BR" altLang="pt-BR" sz="2400" dirty="0" smtClean="0"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Prof</a:t>
            </a: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. Artur Luís Ribas Barbosa</a:t>
            </a:r>
            <a:endParaRPr lang="pt-BR" altLang="pt-B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1"/>
          <p:cNvSpPr txBox="1">
            <a:spLocks/>
          </p:cNvSpPr>
          <p:nvPr/>
        </p:nvSpPr>
        <p:spPr bwMode="auto">
          <a:xfrm>
            <a:off x="785786" y="2714620"/>
            <a:ext cx="800105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4000" b="1" kern="0" dirty="0" smtClean="0">
                <a:latin typeface="Calibri" pitchFamily="34" charset="0"/>
                <a:ea typeface="+mj-ea"/>
                <a:cs typeface="Calibri" pitchFamily="34" charset="0"/>
              </a:rPr>
              <a:t>Gerenciador de consumo de energia elétrica residencial</a:t>
            </a:r>
            <a:endParaRPr lang="pt-BR" sz="4000" b="1" kern="0" dirty="0"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214678" y="357166"/>
            <a:ext cx="5643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>
                <a:latin typeface="Calibri" pitchFamily="34" charset="0"/>
                <a:cs typeface="Calibri" pitchFamily="34" charset="0"/>
              </a:rPr>
              <a:t>Curso </a:t>
            </a:r>
            <a:r>
              <a:rPr lang="pt-BR" altLang="pt-BR" sz="2800" b="1" dirty="0" smtClean="0">
                <a:latin typeface="Calibri" pitchFamily="34" charset="0"/>
                <a:cs typeface="Calibri" pitchFamily="34" charset="0"/>
              </a:rPr>
              <a:t>de </a:t>
            </a:r>
            <a:r>
              <a:rPr lang="pt-BR" altLang="pt-BR" sz="2800" b="1" dirty="0">
                <a:latin typeface="Calibri" pitchFamily="34" charset="0"/>
                <a:cs typeface="Calibri" pitchFamily="34" charset="0"/>
              </a:rPr>
              <a:t>Sistemas de Informação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48" y="5500702"/>
            <a:ext cx="814393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kern="0" dirty="0">
                <a:latin typeface="Calibri" pitchFamily="34" charset="0"/>
                <a:cs typeface="Calibri" pitchFamily="34" charset="0"/>
              </a:rPr>
              <a:t>Pouso Alegre – MG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800" kern="0" dirty="0" smtClean="0">
                <a:latin typeface="Calibri" pitchFamily="34" charset="0"/>
                <a:cs typeface="Calibri" pitchFamily="34" charset="0"/>
              </a:rPr>
              <a:t>2016</a:t>
            </a:r>
            <a:endParaRPr lang="pt-BR" sz="2800" kern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 Metodológico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714348" y="1428736"/>
            <a:ext cx="8143932" cy="4697427"/>
          </a:xfrm>
        </p:spPr>
        <p:txBody>
          <a:bodyPr>
            <a:noAutofit/>
          </a:bodyPr>
          <a:lstStyle/>
          <a:p>
            <a:r>
              <a:rPr lang="pt-BR" sz="2800" dirty="0" smtClean="0"/>
              <a:t>Procedimentos:</a:t>
            </a:r>
          </a:p>
          <a:p>
            <a:pPr marL="0" indent="0">
              <a:buNone/>
            </a:pPr>
            <a:endParaRPr lang="pt-BR" sz="1600" dirty="0" smtClean="0"/>
          </a:p>
          <a:p>
            <a:pPr marL="400050" lvl="1" indent="0">
              <a:buNone/>
            </a:pPr>
            <a:r>
              <a:rPr lang="pt-BR" sz="2400" dirty="0" smtClean="0"/>
              <a:t>A) Modelamento do banco </a:t>
            </a:r>
            <a:r>
              <a:rPr lang="pt-BR" sz="2400" dirty="0"/>
              <a:t>de </a:t>
            </a:r>
            <a:r>
              <a:rPr lang="pt-BR" sz="2400" dirty="0" smtClean="0"/>
              <a:t>dados.</a:t>
            </a:r>
            <a:endParaRPr lang="pt-BR" sz="2400" dirty="0"/>
          </a:p>
          <a:p>
            <a:pPr marL="400050" lvl="1" indent="0">
              <a:buNone/>
            </a:pPr>
            <a:r>
              <a:rPr lang="pt-BR" sz="2400" dirty="0" smtClean="0"/>
              <a:t>B) </a:t>
            </a:r>
            <a:r>
              <a:rPr lang="pt-BR" sz="2400" dirty="0"/>
              <a:t>Criação </a:t>
            </a:r>
            <a:r>
              <a:rPr lang="pt-BR" sz="2400" dirty="0" smtClean="0"/>
              <a:t>do </a:t>
            </a:r>
            <a:r>
              <a:rPr lang="pt-BR" sz="2400" dirty="0"/>
              <a:t>diagrama </a:t>
            </a:r>
            <a:r>
              <a:rPr lang="pt-BR" sz="2400" dirty="0" smtClean="0"/>
              <a:t>elétrico. </a:t>
            </a:r>
          </a:p>
          <a:p>
            <a:pPr marL="400050" lvl="1" indent="0">
              <a:buNone/>
            </a:pPr>
            <a:r>
              <a:rPr lang="pt-BR" sz="2400" dirty="0"/>
              <a:t>C</a:t>
            </a:r>
            <a:r>
              <a:rPr lang="pt-BR" sz="2400" dirty="0" smtClean="0"/>
              <a:t>) </a:t>
            </a:r>
            <a:r>
              <a:rPr lang="pt-BR" sz="2400" dirty="0"/>
              <a:t>Ligação dos sensores na plataforma </a:t>
            </a:r>
            <a:r>
              <a:rPr lang="pt-BR" sz="2400" dirty="0" smtClean="0"/>
              <a:t>Arduino.</a:t>
            </a:r>
          </a:p>
          <a:p>
            <a:pPr marL="400050" lvl="1" indent="0">
              <a:buNone/>
            </a:pPr>
            <a:r>
              <a:rPr lang="pt-BR" sz="2400" dirty="0"/>
              <a:t>D</a:t>
            </a:r>
            <a:r>
              <a:rPr lang="pt-BR" sz="2400" dirty="0" smtClean="0"/>
              <a:t>) </a:t>
            </a:r>
            <a:r>
              <a:rPr lang="pt-BR" sz="2400" dirty="0"/>
              <a:t>Criação </a:t>
            </a:r>
            <a:r>
              <a:rPr lang="pt-BR" sz="2400" dirty="0" smtClean="0"/>
              <a:t>da API RESTFul. </a:t>
            </a:r>
          </a:p>
          <a:p>
            <a:pPr marL="400050" lvl="1" indent="0">
              <a:buNone/>
            </a:pPr>
            <a:r>
              <a:rPr lang="pt-BR" sz="2400" dirty="0"/>
              <a:t>E</a:t>
            </a:r>
            <a:r>
              <a:rPr lang="pt-BR" sz="2400" dirty="0" smtClean="0"/>
              <a:t>) </a:t>
            </a:r>
            <a:r>
              <a:rPr lang="pt-BR" sz="2400" dirty="0"/>
              <a:t>Elaboração </a:t>
            </a:r>
            <a:r>
              <a:rPr lang="pt-BR" sz="2400" dirty="0" smtClean="0"/>
              <a:t>do servidor local na Raspberry.</a:t>
            </a:r>
          </a:p>
          <a:p>
            <a:pPr marL="400050" lvl="1" indent="0">
              <a:buNone/>
            </a:pPr>
            <a:r>
              <a:rPr lang="pt-BR" sz="2400" dirty="0" smtClean="0"/>
              <a:t>F) </a:t>
            </a:r>
            <a:r>
              <a:rPr lang="pt-BR" sz="2400" dirty="0"/>
              <a:t>Desenvolvimento da </a:t>
            </a:r>
            <a:r>
              <a:rPr lang="pt-BR" sz="2400" dirty="0" smtClean="0"/>
              <a:t>interface gráfica web. </a:t>
            </a:r>
          </a:p>
          <a:p>
            <a:pPr marL="400050" lvl="1" indent="0">
              <a:buNone/>
            </a:pPr>
            <a:r>
              <a:rPr lang="pt-BR" sz="2400" dirty="0" smtClean="0"/>
              <a:t>G) </a:t>
            </a:r>
            <a:r>
              <a:rPr lang="pt-BR" sz="2400" dirty="0"/>
              <a:t>Documentação de toda </a:t>
            </a:r>
            <a:r>
              <a:rPr lang="pt-BR" sz="2400" dirty="0" smtClean="0"/>
              <a:t>arquitetura.</a:t>
            </a:r>
          </a:p>
          <a:p>
            <a:pPr marL="400050" lvl="1" indent="0">
              <a:buNone/>
            </a:pPr>
            <a:r>
              <a:rPr lang="pt-BR" sz="2400" dirty="0" smtClean="0"/>
              <a:t>H) Testes do produto final</a:t>
            </a:r>
          </a:p>
          <a:p>
            <a:endParaRPr lang="pt-BR" sz="2400" dirty="0" smtClean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5110884" y="1559406"/>
            <a:ext cx="3133989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1" name="Título 2"/>
          <p:cNvSpPr txBox="1">
            <a:spLocks/>
          </p:cNvSpPr>
          <p:nvPr/>
        </p:nvSpPr>
        <p:spPr>
          <a:xfrm>
            <a:off x="1179240" y="1559406"/>
            <a:ext cx="7065633" cy="4381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2" name="Título 2"/>
          <p:cNvSpPr txBox="1">
            <a:spLocks/>
          </p:cNvSpPr>
          <p:nvPr/>
        </p:nvSpPr>
        <p:spPr>
          <a:xfrm>
            <a:off x="899592" y="1711806"/>
            <a:ext cx="7497681" cy="4229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392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294078"/>
              </p:ext>
            </p:extLst>
          </p:nvPr>
        </p:nvGraphicFramePr>
        <p:xfrm>
          <a:off x="755576" y="1334601"/>
          <a:ext cx="8218093" cy="461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96112872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182573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816148806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2993589349"/>
                    </a:ext>
                  </a:extLst>
                </a:gridCol>
                <a:gridCol w="576066">
                  <a:extLst>
                    <a:ext uri="{9D8B030D-6E8A-4147-A177-3AD203B41FA5}">
                      <a16:colId xmlns:a16="http://schemas.microsoft.com/office/drawing/2014/main" val="3499291513"/>
                    </a:ext>
                  </a:extLst>
                </a:gridCol>
                <a:gridCol w="762999">
                  <a:extLst>
                    <a:ext uri="{9D8B030D-6E8A-4147-A177-3AD203B41FA5}">
                      <a16:colId xmlns:a16="http://schemas.microsoft.com/office/drawing/2014/main" val="2202980487"/>
                    </a:ext>
                  </a:extLst>
                </a:gridCol>
                <a:gridCol w="878994">
                  <a:extLst>
                    <a:ext uri="{9D8B030D-6E8A-4147-A177-3AD203B41FA5}">
                      <a16:colId xmlns:a16="http://schemas.microsoft.com/office/drawing/2014/main" val="1948168475"/>
                    </a:ext>
                  </a:extLst>
                </a:gridCol>
                <a:gridCol w="815457">
                  <a:extLst>
                    <a:ext uri="{9D8B030D-6E8A-4147-A177-3AD203B41FA5}">
                      <a16:colId xmlns:a16="http://schemas.microsoft.com/office/drawing/2014/main" val="2197386559"/>
                    </a:ext>
                  </a:extLst>
                </a:gridCol>
              </a:tblGrid>
              <a:tr h="41910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DEZ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7450"/>
                  </a:ext>
                </a:extLst>
              </a:tr>
              <a:tr h="419102">
                <a:tc>
                  <a:txBody>
                    <a:bodyPr/>
                    <a:lstStyle/>
                    <a:p>
                      <a:r>
                        <a:rPr lang="pt-BR" dirty="0" smtClean="0"/>
                        <a:t>Estudo</a:t>
                      </a:r>
                      <a:r>
                        <a:rPr lang="pt-BR" baseline="0" dirty="0" smtClean="0"/>
                        <a:t> de Tecnologias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396930"/>
                  </a:ext>
                </a:extLst>
              </a:tr>
              <a:tr h="419102">
                <a:tc>
                  <a:txBody>
                    <a:bodyPr/>
                    <a:lstStyle/>
                    <a:p>
                      <a:r>
                        <a:rPr lang="pt-BR" dirty="0" smtClean="0"/>
                        <a:t>Integração 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895499"/>
                  </a:ext>
                </a:extLst>
              </a:tr>
              <a:tr h="419102"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Desenvolvimento</a:t>
                      </a:r>
                      <a:r>
                        <a:rPr lang="pt-BR" baseline="0" dirty="0" smtClean="0"/>
                        <a:t> da </a:t>
                      </a:r>
                      <a:r>
                        <a:rPr lang="pt-BR" dirty="0" smtClean="0"/>
                        <a:t>API Rest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45782"/>
                  </a:ext>
                </a:extLst>
              </a:tr>
              <a:tr h="419102"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Desenvolvimento App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086207"/>
                  </a:ext>
                </a:extLst>
              </a:tr>
              <a:tr h="419102">
                <a:tc>
                  <a:txBody>
                    <a:bodyPr/>
                    <a:lstStyle/>
                    <a:p>
                      <a:r>
                        <a:rPr lang="pt-BR" dirty="0" smtClean="0"/>
                        <a:t>Análise de</a:t>
                      </a:r>
                      <a:r>
                        <a:rPr lang="pt-BR" baseline="0" dirty="0" smtClean="0"/>
                        <a:t> Resultados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381804"/>
                  </a:ext>
                </a:extLst>
              </a:tr>
              <a:tr h="41910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Pré</a:t>
                      </a:r>
                      <a:r>
                        <a:rPr lang="pt-BR" dirty="0" smtClean="0"/>
                        <a:t>-Banca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995571"/>
                  </a:ext>
                </a:extLst>
              </a:tr>
              <a:tr h="419102">
                <a:tc>
                  <a:txBody>
                    <a:bodyPr/>
                    <a:lstStyle/>
                    <a:p>
                      <a:r>
                        <a:rPr lang="pt-BR" dirty="0" smtClean="0"/>
                        <a:t>Redação Final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613819"/>
                  </a:ext>
                </a:extLst>
              </a:tr>
              <a:tr h="419102">
                <a:tc>
                  <a:txBody>
                    <a:bodyPr/>
                    <a:lstStyle/>
                    <a:p>
                      <a:r>
                        <a:rPr lang="pt-BR" dirty="0" smtClean="0"/>
                        <a:t>Defesa Pública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665522"/>
                  </a:ext>
                </a:extLst>
              </a:tr>
              <a:tr h="419102">
                <a:tc>
                  <a:txBody>
                    <a:bodyPr/>
                    <a:lstStyle/>
                    <a:p>
                      <a:r>
                        <a:rPr lang="pt-BR" dirty="0" smtClean="0"/>
                        <a:t>Acertos Finais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312653"/>
                  </a:ext>
                </a:extLst>
              </a:tr>
              <a:tr h="419102">
                <a:tc>
                  <a:txBody>
                    <a:bodyPr/>
                    <a:lstStyle/>
                    <a:p>
                      <a:r>
                        <a:rPr lang="pt-BR" dirty="0" smtClean="0"/>
                        <a:t>Entrega da</a:t>
                      </a:r>
                      <a:r>
                        <a:rPr lang="pt-BR" baseline="0" dirty="0" smtClean="0"/>
                        <a:t> Capa Dura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668138"/>
                  </a:ext>
                </a:extLst>
              </a:tr>
            </a:tbl>
          </a:graphicData>
        </a:graphic>
      </p:graphicFrame>
      <p:sp>
        <p:nvSpPr>
          <p:cNvPr id="10" name="Título 2"/>
          <p:cNvSpPr txBox="1">
            <a:spLocks/>
          </p:cNvSpPr>
          <p:nvPr/>
        </p:nvSpPr>
        <p:spPr>
          <a:xfrm>
            <a:off x="5110884" y="1559406"/>
            <a:ext cx="3133989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1" name="Título 2"/>
          <p:cNvSpPr txBox="1">
            <a:spLocks/>
          </p:cNvSpPr>
          <p:nvPr/>
        </p:nvSpPr>
        <p:spPr>
          <a:xfrm>
            <a:off x="1179240" y="1559406"/>
            <a:ext cx="7065633" cy="4381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2" name="Título 2"/>
          <p:cNvSpPr txBox="1">
            <a:spLocks/>
          </p:cNvSpPr>
          <p:nvPr/>
        </p:nvSpPr>
        <p:spPr>
          <a:xfrm>
            <a:off x="899592" y="1711806"/>
            <a:ext cx="7497681" cy="4229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625281" y="5983366"/>
            <a:ext cx="352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Elaborado pelos autores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30601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5110884" y="1559406"/>
            <a:ext cx="3133989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1" name="Título 2"/>
          <p:cNvSpPr txBox="1">
            <a:spLocks/>
          </p:cNvSpPr>
          <p:nvPr/>
        </p:nvSpPr>
        <p:spPr>
          <a:xfrm>
            <a:off x="1179240" y="1559406"/>
            <a:ext cx="7065633" cy="4381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2" name="Título 2"/>
          <p:cNvSpPr txBox="1">
            <a:spLocks/>
          </p:cNvSpPr>
          <p:nvPr/>
        </p:nvSpPr>
        <p:spPr>
          <a:xfrm>
            <a:off x="899592" y="1711806"/>
            <a:ext cx="7497681" cy="4229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14348" y="1356728"/>
            <a:ext cx="8429652" cy="4880584"/>
          </a:xfrm>
        </p:spPr>
        <p:txBody>
          <a:bodyPr>
            <a:normAutofit fontScale="85000" lnSpcReduction="10000"/>
          </a:bodyPr>
          <a:lstStyle/>
          <a:p>
            <a:endParaRPr lang="pt-BR" sz="1900" dirty="0"/>
          </a:p>
          <a:p>
            <a:pPr marL="0" indent="0">
              <a:buNone/>
            </a:pPr>
            <a:r>
              <a:rPr lang="pt-BR" sz="1900" dirty="0"/>
              <a:t>SIQUEIRA, W. V. B., </a:t>
            </a:r>
            <a:r>
              <a:rPr lang="pt-BR" sz="1900" b="1" dirty="0"/>
              <a:t>O MICROCONTROLADOR ARDUINO COMO UMA CENTRAL DE MONITORAMENTO DE CONSUMO DE ENERGIA ELÉTRICA</a:t>
            </a:r>
            <a:r>
              <a:rPr lang="pt-BR" sz="1900" dirty="0"/>
              <a:t>. Disponível em: &lt;http://www.ifmg.edu.br/site_campi/v/TCCwallace.pdf&gt;. Acesso em: 15 mai. 2016</a:t>
            </a:r>
            <a:r>
              <a:rPr lang="pt-BR" sz="1900" dirty="0" smtClean="0"/>
              <a:t>.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900" dirty="0"/>
              <a:t>IG. Custo da energia elétrica recua 3,41% e causa principal impacto negativo no IPCA. </a:t>
            </a:r>
            <a:r>
              <a:rPr lang="pt-BR" sz="1900" b="1" dirty="0"/>
              <a:t>Brasil Econômico</a:t>
            </a:r>
            <a:r>
              <a:rPr lang="pt-BR" sz="1900" dirty="0"/>
              <a:t>, 2016. </a:t>
            </a:r>
            <a:r>
              <a:rPr lang="pt-BR" sz="1900" dirty="0" err="1"/>
              <a:t>Disponivel</a:t>
            </a:r>
            <a:r>
              <a:rPr lang="pt-BR" sz="1900" dirty="0"/>
              <a:t> em: &lt;http://economia.ig.com.br/2016-04-08/custo-da-energia-eletrica-recua-341-e-causa-principal-impacto-negativo-no-ipca.html&gt;. Acesso em: 15 Maio 2016</a:t>
            </a:r>
            <a:r>
              <a:rPr lang="pt-BR" sz="1900" dirty="0" smtClean="0"/>
              <a:t>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900" dirty="0"/>
              <a:t>RODRIGUES, E. Ministro considera "natural" insatisfação do consumidor com preço de energia elétrica. </a:t>
            </a:r>
            <a:r>
              <a:rPr lang="pt-BR" sz="1900" b="1" dirty="0"/>
              <a:t>Estadão</a:t>
            </a:r>
            <a:r>
              <a:rPr lang="pt-BR" sz="1900" dirty="0"/>
              <a:t>, 2015. </a:t>
            </a:r>
            <a:r>
              <a:rPr lang="pt-BR" sz="1900" dirty="0" err="1"/>
              <a:t>Disponivel</a:t>
            </a:r>
            <a:r>
              <a:rPr lang="pt-BR" sz="1900" dirty="0"/>
              <a:t> em: &lt;http://economia.estadao.com.br/noticias/geral,ministro-considera-natural-insatisfacao-do-consumidro-com-preco-da-energia-eletrica,1772543&gt;. Acesso em: 15 Maio 2016</a:t>
            </a:r>
            <a:r>
              <a:rPr lang="pt-BR" sz="1900" dirty="0" smtClean="0"/>
              <a:t>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900" dirty="0"/>
              <a:t>LEANDRO, L. T., </a:t>
            </a:r>
            <a:r>
              <a:rPr lang="pt-BR" sz="1900" b="1" dirty="0"/>
              <a:t>PROJETO DE DIPLOMAÇÃO</a:t>
            </a:r>
            <a:r>
              <a:rPr lang="pt-BR" sz="1900" dirty="0"/>
              <a:t>: Medidor de energia eletrônico. Disponível em: &lt;http://www.lume.ufrgs.br/bitstream/handle/10183/24313/000736398.pdf?sequence=1&gt;. Acesso em: 15 mai. 2016</a:t>
            </a:r>
            <a:r>
              <a:rPr lang="pt-BR" sz="1900" dirty="0" smtClean="0"/>
              <a:t>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900" dirty="0"/>
              <a:t>ALVES, F. J., </a:t>
            </a:r>
            <a:r>
              <a:rPr lang="pt-BR" sz="1900" b="1" dirty="0"/>
              <a:t>Medidor de Energia TCC</a:t>
            </a:r>
            <a:r>
              <a:rPr lang="pt-BR" sz="1900" dirty="0"/>
              <a:t>. Disponível em: &lt;https://www.youtube.com/watch?v=dVjE2GikGUo&gt;. Acesso em: 15 mai. 2016.</a:t>
            </a:r>
            <a:endParaRPr lang="pt-BR" sz="19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0874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1357313"/>
            <a:ext cx="8143932" cy="12144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Guilherme Sanches Pereira</a:t>
            </a:r>
            <a:endParaRPr lang="pt-BR" altLang="pt-BR" sz="2400" dirty="0" smtClean="0"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Jéssica Adriele do Nascimento</a:t>
            </a:r>
            <a:endParaRPr lang="pt-BR" altLang="pt-BR" sz="2400" dirty="0" smtClean="0"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Prof</a:t>
            </a: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. Artur Luís Ribas Barbosa</a:t>
            </a:r>
            <a:endParaRPr lang="pt-BR" altLang="pt-B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1"/>
          <p:cNvSpPr txBox="1">
            <a:spLocks/>
          </p:cNvSpPr>
          <p:nvPr/>
        </p:nvSpPr>
        <p:spPr bwMode="auto">
          <a:xfrm>
            <a:off x="785786" y="2714620"/>
            <a:ext cx="800105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4000" b="1" kern="0" dirty="0" smtClean="0">
                <a:latin typeface="Calibri" pitchFamily="34" charset="0"/>
                <a:ea typeface="+mj-ea"/>
                <a:cs typeface="Calibri" pitchFamily="34" charset="0"/>
              </a:rPr>
              <a:t>Gerenciador de consumo de energia elétrica residencial</a:t>
            </a:r>
            <a:endParaRPr lang="pt-BR" sz="4000" b="1" kern="0" dirty="0"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214678" y="357166"/>
            <a:ext cx="5643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>
                <a:latin typeface="Calibri" pitchFamily="34" charset="0"/>
                <a:cs typeface="Calibri" pitchFamily="34" charset="0"/>
              </a:rPr>
              <a:t>Curso </a:t>
            </a:r>
            <a:r>
              <a:rPr lang="pt-BR" altLang="pt-BR" sz="2800" b="1" dirty="0" smtClean="0">
                <a:latin typeface="Calibri" pitchFamily="34" charset="0"/>
                <a:cs typeface="Calibri" pitchFamily="34" charset="0"/>
              </a:rPr>
              <a:t>de </a:t>
            </a:r>
            <a:r>
              <a:rPr lang="pt-BR" altLang="pt-BR" sz="2800" b="1" dirty="0">
                <a:latin typeface="Calibri" pitchFamily="34" charset="0"/>
                <a:cs typeface="Calibri" pitchFamily="34" charset="0"/>
              </a:rPr>
              <a:t>Sistemas de Informação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48" y="5500702"/>
            <a:ext cx="814393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kern="0" dirty="0">
                <a:latin typeface="Calibri" pitchFamily="34" charset="0"/>
                <a:cs typeface="Calibri" pitchFamily="34" charset="0"/>
              </a:rPr>
              <a:t>Pouso Alegre – MG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800" kern="0" dirty="0" smtClean="0">
                <a:latin typeface="Calibri" pitchFamily="34" charset="0"/>
                <a:cs typeface="Calibri" pitchFamily="34" charset="0"/>
              </a:rPr>
              <a:t>2016</a:t>
            </a:r>
            <a:endParaRPr lang="pt-BR" sz="2800" kern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58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“Apesar </a:t>
            </a:r>
            <a:r>
              <a:rPr lang="pt-BR" sz="2800" dirty="0"/>
              <a:t>das reduções nos últimos meses, a conta de luz ainda acumula aumento de 45,01% de janeiro de 2015 a março de </a:t>
            </a:r>
            <a:r>
              <a:rPr lang="pt-BR" sz="2800" dirty="0" smtClean="0"/>
              <a:t>2016” (</a:t>
            </a:r>
            <a:r>
              <a:rPr lang="pt-BR" sz="2800" dirty="0"/>
              <a:t>I</a:t>
            </a:r>
            <a:r>
              <a:rPr lang="pt-BR" sz="2800" dirty="0" smtClean="0"/>
              <a:t>G SÃO PAULO, 2016, </a:t>
            </a:r>
            <a:r>
              <a:rPr lang="pt-BR" sz="2800" dirty="0" err="1" smtClean="0"/>
              <a:t>s.p</a:t>
            </a:r>
            <a:r>
              <a:rPr lang="pt-BR" sz="2800" dirty="0" smtClean="0"/>
              <a:t>).</a:t>
            </a:r>
          </a:p>
          <a:p>
            <a:r>
              <a:rPr lang="pt-BR" dirty="0" smtClean="0"/>
              <a:t>“Seis em cada dez brasileiros consideram abusivos os preços das contas de luz” (IBOPE, 2016, </a:t>
            </a:r>
            <a:r>
              <a:rPr lang="pt-BR" dirty="0" err="1" smtClean="0"/>
              <a:t>s.p</a:t>
            </a:r>
            <a:r>
              <a:rPr lang="pt-BR" dirty="0" smtClean="0"/>
              <a:t>).</a:t>
            </a:r>
          </a:p>
          <a:p>
            <a:r>
              <a:rPr lang="pt-BR" dirty="0" smtClean="0"/>
              <a:t>(SIQUEIRA, W. V. B., 2014).</a:t>
            </a:r>
          </a:p>
          <a:p>
            <a:r>
              <a:rPr lang="pt-BR" dirty="0" smtClean="0"/>
              <a:t>(TEIXEIRA, L. L., 2009).</a:t>
            </a:r>
          </a:p>
          <a:p>
            <a:r>
              <a:rPr lang="pt-BR" dirty="0" smtClean="0"/>
              <a:t>(ALVES, F. J., 2014).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83471"/>
            <a:ext cx="6768752" cy="4641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610264" y="5661248"/>
            <a:ext cx="885828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pt-BR" sz="1600" b="0" dirty="0"/>
              <a:t>https://jbr-arquivos-online.s3.amazonaws.com/site/imagens/charges/20150727115132.jpg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3503960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Difusão do conceito de </a:t>
            </a:r>
            <a:r>
              <a:rPr lang="pt-BR" dirty="0" err="1" smtClean="0"/>
              <a:t>IdC</a:t>
            </a:r>
            <a:r>
              <a:rPr lang="pt-BR" dirty="0" smtClean="0"/>
              <a:t> (Internet das Coisas).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 algn="ctr">
              <a:buNone/>
            </a:pPr>
            <a:r>
              <a:rPr lang="pt-BR" sz="1400" dirty="0"/>
              <a:t>http://projetogerenciado.com.br/wp/wp-content/uploads/2015/05/iot-200x211.png</a:t>
            </a:r>
            <a:endParaRPr lang="pt-BR" sz="1400" dirty="0" smtClean="0"/>
          </a:p>
          <a:p>
            <a:r>
              <a:rPr lang="pt-BR" dirty="0" smtClean="0"/>
              <a:t>Conceito de independência entre as camadas.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25" y="2132856"/>
            <a:ext cx="3344178" cy="2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1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Gerenciar e controlar o consumo de energia </a:t>
            </a:r>
            <a:r>
              <a:rPr lang="pt-BR" dirty="0"/>
              <a:t>elétrica residencial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20888"/>
            <a:ext cx="5129560" cy="340361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381728" y="58772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http://www.tecmundo.com.br/imagens/materias/3970/12902.jpg</a:t>
            </a:r>
          </a:p>
        </p:txBody>
      </p:sp>
    </p:spTree>
    <p:extLst>
      <p:ext uri="{BB962C8B-B14F-4D97-AF65-F5344CB8AC3E}">
        <p14:creationId xmlns:p14="http://schemas.microsoft.com/office/powerpoint/2010/main" val="1840222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82920" y="1988840"/>
            <a:ext cx="8143932" cy="365644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 </a:t>
            </a:r>
            <a:r>
              <a:rPr lang="pt-BR" dirty="0"/>
              <a:t>Coletar e medir a energia elétrica dos </a:t>
            </a:r>
            <a:r>
              <a:rPr lang="pt-BR" dirty="0" smtClean="0"/>
              <a:t>setores </a:t>
            </a:r>
            <a:r>
              <a:rPr lang="pt-BR" dirty="0"/>
              <a:t>de uma residência através de placas eletrônicas com </a:t>
            </a:r>
            <a:r>
              <a:rPr lang="pt-BR" dirty="0" smtClean="0"/>
              <a:t>sensores</a:t>
            </a:r>
            <a:r>
              <a:rPr lang="pt-BR" dirty="0"/>
              <a:t>.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Armazenar os dados </a:t>
            </a:r>
            <a:r>
              <a:rPr lang="pt-BR" dirty="0" smtClean="0"/>
              <a:t>coletados.</a:t>
            </a:r>
          </a:p>
          <a:p>
            <a:r>
              <a:rPr lang="pt-BR" dirty="0" smtClean="0"/>
              <a:t> </a:t>
            </a:r>
            <a:r>
              <a:rPr lang="pt-BR" dirty="0"/>
              <a:t>Criar um ambiente online para acesso e verificação das informações referentes ao consumo de energia elétrica.</a:t>
            </a:r>
          </a:p>
        </p:txBody>
      </p:sp>
    </p:spTree>
    <p:extLst>
      <p:ext uri="{BB962C8B-B14F-4D97-AF65-F5344CB8AC3E}">
        <p14:creationId xmlns:p14="http://schemas.microsoft.com/office/powerpoint/2010/main" val="40159271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 Teórico</a:t>
            </a:r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6939646" cy="520473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821">
            <a:off x="5952038" y="4574284"/>
            <a:ext cx="1081975" cy="87760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258">
            <a:off x="6459629" y="2886254"/>
            <a:ext cx="1092090" cy="10920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717">
            <a:off x="2063222" y="3432728"/>
            <a:ext cx="1152128" cy="115212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8775">
            <a:off x="3161576" y="2183462"/>
            <a:ext cx="1836382" cy="57288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3283630" y="1460919"/>
            <a:ext cx="1572766" cy="786383"/>
          </a:xfrm>
          <a:prstGeom prst="rect">
            <a:avLst/>
          </a:prstGeom>
        </p:spPr>
      </p:pic>
      <p:sp>
        <p:nvSpPr>
          <p:cNvPr id="29" name="Título 2"/>
          <p:cNvSpPr txBox="1">
            <a:spLocks/>
          </p:cNvSpPr>
          <p:nvPr/>
        </p:nvSpPr>
        <p:spPr>
          <a:xfrm>
            <a:off x="5110884" y="1559406"/>
            <a:ext cx="3133989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dirty="0" smtClean="0"/>
              <a:t>API + Clientes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2639286" y="603628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smtClean="0"/>
              <a:t>Elaborado pelos autores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94411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 Teórico</a:t>
            </a:r>
            <a:endParaRPr lang="pt-BR" dirty="0"/>
          </a:p>
        </p:txBody>
      </p:sp>
      <p:sp>
        <p:nvSpPr>
          <p:cNvPr id="29" name="Título 2"/>
          <p:cNvSpPr txBox="1">
            <a:spLocks/>
          </p:cNvSpPr>
          <p:nvPr/>
        </p:nvSpPr>
        <p:spPr>
          <a:xfrm>
            <a:off x="5451232" y="1124744"/>
            <a:ext cx="3133989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dirty="0" smtClean="0"/>
              <a:t>Hardware</a:t>
            </a:r>
            <a:endParaRPr lang="pt-BR" dirty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5110884" y="1559406"/>
            <a:ext cx="3133989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pt-BR" dirty="0"/>
          </a:p>
        </p:txBody>
      </p:sp>
      <p:grpSp>
        <p:nvGrpSpPr>
          <p:cNvPr id="6" name="Agrupar 5"/>
          <p:cNvGrpSpPr/>
          <p:nvPr/>
        </p:nvGrpSpPr>
        <p:grpSpPr>
          <a:xfrm>
            <a:off x="729456" y="1772816"/>
            <a:ext cx="8382000" cy="2892368"/>
            <a:chOff x="729456" y="2532906"/>
            <a:chExt cx="8382000" cy="2892368"/>
          </a:xfrm>
        </p:grpSpPr>
        <p:grpSp>
          <p:nvGrpSpPr>
            <p:cNvPr id="5" name="Agrupar 4"/>
            <p:cNvGrpSpPr/>
            <p:nvPr/>
          </p:nvGrpSpPr>
          <p:grpSpPr>
            <a:xfrm>
              <a:off x="729456" y="2532906"/>
              <a:ext cx="8382000" cy="2892368"/>
              <a:chOff x="729456" y="2532906"/>
              <a:chExt cx="8382000" cy="2892368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292"/>
              <a:stretch/>
            </p:blipFill>
            <p:spPr>
              <a:xfrm>
                <a:off x="729456" y="2564904"/>
                <a:ext cx="8382000" cy="2860370"/>
              </a:xfrm>
              <a:prstGeom prst="rect">
                <a:avLst/>
              </a:prstGeom>
            </p:spPr>
          </p:pic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744" y="2730873"/>
                <a:ext cx="864096" cy="613229"/>
              </a:xfrm>
              <a:prstGeom prst="rect">
                <a:avLst/>
              </a:prstGeom>
            </p:spPr>
          </p:pic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5696" y="2532906"/>
                <a:ext cx="864096" cy="811196"/>
              </a:xfrm>
              <a:prstGeom prst="rect">
                <a:avLst/>
              </a:prstGeom>
            </p:spPr>
          </p:pic>
        </p:grpSp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834" y="3244872"/>
              <a:ext cx="279648" cy="198460"/>
            </a:xfrm>
            <a:prstGeom prst="rect">
              <a:avLst/>
            </a:prstGeom>
          </p:spPr>
        </p:pic>
      </p:grpSp>
      <p:sp>
        <p:nvSpPr>
          <p:cNvPr id="19" name="Título 2"/>
          <p:cNvSpPr txBox="1">
            <a:spLocks/>
          </p:cNvSpPr>
          <p:nvPr/>
        </p:nvSpPr>
        <p:spPr>
          <a:xfrm>
            <a:off x="1409411" y="4797152"/>
            <a:ext cx="5898894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endParaRPr lang="pt-BR" dirty="0"/>
          </a:p>
          <a:p>
            <a:pPr algn="l" fontAlgn="auto">
              <a:spcAft>
                <a:spcPts val="0"/>
              </a:spcAft>
            </a:pPr>
            <a:r>
              <a:rPr lang="pt-BR" dirty="0"/>
              <a:t>{</a:t>
            </a:r>
          </a:p>
          <a:p>
            <a:pPr algn="l" fontAlgn="auto">
              <a:spcAft>
                <a:spcPts val="0"/>
              </a:spcAft>
            </a:pPr>
            <a:r>
              <a:rPr lang="pt-BR" dirty="0"/>
              <a:t>    </a:t>
            </a:r>
            <a:r>
              <a:rPr lang="pt-BR" dirty="0" smtClean="0">
                <a:solidFill>
                  <a:schemeClr val="accent6"/>
                </a:solidFill>
              </a:rPr>
              <a:t>“JSON” </a:t>
            </a:r>
            <a:r>
              <a:rPr lang="pt-BR" dirty="0" smtClean="0"/>
              <a:t>:</a:t>
            </a:r>
            <a:r>
              <a:rPr lang="pt-BR" dirty="0" smtClean="0">
                <a:solidFill>
                  <a:schemeClr val="accent6"/>
                </a:solidFill>
              </a:rPr>
              <a:t> “is beautiful”</a:t>
            </a:r>
            <a:endParaRPr lang="pt-BR" dirty="0">
              <a:solidFill>
                <a:schemeClr val="accent6"/>
              </a:solidFill>
            </a:endParaRPr>
          </a:p>
          <a:p>
            <a:pPr algn="l" fontAlgn="auto">
              <a:spcAft>
                <a:spcPts val="0"/>
              </a:spcAft>
            </a:pPr>
            <a:r>
              <a:rPr lang="pt-BR" dirty="0"/>
              <a:t>}</a:t>
            </a:r>
          </a:p>
        </p:txBody>
      </p:sp>
      <p:sp>
        <p:nvSpPr>
          <p:cNvPr id="7" name="Retângulo 6"/>
          <p:cNvSpPr/>
          <p:nvPr/>
        </p:nvSpPr>
        <p:spPr>
          <a:xfrm>
            <a:off x="5625281" y="5983366"/>
            <a:ext cx="352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Elaborado pelos autores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56996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 Metodológico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714348" y="1611893"/>
            <a:ext cx="8143932" cy="4697427"/>
          </a:xfrm>
        </p:spPr>
        <p:txBody>
          <a:bodyPr>
            <a:normAutofit lnSpcReduction="10000"/>
          </a:bodyPr>
          <a:lstStyle/>
          <a:p>
            <a:r>
              <a:rPr lang="pt-BR" sz="4000" dirty="0" smtClean="0"/>
              <a:t>Tipo de pesquisa:</a:t>
            </a:r>
          </a:p>
          <a:p>
            <a:pPr lvl="1"/>
            <a:r>
              <a:rPr lang="pt-BR" sz="3600" dirty="0" smtClean="0"/>
              <a:t>Pesquisa Aplicada.</a:t>
            </a:r>
          </a:p>
          <a:p>
            <a:r>
              <a:rPr lang="pt-BR" sz="4000" dirty="0" smtClean="0"/>
              <a:t>Contexto:</a:t>
            </a:r>
          </a:p>
          <a:p>
            <a:pPr lvl="1"/>
            <a:r>
              <a:rPr lang="pt-BR" sz="3600" dirty="0" smtClean="0"/>
              <a:t>Sociedade.</a:t>
            </a:r>
          </a:p>
          <a:p>
            <a:pPr lvl="1"/>
            <a:r>
              <a:rPr lang="pt-BR" sz="3600" dirty="0" smtClean="0"/>
              <a:t> Consumo de Energia.</a:t>
            </a:r>
          </a:p>
          <a:p>
            <a:r>
              <a:rPr lang="pt-BR" sz="4000" dirty="0" smtClean="0"/>
              <a:t>Instrumentos:</a:t>
            </a:r>
          </a:p>
          <a:p>
            <a:pPr lvl="1"/>
            <a:r>
              <a:rPr lang="pt-BR" sz="3600" dirty="0" smtClean="0"/>
              <a:t>Reuniões e Formulário de Pesquisa.</a:t>
            </a:r>
          </a:p>
          <a:p>
            <a:endParaRPr lang="pt-BR" dirty="0" smtClean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5110884" y="1559406"/>
            <a:ext cx="3133989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1" name="Título 2"/>
          <p:cNvSpPr txBox="1">
            <a:spLocks/>
          </p:cNvSpPr>
          <p:nvPr/>
        </p:nvSpPr>
        <p:spPr>
          <a:xfrm>
            <a:off x="1179240" y="1559406"/>
            <a:ext cx="7065633" cy="4381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2" name="Título 2"/>
          <p:cNvSpPr txBox="1">
            <a:spLocks/>
          </p:cNvSpPr>
          <p:nvPr/>
        </p:nvSpPr>
        <p:spPr>
          <a:xfrm>
            <a:off x="899592" y="1711806"/>
            <a:ext cx="7497681" cy="4229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549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590</Words>
  <Application>Microsoft Office PowerPoint</Application>
  <PresentationFormat>Apresentação na tela (4:3)</PresentationFormat>
  <Paragraphs>127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Personalizar design</vt:lpstr>
      <vt:lpstr>Apresentação do PowerPoint</vt:lpstr>
      <vt:lpstr>Introdução</vt:lpstr>
      <vt:lpstr>Justificativa</vt:lpstr>
      <vt:lpstr>Justificativa</vt:lpstr>
      <vt:lpstr>Objetivo</vt:lpstr>
      <vt:lpstr>Objetivos específicos</vt:lpstr>
      <vt:lpstr>Quadro Teórico</vt:lpstr>
      <vt:lpstr>Quadro Teórico</vt:lpstr>
      <vt:lpstr>Quadro Metodológico</vt:lpstr>
      <vt:lpstr>Quadro Metodológico</vt:lpstr>
      <vt:lpstr>Cronograma</vt:lpstr>
      <vt:lpstr>Referências</vt:lpstr>
      <vt:lpstr>Apresentação do PowerPoint</vt:lpstr>
    </vt:vector>
  </TitlesOfParts>
  <Company>Univás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Model</dc:title>
  <dc:subject>TCC</dc:subject>
  <dc:creator>Roberto Ribeiro Rocha</dc:creator>
  <cp:lastModifiedBy>Gui Sanches</cp:lastModifiedBy>
  <cp:revision>113</cp:revision>
  <dcterms:created xsi:type="dcterms:W3CDTF">2002-05-11T17:07:14Z</dcterms:created>
  <dcterms:modified xsi:type="dcterms:W3CDTF">2016-05-15T05:10:29Z</dcterms:modified>
</cp:coreProperties>
</file>