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6" r:id="rId4"/>
    <p:sldId id="328" r:id="rId5"/>
    <p:sldId id="329" r:id="rId6"/>
    <p:sldId id="322" r:id="rId7"/>
    <p:sldId id="330" r:id="rId8"/>
    <p:sldId id="331" r:id="rId9"/>
    <p:sldId id="333" r:id="rId10"/>
    <p:sldId id="334" r:id="rId11"/>
    <p:sldId id="332" r:id="rId12"/>
    <p:sldId id="336" r:id="rId13"/>
    <p:sldId id="335" r:id="rId14"/>
    <p:sldId id="337" r:id="rId15"/>
    <p:sldId id="360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2" r:id="rId39"/>
    <p:sldId id="36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herme senna" initials="gs" lastIdx="1" clrIdx="0">
    <p:extLst>
      <p:ext uri="{19B8F6BF-5375-455C-9EA6-DF929625EA0E}">
        <p15:presenceInfo xmlns:p15="http://schemas.microsoft.com/office/powerpoint/2012/main" userId="d76f255679d49e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0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4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4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11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823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05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6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11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79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0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3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8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72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1752296-9952-4092-88A4-B753660201BD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F1CB3F6-F2C4-45A9-B77E-AA313C41A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4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ufsc.br/~vania.bogorny/artigos/CLEI2003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Student+Performanc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254D9-64DE-42A6-AEEC-D73E6C52F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0" y="3697102"/>
            <a:ext cx="11512248" cy="584775"/>
          </a:xfrm>
        </p:spPr>
        <p:txBody>
          <a:bodyPr/>
          <a:lstStyle/>
          <a:p>
            <a:r>
              <a:rPr lang="pt-BR" dirty="0"/>
              <a:t>Avaliação II</a:t>
            </a:r>
            <a:br>
              <a:rPr lang="pt-BR" dirty="0"/>
            </a:br>
            <a:endParaRPr lang="pt-BR" sz="1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8FBEC9-A355-433E-A722-AED52817D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164" y="5399170"/>
            <a:ext cx="10572000" cy="113585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Alunos: Guilherme Senna e Emmanuel Norberto</a:t>
            </a:r>
          </a:p>
          <a:p>
            <a:r>
              <a:rPr lang="pt-BR" dirty="0"/>
              <a:t>Disciplina: Banco de dados 2</a:t>
            </a:r>
          </a:p>
          <a:p>
            <a:r>
              <a:rPr lang="pt-BR" dirty="0"/>
              <a:t>Professora: </a:t>
            </a:r>
            <a:r>
              <a:rPr lang="pt-BR" dirty="0" err="1"/>
              <a:t>Trícia</a:t>
            </a:r>
            <a:r>
              <a:rPr lang="pt-BR" dirty="0"/>
              <a:t> Souto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D6F638-9467-423F-A8DC-CD02480A2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0" y="192947"/>
            <a:ext cx="1203962" cy="156057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3BA1EF2-A721-43B8-BC6E-C05A540BA9E6}"/>
              </a:ext>
            </a:extLst>
          </p:cNvPr>
          <p:cNvSpPr txBox="1"/>
          <p:nvPr/>
        </p:nvSpPr>
        <p:spPr>
          <a:xfrm>
            <a:off x="1287082" y="99306"/>
            <a:ext cx="10465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/>
              <a:t>Universidade Estadual de Santa Cruz - UESC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534F75-AA65-4B69-984B-8EE79943B831}"/>
              </a:ext>
            </a:extLst>
          </p:cNvPr>
          <p:cNvSpPr txBox="1"/>
          <p:nvPr/>
        </p:nvSpPr>
        <p:spPr>
          <a:xfrm>
            <a:off x="1287082" y="651995"/>
            <a:ext cx="10465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Departamento de Ciências Exatas e Tecnológicas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F2FB7D-C2FA-4C0E-B832-DD28CA53785F}"/>
              </a:ext>
            </a:extLst>
          </p:cNvPr>
          <p:cNvSpPr txBox="1"/>
          <p:nvPr/>
        </p:nvSpPr>
        <p:spPr>
          <a:xfrm>
            <a:off x="1287082" y="1235326"/>
            <a:ext cx="1046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Curso de Ciência da Computação - Trimestre Letivo Excepcional (TLE)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73A368-48F1-4077-A244-B727E23574C2}"/>
              </a:ext>
            </a:extLst>
          </p:cNvPr>
          <p:cNvSpPr txBox="1"/>
          <p:nvPr/>
        </p:nvSpPr>
        <p:spPr>
          <a:xfrm>
            <a:off x="83120" y="4063203"/>
            <a:ext cx="104658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Mineração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50996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- Detalhes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4045E-7280-4272-B613-58E3C9ED6CE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5100" y="2370014"/>
            <a:ext cx="5086408" cy="4103078"/>
          </a:xfrm>
        </p:spPr>
        <p:txBody>
          <a:bodyPr>
            <a:normAutofit fontScale="70000" lnSpcReduction="20000"/>
          </a:bodyPr>
          <a:lstStyle/>
          <a:p>
            <a:r>
              <a:rPr lang="pt-BR" sz="2200" b="1" dirty="0">
                <a:latin typeface="Calibri" panose="020F0502020204030204" pitchFamily="34" charset="0"/>
                <a:cs typeface="Calibri" panose="020F0502020204030204" pitchFamily="34" charset="0"/>
              </a:rPr>
              <a:t>Análise estatística e uso de gráficos 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(Bibliotecas anteriores)</a:t>
            </a:r>
          </a:p>
          <a:p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Níveis -&gt; pior/melhor, menor tempo/maior tempo.</a:t>
            </a:r>
          </a:p>
          <a:p>
            <a:endParaRPr lang="pt-B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Análise de dados de uma </a:t>
            </a:r>
            <a:r>
              <a:rPr lang="pt-BR" sz="2200" b="1" dirty="0">
                <a:latin typeface="Calibri" panose="020F0502020204030204" pitchFamily="34" charset="0"/>
                <a:cs typeface="Calibri" panose="020F0502020204030204" pitchFamily="34" charset="0"/>
              </a:rPr>
              <a:t>turma escolar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Sexo (M/F)				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Idade (15~21)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Endereço (Urbano/Rural)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Tamanho da família (&lt;= 3, &gt; 3)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Tempo de viagem de casa até a escola (1 até 4)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Tempo de estudo (1 até 4)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Quantidade de repetência (0 até 3)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Precisa de banca/revisão (S/N)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Precisa pagar matérias (S/N)</a:t>
            </a:r>
          </a:p>
          <a:p>
            <a:pPr lvl="1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89D9350C-F6E4-4921-BF4D-EB2EDFBE0FD9}"/>
              </a:ext>
            </a:extLst>
          </p:cNvPr>
          <p:cNvSpPr txBox="1">
            <a:spLocks/>
          </p:cNvSpPr>
          <p:nvPr/>
        </p:nvSpPr>
        <p:spPr>
          <a:xfrm>
            <a:off x="4948224" y="3150594"/>
            <a:ext cx="5086408" cy="41030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Faz atividade extracurriculares (S/N)</a:t>
            </a:r>
          </a:p>
          <a:p>
            <a:pPr lvl="1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Pensa em fazer ensino superior (S/N)</a:t>
            </a:r>
          </a:p>
          <a:p>
            <a:pPr lvl="1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Possui internet em casa (S/N)</a:t>
            </a:r>
          </a:p>
          <a:p>
            <a:pPr lvl="1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Possui um relacionamento amoroso (S/N)</a:t>
            </a:r>
          </a:p>
          <a:p>
            <a:pPr lvl="1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Nível de relacionamento com a família (1 até 5)</a:t>
            </a:r>
          </a:p>
          <a:p>
            <a:pPr lvl="1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Nível de tempo livre após as aulas (1 até 5)</a:t>
            </a:r>
          </a:p>
          <a:p>
            <a:pPr lvl="1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Nível de vida social (1 até 5)</a:t>
            </a:r>
          </a:p>
          <a:p>
            <a:pPr lvl="1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Nível de saúde (1 até 5) </a:t>
            </a:r>
          </a:p>
          <a:p>
            <a:pPr lvl="1"/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Quantidade de faltas (1 até 59) - Intervalos</a:t>
            </a:r>
          </a:p>
          <a:p>
            <a:pPr lvl="1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Criação da tabela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4045E-7280-4272-B613-58E3C9ED6CE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5100" y="2370014"/>
            <a:ext cx="5086408" cy="4103078"/>
          </a:xfrm>
        </p:spPr>
        <p:txBody>
          <a:bodyPr>
            <a:normAutofit/>
          </a:bodyPr>
          <a:lstStyle/>
          <a:p>
            <a:pPr lvl="1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017CFE-6116-4DEF-B33B-84302B56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2" y="2512241"/>
            <a:ext cx="1962150" cy="742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83E2C6C-B9C2-4A02-8331-FCC321D4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050" y="2512241"/>
            <a:ext cx="3800475" cy="2381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CAD7894-9C18-4131-9E9F-3AEB76508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050" y="2831285"/>
            <a:ext cx="1390650" cy="381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83A0FD-7DB4-4AD3-B50B-FA2BF569D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881" y="2249853"/>
            <a:ext cx="41243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1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Script de inserção Parte 1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64BA401D-D106-4AF2-BF73-9B28332A4BD7}"/>
              </a:ext>
            </a:extLst>
          </p:cNvPr>
          <p:cNvSpPr txBox="1">
            <a:spLocks/>
          </p:cNvSpPr>
          <p:nvPr/>
        </p:nvSpPr>
        <p:spPr>
          <a:xfrm>
            <a:off x="0" y="2159000"/>
            <a:ext cx="9722840" cy="10875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Conexão com o BD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Restringir os campos desejados (18 dos 33)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4E073D-7900-4D01-BE3E-7332E166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9" y="3429000"/>
            <a:ext cx="7123913" cy="21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7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Script de inserção Parte 2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64BA401D-D106-4AF2-BF73-9B28332A4BD7}"/>
              </a:ext>
            </a:extLst>
          </p:cNvPr>
          <p:cNvSpPr txBox="1">
            <a:spLocks/>
          </p:cNvSpPr>
          <p:nvPr/>
        </p:nvSpPr>
        <p:spPr>
          <a:xfrm>
            <a:off x="0" y="2159000"/>
            <a:ext cx="9722840" cy="10875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Dados do site em Excel (.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Necessário ler, restringir os campos e inserir no Banco de dados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485D4A4-656A-46E0-9936-7BC299A2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6" y="3681780"/>
            <a:ext cx="111728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3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Script de leitura Parte 1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64BA401D-D106-4AF2-BF73-9B28332A4BD7}"/>
              </a:ext>
            </a:extLst>
          </p:cNvPr>
          <p:cNvSpPr txBox="1">
            <a:spLocks/>
          </p:cNvSpPr>
          <p:nvPr/>
        </p:nvSpPr>
        <p:spPr>
          <a:xfrm>
            <a:off x="0" y="2159000"/>
            <a:ext cx="9722840" cy="10875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Novamente conexão com o BD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Criação dos campos em forma de dicionário (estrutura de dados do Python)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B4B3E-A6A0-4519-81AB-E9666D21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7" y="3429000"/>
            <a:ext cx="1304925" cy="8001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17211B-126D-4A99-9273-46DD79BF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92" y="3429000"/>
            <a:ext cx="1657350" cy="8001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7419C3D-679B-4CE6-A2BE-58284E07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292" y="3429000"/>
            <a:ext cx="2047875" cy="12477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33B674-8541-471A-BA38-A63FB3F9C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799" y="3429000"/>
            <a:ext cx="2066925" cy="12858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9AE2511-2AD6-4575-83C5-CF5A8357D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356" y="3452070"/>
            <a:ext cx="1800225" cy="8382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1E3D01E-C9EA-4F06-B5B6-21CC83789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8360" y="3477515"/>
            <a:ext cx="1666875" cy="9048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39F74FB-AFCC-46A2-BEFF-2D4E00204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762" y="5179852"/>
            <a:ext cx="2105025" cy="14478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3586890-13C7-44C9-9BE6-33AE223AE6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1271" y="5179852"/>
            <a:ext cx="2057400" cy="146685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88F0F84-C0B3-40AD-8270-4918ED88DC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8074" y="5147084"/>
            <a:ext cx="1695450" cy="14763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0A329A2-0201-476D-A6AF-6085F8C043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53581" y="4676775"/>
            <a:ext cx="19812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8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Script de leitura Parte 2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64BA401D-D106-4AF2-BF73-9B28332A4BD7}"/>
              </a:ext>
            </a:extLst>
          </p:cNvPr>
          <p:cNvSpPr txBox="1">
            <a:spLocks/>
          </p:cNvSpPr>
          <p:nvPr/>
        </p:nvSpPr>
        <p:spPr>
          <a:xfrm>
            <a:off x="0" y="2788174"/>
            <a:ext cx="9722840" cy="10875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WHERE = Uso de restrição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1º caso (False):</a:t>
            </a:r>
          </a:p>
          <a:p>
            <a:pPr lvl="1"/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Seleciona todos os dados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2º caso 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/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Casos específicos (árvore de decisão)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4A1898B1-47E3-4539-8892-B21F1DBCDC6C}"/>
              </a:ext>
            </a:extLst>
          </p:cNvPr>
          <p:cNvSpPr txBox="1">
            <a:spLocks/>
          </p:cNvSpPr>
          <p:nvPr/>
        </p:nvSpPr>
        <p:spPr>
          <a:xfrm>
            <a:off x="-386986" y="5453480"/>
            <a:ext cx="9722840" cy="10875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Iniciaremos sem restrição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FB2298-FB4B-4991-A938-044A18A42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744" y="2083319"/>
            <a:ext cx="63341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0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Script de leitura Parte 3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64BA401D-D106-4AF2-BF73-9B28332A4BD7}"/>
              </a:ext>
            </a:extLst>
          </p:cNvPr>
          <p:cNvSpPr txBox="1">
            <a:spLocks/>
          </p:cNvSpPr>
          <p:nvPr/>
        </p:nvSpPr>
        <p:spPr>
          <a:xfrm>
            <a:off x="0" y="2159000"/>
            <a:ext cx="9722840" cy="10875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Lê todos os valores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Incrementa os valores conforme vai achando linha a linha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09D6E2-DE6E-423F-BAA9-8AC2A0E6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4" y="3395444"/>
            <a:ext cx="4076700" cy="838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4D6EC30-C517-4CD2-AD35-A65C3510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4" y="4343400"/>
            <a:ext cx="4886325" cy="2247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F04AE3-E400-4818-8122-4D325CD6C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799" y="3829050"/>
            <a:ext cx="50101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5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Script de leitura Parte 4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64BA401D-D106-4AF2-BF73-9B28332A4BD7}"/>
              </a:ext>
            </a:extLst>
          </p:cNvPr>
          <p:cNvSpPr txBox="1">
            <a:spLocks/>
          </p:cNvSpPr>
          <p:nvPr/>
        </p:nvSpPr>
        <p:spPr>
          <a:xfrm>
            <a:off x="-58723" y="2019853"/>
            <a:ext cx="9722840" cy="10875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Insere cada dicionário dentro de um dicionário único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Dicionário de dicionário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0AE4E3-6AB9-4CDE-8592-4C7509701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06" y="2563623"/>
            <a:ext cx="5448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2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Script de leitura Parte 5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64BA401D-D106-4AF2-BF73-9B28332A4BD7}"/>
              </a:ext>
            </a:extLst>
          </p:cNvPr>
          <p:cNvSpPr txBox="1">
            <a:spLocks/>
          </p:cNvSpPr>
          <p:nvPr/>
        </p:nvSpPr>
        <p:spPr>
          <a:xfrm>
            <a:off x="-58723" y="2019853"/>
            <a:ext cx="9722840" cy="10875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Geramos a porcentagem para os valores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Insere nos gráficos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FA302-853E-491D-9940-23869709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133" y="3890509"/>
            <a:ext cx="1600200" cy="26479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58F16B7-C022-4FF7-B07A-87451C8F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09" y="2144694"/>
            <a:ext cx="5538613" cy="434688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C6FE7FE-E437-47CB-9282-371B1EEB4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133" y="3283884"/>
            <a:ext cx="1228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0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25A25D-CE31-45AD-B09A-8766EFA8D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99" y="2174002"/>
            <a:ext cx="5852172" cy="4389129"/>
          </a:xfrm>
          <a:prstGeom prst="rect">
            <a:avLst/>
          </a:prstGeom>
        </p:spPr>
      </p:pic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12686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sexo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Feminino (F): 52,66%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Masculino (M): 47,34%</a:t>
            </a:r>
          </a:p>
        </p:txBody>
      </p:sp>
    </p:spTree>
    <p:extLst>
      <p:ext uri="{BB962C8B-B14F-4D97-AF65-F5344CB8AC3E}">
        <p14:creationId xmlns:p14="http://schemas.microsoft.com/office/powerpoint/2010/main" val="133999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150497" y="2086708"/>
            <a:ext cx="5804826" cy="4689230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Calibri" pitchFamily="34" charset="0"/>
                <a:cs typeface="Calibri" pitchFamily="34" charset="0"/>
              </a:rPr>
              <a:t>Dados</a:t>
            </a:r>
            <a:br>
              <a:rPr lang="pt-BR" sz="2800" dirty="0">
                <a:latin typeface="Calibri" pitchFamily="34" charset="0"/>
                <a:cs typeface="Calibri" pitchFamily="34" charset="0"/>
              </a:rPr>
            </a:br>
            <a:r>
              <a:rPr lang="pt-BR" sz="1600" dirty="0">
                <a:latin typeface="Calibri" pitchFamily="34" charset="0"/>
                <a:cs typeface="Calibri" pitchFamily="34" charset="0"/>
              </a:rPr>
              <a:t>Um dado é um documento, uma informação ou um testemunho que permite chegar ao conhecimento de algo ou deduzir as consequências legítimas de um fato, e que serve de apoio.</a:t>
            </a:r>
          </a:p>
          <a:p>
            <a:r>
              <a:rPr lang="pt-BR" sz="2800" b="1" dirty="0">
                <a:latin typeface="Calibri" pitchFamily="34" charset="0"/>
                <a:cs typeface="Calibri" pitchFamily="34" charset="0"/>
              </a:rPr>
              <a:t>Mineração de dados</a:t>
            </a:r>
            <a:br>
              <a:rPr lang="pt-BR" sz="2800" b="1" dirty="0">
                <a:latin typeface="Calibri" pitchFamily="34" charset="0"/>
                <a:cs typeface="Calibri" pitchFamily="34" charset="0"/>
              </a:rPr>
            </a:br>
            <a:r>
              <a:rPr lang="pt-BR" sz="1600" dirty="0">
                <a:latin typeface="Calibri" pitchFamily="34" charset="0"/>
                <a:cs typeface="Calibri" pitchFamily="34" charset="0"/>
              </a:rPr>
              <a:t>Consiste em um processo analítico projetado para explorar grandes quantidades de dados (tipicamente relacionados a negócios, mercado ou pesquisas científicas), na busca de padrões consistentes e/ou relacionamentos sistemáticos entre variáveis e, então, validá-los aplicando os padrões detectados a novos subconjuntos de dados.</a:t>
            </a:r>
            <a:br>
              <a:rPr lang="pt-BR" sz="1600" b="1" dirty="0">
                <a:latin typeface="Calibri" pitchFamily="34" charset="0"/>
                <a:cs typeface="Calibri" pitchFamily="34" charset="0"/>
              </a:rPr>
            </a:br>
            <a:endParaRPr lang="pt-BR" sz="16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57" y="2393462"/>
            <a:ext cx="5400274" cy="348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DB7F152-1597-4F93-BA09-0D25DBC2D274}"/>
              </a:ext>
            </a:extLst>
          </p:cNvPr>
          <p:cNvSpPr txBox="1">
            <a:spLocks/>
          </p:cNvSpPr>
          <p:nvPr/>
        </p:nvSpPr>
        <p:spPr>
          <a:xfrm>
            <a:off x="6045044" y="4872670"/>
            <a:ext cx="8648678" cy="261372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400" b="0" i="0" u="none" strike="noStrike" dirty="0">
                <a:solidFill>
                  <a:srgbClr val="3A6D99"/>
                </a:solidFill>
                <a:effectLst/>
                <a:latin typeface="Tahoma" panose="020B0604030504040204" pitchFamily="34" charset="0"/>
                <a:hlinkClick r:id="rId3"/>
              </a:rPr>
              <a:t>Fonte: http://www.inf.ufsc.br/~vania.bogorny/artigos/CLEI2003.pdf</a:t>
            </a:r>
            <a:endParaRPr lang="pt-B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8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idade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15: 20,76%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16: 26,33%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17: 24,81%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18: 20,76%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19: 6,08%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20: 0,76%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21: 0,25%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8128AA-12DC-4435-B8F2-1368607DD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25" y="223272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endereço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(U) Urbano: 77,72%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(R) Rural: 22,28%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65F33D-18AA-40E0-BF9C-ADF20C29E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75" y="216036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5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Tamanho da família</a:t>
            </a:r>
          </a:p>
          <a:p>
            <a:pPr marL="0" indent="0">
              <a:buNone/>
            </a:pP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GT3 = </a:t>
            </a:r>
            <a:r>
              <a:rPr lang="pt-BR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Greater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(Maior que 3)</a:t>
            </a:r>
          </a:p>
          <a:p>
            <a:pPr marL="0" indent="0">
              <a:buNone/>
            </a:pP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LE3 = </a:t>
            </a:r>
            <a:r>
              <a:rPr lang="pt-BR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equal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pt-BR" sz="2000" i="1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(Menor ou igual a 3)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Maior que 3: 71,14%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Menor ou igual a 3: 28,86%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ACCF97-3B63-4307-B19A-0405D339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99" y="224950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75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Tempo de viagem da casa até a escola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 (&lt;  15 min): 65,06%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 ( 15 até 30 min): 27,09%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 (30min até 1hr): 5,82%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4 ( &gt; 1hr): 2,03%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A3FDCC-85F9-4B00-8BD5-CFA28105A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74" y="227467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3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Tempo de estudo em casa - Mês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 (&lt;  2 horas): 26,58%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 (2 até 5 horas): 50,13%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 (5 até 10 horas): 16,46%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4 (&gt; 10 horas): 6,84%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6DBDFB-11AF-423C-84EF-5ADC4B235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782" y="216036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67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Repetência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0: 78,99%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1: 12,66%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2: 4,30%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3: 4,05%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3064DC-9D9F-4E66-A389-9E21B4442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00" y="216036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90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Necessidade de reforço escolar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Sim: 12,91%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Não: 87,09%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D95C72-C916-4C93-9706-C0A0FC0C6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58" y="227467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8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Necessidade de pagar matéria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Sim: 45,82%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Não: 54,18%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ADDAF5-C96E-4407-A503-70FA44779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48" y="235610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7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Fazem atividade extracurricular?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Sim: 50,89%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Não: 49,11%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5E466A-EBB0-40EC-BEA8-CA38B2005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71" y="216036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07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Pensam em cursar ensino superior?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Sim: 94,94%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Não: 5,06%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D2360A-895B-4F53-A8F9-40EAB8F5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187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0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95459-6A2B-4A52-9FE0-74F3B9E1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 (Data </a:t>
            </a:r>
            <a:r>
              <a:rPr lang="pt-BR" dirty="0" err="1"/>
              <a:t>Scraping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17039-7C99-4089-B27C-39A2F541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6515"/>
            <a:ext cx="11037441" cy="3538334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Mineração de dados: 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Extrair dados úteis/desejados.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Web, Mobile, BD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Uso de 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estrutura de dados 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(organizar, gerenciar, armazenar)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lista encadeada, objetos, etc.</a:t>
            </a: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Processo 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atizado</a:t>
            </a:r>
            <a:endParaRPr lang="pt-B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15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Possuem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em casa?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Sim: 83,29%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Não: 16,71%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6F6EBC-E44F-4193-9110-EAC981210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81" y="216036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19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160369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Possuem relacionamento amoroso?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Sim: 33,42%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Não: 66,58%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603570-07A5-4A44-BEA6-DBF5ACE8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71" y="224111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17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249502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Nível de relacionamento com a 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Família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muito ruim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(1) a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excelente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(5)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1: 2,03%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2: 4,56%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3: 17,22%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4: 49,37%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5: 26,84%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6A1145-037B-4C1A-A274-92BE70E9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950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4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249502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Nível de tempo livre pós escola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muito baixo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(1) a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muito alto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(5)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1: 4,81%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2: 16,20%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3: 39,75%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4: 29,11%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5: 10,13%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F144B3-9F37-45FD-AE5C-C0F78D8BF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99" y="224950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53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249502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Nível de vida social 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muito baixo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(1) a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muito alto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(5)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1: 5,82%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2: 26,08%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3: 32,91%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4: 21,77%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5: 13,42%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F10C1F-7A51-4B4C-9C24-B56ECE2C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99" y="200852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71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249502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Nível de saúde</a:t>
            </a:r>
          </a:p>
          <a:p>
            <a:pPr marL="0" indent="0">
              <a:buNone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muito ruim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(1) a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muito boa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(5)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1: 11,90%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2: 11,39%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3: 23,04%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4: 16,71%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5: 36,96%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137B08-9C08-4978-82ED-7D727270A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98" y="224950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Gráficos gerados</a:t>
            </a: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A0F0A650-7145-4CE7-80DF-F8BFAE256CAC}"/>
              </a:ext>
            </a:extLst>
          </p:cNvPr>
          <p:cNvSpPr txBox="1">
            <a:spLocks/>
          </p:cNvSpPr>
          <p:nvPr/>
        </p:nvSpPr>
        <p:spPr>
          <a:xfrm>
            <a:off x="0" y="2249502"/>
            <a:ext cx="9722840" cy="41481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Campo: Quantidade de faltas</a:t>
            </a:r>
          </a:p>
          <a:p>
            <a:pPr marL="0" indent="0">
              <a:buNone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0-9: 78.99%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10-19:16.20%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20-29: 3.29%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30-39: 0.51%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40-49: 0.25%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50-59: 0.76%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AA3D14-505D-4D74-9D38-0A444D9E2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03" y="212901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59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7D152-D1FE-4D79-90E0-A2D70FD9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22021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Resumo sem restrição parte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475346-104A-4FA5-B4E1-DC1FD753D570}"/>
              </a:ext>
            </a:extLst>
          </p:cNvPr>
          <p:cNvSpPr txBox="1">
            <a:spLocks/>
          </p:cNvSpPr>
          <p:nvPr/>
        </p:nvSpPr>
        <p:spPr>
          <a:xfrm>
            <a:off x="-125836" y="2424418"/>
            <a:ext cx="10796632" cy="401156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sala possui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um pouco a mais de mulheres que homens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(52,66% contra 47,34%)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grande maioria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possui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idade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entre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15 e 18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(92,91%)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maioria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mora em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zona Urbana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(77,72%)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maioria possui mais de três membros na família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(71,14%)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grande maioria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gasta de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menos de 15 minutos até 30 minutos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para chegar na escola (92,15%)</a:t>
            </a:r>
          </a:p>
          <a:p>
            <a:pPr lvl="1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Pouco mais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da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metade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gasta de 2 à 5 horas em estudos mensais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(50,13%)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maioria não possui repetência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(78,99%)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maioria não precisa de reforço escolar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(87,09%)</a:t>
            </a:r>
          </a:p>
          <a:p>
            <a:pPr lvl="1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Pouco mais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da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metade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não precisa pagar matéria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(54,18%)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84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7D152-D1FE-4D79-90E0-A2D70FD9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22021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Resumo sem restrição parte 2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5FF8B1F4-265C-4DC7-B6BD-06F9F400CFA0}"/>
              </a:ext>
            </a:extLst>
          </p:cNvPr>
          <p:cNvSpPr txBox="1">
            <a:spLocks/>
          </p:cNvSpPr>
          <p:nvPr/>
        </p:nvSpPr>
        <p:spPr>
          <a:xfrm>
            <a:off x="-293614" y="2659308"/>
            <a:ext cx="11207692" cy="391766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Pouco mais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da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metade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faz atividades extracurriculares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(50,89%)</a:t>
            </a:r>
          </a:p>
          <a:p>
            <a:pPr lvl="1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Quase todos planejam cursar o ensino superior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(94,94%)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maior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parte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possui internet em casa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(83,29%)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maioria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não possui relacionamento amoroso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(66,58%)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maioria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possui um relacionamento bom ou ótimo com a família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(76,21%)</a:t>
            </a: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 maioria possui tempo livre mediano ou alto após as aulas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(68,82%)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maioria possui vida social ruim, média ou alta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(80,76%)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maioria possui saúde média ou muito boa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(60%)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maioria possui entre 0 e 10 faltas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(78,99%)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6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7D152-D1FE-4D79-90E0-A2D70FD9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29124"/>
            <a:ext cx="10571998" cy="970450"/>
          </a:xfrm>
        </p:spPr>
        <p:txBody>
          <a:bodyPr/>
          <a:lstStyle/>
          <a:p>
            <a:r>
              <a:rPr lang="pt-BR" dirty="0"/>
              <a:t>Experimento prático – Python e MySQL – Resumo com restrição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475346-104A-4FA5-B4E1-DC1FD753D570}"/>
              </a:ext>
            </a:extLst>
          </p:cNvPr>
          <p:cNvSpPr txBox="1">
            <a:spLocks/>
          </p:cNvSpPr>
          <p:nvPr/>
        </p:nvSpPr>
        <p:spPr>
          <a:xfrm>
            <a:off x="-201336" y="1937855"/>
            <a:ext cx="10571998" cy="352057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Mulheres dedicam mais horas aos estudos mensais que os homens 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(87% dos homens nos níveis 1-2 contra 78,85% das mulheres em 2-3)</a:t>
            </a:r>
          </a:p>
          <a:p>
            <a:pPr lvl="1"/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Homens possuem mais tempo livre após as aulas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(82,69% das mulheres nos níveis 2-3-4 contra 83,95% dos homens nos níveis 3-4-5)</a:t>
            </a:r>
          </a:p>
          <a:p>
            <a:pPr lvl="1"/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Estudantes da zona rural gastam mais tempo para chegar a escola 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(96,09% dos urbanos no nível 1-2 contra 54,55% nos níveis 2-3)</a:t>
            </a:r>
          </a:p>
          <a:p>
            <a:pPr lvl="1"/>
            <a:r>
              <a:rPr lang="pt-BR" sz="1500" b="1" dirty="0">
                <a:latin typeface="Calibri" panose="020F0502020204030204" pitchFamily="34" charset="0"/>
                <a:cs typeface="Calibri" panose="020F0502020204030204" pitchFamily="34" charset="0"/>
              </a:rPr>
              <a:t>Estudantes da zona rural tem menos acesso a internet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(68% dos rurais contra 87% dos urbanos)</a:t>
            </a:r>
          </a:p>
        </p:txBody>
      </p:sp>
    </p:spTree>
    <p:extLst>
      <p:ext uri="{BB962C8B-B14F-4D97-AF65-F5344CB8AC3E}">
        <p14:creationId xmlns:p14="http://schemas.microsoft.com/office/powerpoint/2010/main" val="73692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tarefas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91882" y="2344614"/>
            <a:ext cx="11736703" cy="4513385"/>
          </a:xfrm>
        </p:spPr>
        <p:txBody>
          <a:bodyPr>
            <a:normAutofit fontScale="40000" lnSpcReduction="20000"/>
          </a:bodyPr>
          <a:lstStyle/>
          <a:p>
            <a:r>
              <a:rPr lang="pt-BR" sz="7000" b="1" dirty="0">
                <a:latin typeface="Calibri" pitchFamily="34" charset="0"/>
                <a:cs typeface="Calibri" pitchFamily="34" charset="0"/>
              </a:rPr>
              <a:t>Descrição</a:t>
            </a:r>
            <a:br>
              <a:rPr lang="pt-BR" sz="7200" dirty="0">
                <a:latin typeface="Calibri" pitchFamily="34" charset="0"/>
                <a:cs typeface="Calibri" pitchFamily="34" charset="0"/>
              </a:rPr>
            </a:br>
            <a:r>
              <a:rPr lang="pt-BR" sz="3500" dirty="0">
                <a:latin typeface="Calibri" pitchFamily="34" charset="0"/>
                <a:cs typeface="Calibri" pitchFamily="34" charset="0"/>
              </a:rPr>
              <a:t>Utilizada para descrever os padrões e tendências revelados pelos dados.</a:t>
            </a:r>
          </a:p>
          <a:p>
            <a:r>
              <a:rPr lang="pt-BR" sz="7000" b="1" dirty="0">
                <a:latin typeface="Calibri" pitchFamily="34" charset="0"/>
                <a:cs typeface="Calibri" pitchFamily="34" charset="0"/>
              </a:rPr>
              <a:t>Classificação</a:t>
            </a:r>
            <a:br>
              <a:rPr lang="pt-BR" sz="7200" dirty="0">
                <a:latin typeface="Calibri" pitchFamily="34" charset="0"/>
                <a:cs typeface="Calibri" pitchFamily="34" charset="0"/>
              </a:rPr>
            </a:br>
            <a:r>
              <a:rPr lang="pt-BR" sz="3500" dirty="0">
                <a:latin typeface="Calibri" pitchFamily="34" charset="0"/>
                <a:cs typeface="Calibri" pitchFamily="34" charset="0"/>
              </a:rPr>
              <a:t>Uma das tarefas mais comuns, a Classificação, visa identificar a qual classe um determinado registro pertence.</a:t>
            </a:r>
          </a:p>
          <a:p>
            <a:r>
              <a:rPr lang="pt-BR" sz="7000" b="1" dirty="0">
                <a:latin typeface="Calibri" pitchFamily="34" charset="0"/>
                <a:cs typeface="Calibri" pitchFamily="34" charset="0"/>
              </a:rPr>
              <a:t>Estimação / Regressão</a:t>
            </a:r>
            <a:br>
              <a:rPr lang="pt-BR" sz="7200" dirty="0">
                <a:latin typeface="Calibri" pitchFamily="34" charset="0"/>
                <a:cs typeface="Calibri" pitchFamily="34" charset="0"/>
              </a:rPr>
            </a:br>
            <a:r>
              <a:rPr lang="pt-BR" sz="3500" dirty="0">
                <a:latin typeface="Calibri" pitchFamily="34" charset="0"/>
                <a:cs typeface="Calibri" pitchFamily="34" charset="0"/>
              </a:rPr>
              <a:t>A estimação é similar à classificação, porém é usada quando o registro é identificado por um valor numérico e não um categórico. </a:t>
            </a:r>
          </a:p>
          <a:p>
            <a:r>
              <a:rPr lang="pt-BR" sz="7000" b="1" dirty="0">
                <a:latin typeface="Calibri" pitchFamily="34" charset="0"/>
                <a:cs typeface="Calibri" pitchFamily="34" charset="0"/>
              </a:rPr>
              <a:t>Predição</a:t>
            </a:r>
            <a:br>
              <a:rPr lang="pt-BR" sz="7200" dirty="0">
                <a:latin typeface="Calibri" pitchFamily="34" charset="0"/>
                <a:cs typeface="Calibri" pitchFamily="34" charset="0"/>
              </a:rPr>
            </a:br>
            <a:r>
              <a:rPr lang="pt-BR" sz="3500" dirty="0">
                <a:latin typeface="Calibri" pitchFamily="34" charset="0"/>
                <a:cs typeface="Calibri" pitchFamily="34" charset="0"/>
              </a:rPr>
              <a:t>A tarefa de predição é similar às tarefas de classificação e estimação, porém ela visa descobrir o valor futuro de um determinado atributo.</a:t>
            </a:r>
          </a:p>
          <a:p>
            <a:r>
              <a:rPr lang="pt-BR" sz="7000" b="1" dirty="0">
                <a:latin typeface="Calibri" pitchFamily="34" charset="0"/>
                <a:cs typeface="Calibri" pitchFamily="34" charset="0"/>
              </a:rPr>
              <a:t>Agrupamento</a:t>
            </a:r>
            <a:br>
              <a:rPr lang="pt-BR" sz="7200" dirty="0">
                <a:latin typeface="Calibri" pitchFamily="34" charset="0"/>
                <a:cs typeface="Calibri" pitchFamily="34" charset="0"/>
              </a:rPr>
            </a:br>
            <a:r>
              <a:rPr lang="pt-BR" sz="3500" dirty="0">
                <a:latin typeface="Calibri" pitchFamily="34" charset="0"/>
                <a:cs typeface="Calibri" pitchFamily="34" charset="0"/>
              </a:rPr>
              <a:t>A tarefa de agrupamento visa identificar e aproximar os registros similares. </a:t>
            </a:r>
          </a:p>
          <a:p>
            <a:r>
              <a:rPr lang="pt-BR" sz="7000" b="1" dirty="0">
                <a:latin typeface="Calibri" pitchFamily="34" charset="0"/>
                <a:cs typeface="Calibri" pitchFamily="34" charset="0"/>
              </a:rPr>
              <a:t>Associação</a:t>
            </a:r>
            <a:br>
              <a:rPr lang="pt-BR" sz="7200" dirty="0">
                <a:latin typeface="Calibri" pitchFamily="34" charset="0"/>
                <a:cs typeface="Calibri" pitchFamily="34" charset="0"/>
              </a:rPr>
            </a:br>
            <a:r>
              <a:rPr lang="pt-BR" sz="3500" dirty="0">
                <a:latin typeface="Calibri" pitchFamily="34" charset="0"/>
                <a:cs typeface="Calibri" pitchFamily="34" charset="0"/>
              </a:rPr>
              <a:t>A tarefa de associação consiste em identificar quais atributos estão relacionados. </a:t>
            </a:r>
          </a:p>
          <a:p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5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métodos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0677" y="2168770"/>
            <a:ext cx="11852031" cy="4513384"/>
          </a:xfrm>
        </p:spPr>
        <p:txBody>
          <a:bodyPr>
            <a:normAutofit fontScale="92500"/>
          </a:bodyPr>
          <a:lstStyle/>
          <a:p>
            <a:r>
              <a:rPr lang="pt-BR" sz="2800" b="1" dirty="0">
                <a:latin typeface="Calibri" pitchFamily="34" charset="0"/>
                <a:cs typeface="Calibri" pitchFamily="34" charset="0"/>
              </a:rPr>
              <a:t>Redes Neurais</a:t>
            </a:r>
            <a:br>
              <a:rPr lang="pt-BR" sz="2800" b="1" dirty="0">
                <a:latin typeface="Calibri" pitchFamily="34" charset="0"/>
                <a:cs typeface="Calibri" pitchFamily="34" charset="0"/>
              </a:rPr>
            </a:br>
            <a:r>
              <a:rPr lang="pt-BR" sz="1600" dirty="0">
                <a:latin typeface="Calibri" pitchFamily="34" charset="0"/>
                <a:cs typeface="Calibri" pitchFamily="34" charset="0"/>
              </a:rPr>
              <a:t>São sistemas computacionais baseados numa aproximação à computação baseada em ligações.</a:t>
            </a:r>
            <a:endParaRPr lang="pt-BR" sz="1600" b="1" dirty="0">
              <a:latin typeface="Calibri" pitchFamily="34" charset="0"/>
              <a:cs typeface="Calibri" pitchFamily="34" charset="0"/>
            </a:endParaRPr>
          </a:p>
          <a:p>
            <a:r>
              <a:rPr lang="pt-BR" sz="2800" b="1" dirty="0">
                <a:latin typeface="Calibri" pitchFamily="34" charset="0"/>
                <a:cs typeface="Calibri" pitchFamily="34" charset="0"/>
              </a:rPr>
              <a:t>Indução de Regras</a:t>
            </a:r>
            <a:br>
              <a:rPr lang="pt-BR" sz="2800" b="1" dirty="0">
                <a:latin typeface="Calibri" pitchFamily="34" charset="0"/>
                <a:cs typeface="Calibri" pitchFamily="34" charset="0"/>
              </a:rPr>
            </a:br>
            <a:r>
              <a:rPr lang="pt-BR" dirty="0">
                <a:latin typeface="Calibri" pitchFamily="34" charset="0"/>
                <a:cs typeface="Calibri" pitchFamily="34" charset="0"/>
              </a:rPr>
              <a:t>Refere-se à detecção de tendências dentro de grupos de dados, ou de “regras” sobre o dado.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r>
              <a:rPr lang="pt-BR" sz="2800" b="1" dirty="0">
                <a:latin typeface="Calibri" pitchFamily="34" charset="0"/>
                <a:cs typeface="Calibri" pitchFamily="34" charset="0"/>
              </a:rPr>
              <a:t>Árvores de decisão</a:t>
            </a:r>
            <a:br>
              <a:rPr lang="pt-BR" sz="2800" b="1" dirty="0">
                <a:latin typeface="Calibri" pitchFamily="34" charset="0"/>
                <a:cs typeface="Calibri" pitchFamily="34" charset="0"/>
              </a:rPr>
            </a:br>
            <a:r>
              <a:rPr lang="pt-BR" sz="1600" dirty="0">
                <a:latin typeface="Calibri" pitchFamily="34" charset="0"/>
                <a:cs typeface="Calibri" pitchFamily="34" charset="0"/>
              </a:rPr>
              <a:t>Baseiam-se numa análise que trabalha testando automaticamente todos os valores do dado para identificar aqueles que são fortemente associados com os itens de saída selecionados para exame.</a:t>
            </a:r>
            <a:endParaRPr lang="pt-BR" sz="2800" b="1" dirty="0">
              <a:latin typeface="Calibri" pitchFamily="34" charset="0"/>
              <a:cs typeface="Calibri" pitchFamily="34" charset="0"/>
            </a:endParaRPr>
          </a:p>
          <a:p>
            <a:r>
              <a:rPr lang="pt-BR" sz="2800" b="1" dirty="0">
                <a:latin typeface="Calibri" pitchFamily="34" charset="0"/>
                <a:cs typeface="Calibri" pitchFamily="34" charset="0"/>
              </a:rPr>
              <a:t>Análise de séries temporais</a:t>
            </a:r>
            <a:br>
              <a:rPr lang="pt-BR" sz="2800" b="1" dirty="0">
                <a:latin typeface="Calibri" pitchFamily="34" charset="0"/>
                <a:cs typeface="Calibri" pitchFamily="34" charset="0"/>
              </a:rPr>
            </a:br>
            <a:r>
              <a:rPr lang="pt-BR" dirty="0">
                <a:latin typeface="Calibri" pitchFamily="34" charset="0"/>
                <a:cs typeface="Calibri" pitchFamily="34" charset="0"/>
              </a:rPr>
              <a:t>A estatística é a mais antiga tecnologia em mineração de dados, e é parte da fundação básica de todas as outras tecnologias.</a:t>
            </a:r>
            <a:endParaRPr lang="pt-BR" b="1" dirty="0">
              <a:latin typeface="Calibri" pitchFamily="34" charset="0"/>
              <a:cs typeface="Calibri" pitchFamily="34" charset="0"/>
            </a:endParaRPr>
          </a:p>
          <a:p>
            <a:r>
              <a:rPr lang="pt-BR" sz="2800" b="1" dirty="0">
                <a:latin typeface="Calibri" pitchFamily="34" charset="0"/>
                <a:cs typeface="Calibri" pitchFamily="34" charset="0"/>
              </a:rPr>
              <a:t>Visualização</a:t>
            </a:r>
            <a:br>
              <a:rPr lang="en-US" sz="2800" b="1" dirty="0">
                <a:latin typeface="Calibri" pitchFamily="34" charset="0"/>
                <a:cs typeface="Calibri" pitchFamily="34" charset="0"/>
              </a:rPr>
            </a:br>
            <a:r>
              <a:rPr lang="pt-BR" dirty="0">
                <a:latin typeface="Calibri" pitchFamily="34" charset="0"/>
                <a:cs typeface="Calibri" pitchFamily="34" charset="0"/>
              </a:rPr>
              <a:t>Mapeia o dado sendo minerado de acordo com dimensões especificadas. Nenhuma análise é executada pelo programa de DM além de manipulação estatística básica.</a:t>
            </a:r>
            <a:endParaRPr lang="pt-BR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3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consulta - SQL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4045E-7280-4272-B613-58E3C9ED6CE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07734"/>
            <a:ext cx="10561638" cy="4103078"/>
          </a:xfrm>
        </p:spPr>
        <p:txBody>
          <a:bodyPr>
            <a:normAutofit/>
          </a:bodyPr>
          <a:lstStyle/>
          <a:p>
            <a:r>
              <a:rPr lang="pt-BR" sz="2600" b="1" dirty="0">
                <a:latin typeface="Calibri" panose="020F0502020204030204" pitchFamily="34" charset="0"/>
                <a:cs typeface="Calibri" panose="020F0502020204030204" pitchFamily="34" charset="0"/>
              </a:rPr>
              <a:t> Linguagem padrão 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para bancos de dados relacionais</a:t>
            </a:r>
          </a:p>
          <a:p>
            <a:r>
              <a:rPr lang="pt-B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SGBD’s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: Oracle, MySQL, </a:t>
            </a:r>
            <a:r>
              <a:rPr lang="pt-B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MariaDB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PostgreeSQL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, SQL Server</a:t>
            </a:r>
          </a:p>
          <a:p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Inspirada na </a:t>
            </a:r>
            <a:r>
              <a:rPr lang="pt-BR" sz="2600" b="1" dirty="0">
                <a:latin typeface="Calibri" panose="020F0502020204030204" pitchFamily="34" charset="0"/>
                <a:cs typeface="Calibri" panose="020F0502020204030204" pitchFamily="34" charset="0"/>
              </a:rPr>
              <a:t>álgebra relacional</a:t>
            </a:r>
          </a:p>
          <a:p>
            <a:r>
              <a:rPr lang="pt-BR" sz="2600" b="1" dirty="0">
                <a:latin typeface="Calibri" panose="020F0502020204030204" pitchFamily="34" charset="0"/>
                <a:cs typeface="Calibri" panose="020F0502020204030204" pitchFamily="34" charset="0"/>
              </a:rPr>
              <a:t>Simplicidade e facilidade de uso</a:t>
            </a:r>
          </a:p>
          <a:p>
            <a:r>
              <a:rPr lang="pt-BR" sz="2600" b="1" dirty="0">
                <a:latin typeface="Calibri" panose="020F0502020204030204" pitchFamily="34" charset="0"/>
                <a:cs typeface="Calibri" panose="020F0502020204030204" pitchFamily="34" charset="0"/>
              </a:rPr>
              <a:t>Especifica o resultado 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mas não os meios de se chegar nele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6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4045E-7280-4272-B613-58E3C9ED6CE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01714"/>
            <a:ext cx="10561638" cy="4103078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</a:rPr>
              <a:t>Análise estatística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em geral</a:t>
            </a:r>
          </a:p>
          <a:p>
            <a:r>
              <a:rPr lang="pt-BR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Conjuntos</a:t>
            </a:r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 de dados relevantes</a:t>
            </a:r>
          </a:p>
          <a:p>
            <a:pPr lvl="1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Preços, artigos, dados específicos</a:t>
            </a:r>
          </a:p>
          <a:p>
            <a:r>
              <a:rPr lang="pt-BR" sz="3600" dirty="0">
                <a:latin typeface="Calibri" panose="020F0502020204030204" pitchFamily="34" charset="0"/>
                <a:cs typeface="Calibri" panose="020F0502020204030204" pitchFamily="34" charset="0"/>
              </a:rPr>
              <a:t>Setores específicos:</a:t>
            </a:r>
          </a:p>
          <a:p>
            <a:pPr lvl="1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Marketing, varejo, estudo de mercado, medicina, etc..</a:t>
            </a:r>
          </a:p>
        </p:txBody>
      </p:sp>
    </p:spTree>
    <p:extLst>
      <p:ext uri="{BB962C8B-B14F-4D97-AF65-F5344CB8AC3E}">
        <p14:creationId xmlns:p14="http://schemas.microsoft.com/office/powerpoint/2010/main" val="143617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Principais produtos disponíveis no mercado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4045E-7280-4272-B613-58E3C9ED6CE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159000"/>
            <a:ext cx="11277600" cy="4521200"/>
          </a:xfrm>
        </p:spPr>
        <p:txBody>
          <a:bodyPr>
            <a:noAutofit/>
          </a:bodyPr>
          <a:lstStyle/>
          <a:p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Linguagens de programação</a:t>
            </a:r>
          </a:p>
          <a:p>
            <a:pPr lvl="1"/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Java</a:t>
            </a:r>
          </a:p>
          <a:p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Bibliotecas (Python)</a:t>
            </a:r>
          </a:p>
          <a:p>
            <a:pPr lvl="1"/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mysql.connector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(conexão com o BD MySQL)</a:t>
            </a:r>
          </a:p>
          <a:p>
            <a:pPr lvl="1"/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(Gráficos 2D)</a:t>
            </a:r>
          </a:p>
        </p:txBody>
      </p:sp>
    </p:spTree>
    <p:extLst>
      <p:ext uri="{BB962C8B-B14F-4D97-AF65-F5344CB8AC3E}">
        <p14:creationId xmlns:p14="http://schemas.microsoft.com/office/powerpoint/2010/main" val="199692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A9BC-E3EF-4DAB-A474-6B638531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00" y="753208"/>
            <a:ext cx="10571998" cy="970450"/>
          </a:xfrm>
        </p:spPr>
        <p:txBody>
          <a:bodyPr/>
          <a:lstStyle/>
          <a:p>
            <a:r>
              <a:rPr lang="pt-BR" dirty="0"/>
              <a:t>Experimento prático – Obtenção da base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4045E-7280-4272-B613-58E3C9ED6CE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108666"/>
            <a:ext cx="11277600" cy="45212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Site de armazenamento de Data Set (Conjunto de dados) para uso em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Learning</a:t>
            </a:r>
          </a:p>
          <a:p>
            <a:pPr lvl="1"/>
            <a:r>
              <a:rPr lang="en-US" sz="2400" dirty="0">
                <a:hlinkClick r:id="rId2"/>
              </a:rPr>
              <a:t>UCI Machine Learning Repository: Student Performance Data Set</a:t>
            </a:r>
            <a:endParaRPr lang="en-US" sz="2400" dirty="0"/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Análise de dados de alunos do ensino secundário de Portugal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Dois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Port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 escolhemos o de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Mat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(395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tuplas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Dos 33 atributos escolhemos 18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Foram utilizados dados binários e classificações de até 5 níveis (1-5)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Uso de regressão</a:t>
            </a:r>
          </a:p>
        </p:txBody>
      </p:sp>
    </p:spTree>
    <p:extLst>
      <p:ext uri="{BB962C8B-B14F-4D97-AF65-F5344CB8AC3E}">
        <p14:creationId xmlns:p14="http://schemas.microsoft.com/office/powerpoint/2010/main" val="352342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4507</TotalTime>
  <Words>2037</Words>
  <Application>Microsoft Office PowerPoint</Application>
  <PresentationFormat>Widescreen</PresentationFormat>
  <Paragraphs>252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Calibri</vt:lpstr>
      <vt:lpstr>Century Gothic</vt:lpstr>
      <vt:lpstr>Tahoma</vt:lpstr>
      <vt:lpstr>Wingdings 2</vt:lpstr>
      <vt:lpstr>Citável</vt:lpstr>
      <vt:lpstr>Avaliação II </vt:lpstr>
      <vt:lpstr>Conceitos fundamentais</vt:lpstr>
      <vt:lpstr>Mineração de dados (Data Scraping)</vt:lpstr>
      <vt:lpstr>Principais tarefas</vt:lpstr>
      <vt:lpstr>Principais métodos</vt:lpstr>
      <vt:lpstr>Linguagem de consulta - SQL</vt:lpstr>
      <vt:lpstr>Aplicações</vt:lpstr>
      <vt:lpstr>Principais produtos disponíveis no mercado</vt:lpstr>
      <vt:lpstr>Experimento prático – Obtenção da base de dados</vt:lpstr>
      <vt:lpstr>Experimento prático – Python e MySQL - Detalhes</vt:lpstr>
      <vt:lpstr>Experimento prático – Python e MySQL – Criação da tabela</vt:lpstr>
      <vt:lpstr>Experimento prático – Python e MySQL – Script de inserção Parte 1</vt:lpstr>
      <vt:lpstr>Experimento prático – Python e MySQL – Script de inserção Parte 2</vt:lpstr>
      <vt:lpstr>Experimento prático – Python e MySQL – Script de leitura Parte 1</vt:lpstr>
      <vt:lpstr>Experimento prático – Python e MySQL – Script de leitura Parte 2</vt:lpstr>
      <vt:lpstr>Experimento prático – Python e MySQL – Script de leitura Parte 3</vt:lpstr>
      <vt:lpstr>Experimento prático – Python e MySQL – Script de leitura Parte 4</vt:lpstr>
      <vt:lpstr>Experimento prático – Python e MySQL – Script de leitura Parte 5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Gráficos gerados</vt:lpstr>
      <vt:lpstr>Experimento prático – Python e MySQL – Resumo sem restrição parte 1</vt:lpstr>
      <vt:lpstr>Experimento prático – Python e MySQL – Resumo sem restrição parte 2</vt:lpstr>
      <vt:lpstr>Experimento prático – Python e MySQL – Resumo com restrição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Empreendedorismo</dc:title>
  <dc:creator>guilherme senna</dc:creator>
  <cp:lastModifiedBy>guilherme senna</cp:lastModifiedBy>
  <cp:revision>123</cp:revision>
  <dcterms:created xsi:type="dcterms:W3CDTF">2020-10-12T01:50:15Z</dcterms:created>
  <dcterms:modified xsi:type="dcterms:W3CDTF">2020-12-05T00:11:21Z</dcterms:modified>
</cp:coreProperties>
</file>