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DE8D275-BD14-4917-A9B5-1C6D1CEC2F81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BBDCD56-87A9-4FCE-8217-1AE9D410AE49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9898" y="5884426"/>
            <a:ext cx="8784976" cy="1303299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Curso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Professional:</a:t>
            </a:r>
            <a:r>
              <a:rPr lang="en-US" sz="2000" dirty="0" smtClean="0">
                <a:latin typeface="Bahnschrift Light" panose="020B0502040204020203" pitchFamily="34" charset="0"/>
              </a:rPr>
              <a:t> Técnico de Gestão e Programação de Sistemas </a:t>
            </a:r>
            <a:r>
              <a:rPr lang="en-US" sz="2000" dirty="0" err="1" smtClean="0">
                <a:latin typeface="Bahnschrift Light" panose="020B0502040204020203" pitchFamily="34" charset="0"/>
              </a:rPr>
              <a:t>Informáticos</a:t>
            </a:r>
            <a:r>
              <a:rPr lang="en-US" sz="2000" dirty="0" smtClean="0">
                <a:latin typeface="Bahnschrift Light" panose="020B0502040204020203" pitchFamily="34" charset="0"/>
              </a:rPr>
              <a:t>(TGPSI)</a:t>
            </a:r>
            <a:endParaRPr lang="pt-PT" sz="2000" dirty="0">
              <a:latin typeface="Bahnschrift Light" panose="020B0502040204020203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5" y="1772816"/>
            <a:ext cx="7707145" cy="1323294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APRESENTAÇÃO DA PAP</a:t>
            </a:r>
            <a:endParaRPr lang="pt-PT" sz="36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Agrupamento de Escolas Dr. Jorge Augusto Correia - Informaçõ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13" y="44624"/>
            <a:ext cx="1115616" cy="10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547664" y="332656"/>
            <a:ext cx="6048672" cy="6443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ES Tavira / Dr. Jorge Augusto Correia</a:t>
            </a:r>
            <a:endParaRPr lang="pt-PT" sz="1800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2016" y="2996952"/>
            <a:ext cx="8784976" cy="13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Bookman Old Style" panose="02050604050505020204" pitchFamily="18" charset="0"/>
              </a:rPr>
              <a:t>(Prova de Aptidão Professional)</a:t>
            </a:r>
            <a:endParaRPr lang="pt-PT" sz="2200" dirty="0">
              <a:latin typeface="Bookman Old Style" panose="02050604050505020204" pitchFamily="18" charset="0"/>
            </a:endParaRPr>
          </a:p>
        </p:txBody>
      </p:sp>
      <p:cxnSp>
        <p:nvCxnSpPr>
          <p:cNvPr id="7" name="Conexão recta 6"/>
          <p:cNvCxnSpPr/>
          <p:nvPr/>
        </p:nvCxnSpPr>
        <p:spPr>
          <a:xfrm flipV="1">
            <a:off x="539552" y="3789040"/>
            <a:ext cx="8046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Subtítulo 2"/>
          <p:cNvSpPr txBox="1">
            <a:spLocks/>
          </p:cNvSpPr>
          <p:nvPr/>
        </p:nvSpPr>
        <p:spPr>
          <a:xfrm>
            <a:off x="6444208" y="3786602"/>
            <a:ext cx="3096344" cy="60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09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Julho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2020</a:t>
            </a:r>
            <a:endParaRPr lang="pt-PT" sz="1600" b="1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213851" y="5517232"/>
            <a:ext cx="8806665" cy="58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Aluno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: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Guilherme </a:t>
            </a:r>
            <a:r>
              <a:rPr lang="en-US" sz="2000" dirty="0" err="1" smtClean="0">
                <a:solidFill>
                  <a:schemeClr val="tx2"/>
                </a:solidFill>
                <a:latin typeface="Bahnschrift Light" panose="020B0502040204020203" pitchFamily="34" charset="0"/>
              </a:rPr>
              <a:t>Torquato</a:t>
            </a:r>
            <a:r>
              <a:rPr lang="en-US" sz="2000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 nº7 12ºAno</a:t>
            </a:r>
            <a:endParaRPr lang="pt-PT" sz="2000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14680" cy="10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IntRodução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Bahnschrift Light" panose="020B0502040204020203" pitchFamily="34" charset="0"/>
              </a:rPr>
              <a:t>  </a:t>
            </a:r>
            <a:r>
              <a:rPr lang="en-US" sz="2000" dirty="0" err="1" smtClean="0">
                <a:latin typeface="Bahnschrift Light" panose="020B0502040204020203" pitchFamily="34" charset="0"/>
              </a:rPr>
              <a:t>Esta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latin typeface="Bahnschrift Light" panose="020B0502040204020203" pitchFamily="34" charset="0"/>
              </a:rPr>
              <a:t>P</a:t>
            </a:r>
            <a:r>
              <a:rPr lang="en-US" sz="2000" dirty="0" smtClean="0">
                <a:latin typeface="Bahnschrift Light" panose="020B0502040204020203" pitchFamily="34" charset="0"/>
              </a:rPr>
              <a:t>rova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Apitdão</a:t>
            </a:r>
            <a:r>
              <a:rPr lang="en-US" sz="2000" dirty="0" smtClean="0">
                <a:latin typeface="Bahnschrift Light" panose="020B0502040204020203" pitchFamily="34" charset="0"/>
              </a:rPr>
              <a:t> Professional (PAP), surge no </a:t>
            </a:r>
            <a:r>
              <a:rPr lang="en-US" sz="2000" dirty="0" err="1" smtClean="0">
                <a:latin typeface="Bahnschrift Light" panose="020B0502040204020203" pitchFamily="34" charset="0"/>
              </a:rPr>
              <a:t>âmbito</a:t>
            </a:r>
            <a:r>
              <a:rPr lang="en-US" sz="2000" dirty="0" smtClean="0">
                <a:latin typeface="Bahnschrift Light" panose="020B0502040204020203" pitchFamily="34" charset="0"/>
              </a:rPr>
              <a:t> da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conclusão</a:t>
            </a:r>
            <a:r>
              <a:rPr lang="en-US" sz="2000" dirty="0" smtClean="0">
                <a:latin typeface="Bahnschrift Light" panose="020B0502040204020203" pitchFamily="34" charset="0"/>
              </a:rPr>
              <a:t> do </a:t>
            </a:r>
            <a:r>
              <a:rPr lang="en-US" sz="2000" dirty="0" err="1" smtClean="0">
                <a:latin typeface="Bahnschrift Light" panose="020B0502040204020203" pitchFamily="34" charset="0"/>
              </a:rPr>
              <a:t>curso</a:t>
            </a:r>
            <a:r>
              <a:rPr lang="en-US" sz="2000" dirty="0" smtClean="0">
                <a:latin typeface="Bahnschrift Light" panose="020B0502040204020203" pitchFamily="34" charset="0"/>
              </a:rPr>
              <a:t> professional “Técnico de Gestão e Programação de Sistemas Informáticos”(TGPSI).</a:t>
            </a:r>
          </a:p>
          <a:p>
            <a:pPr marL="0" indent="0" algn="just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latin typeface="Bahnschrift Light" panose="020B0502040204020203" pitchFamily="34" charset="0"/>
              </a:rPr>
              <a:t> Este é um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trabalho</a:t>
            </a:r>
            <a:r>
              <a:rPr lang="en-US" sz="2000" dirty="0" smtClean="0">
                <a:latin typeface="Bahnschrift Light" panose="020B0502040204020203" pitchFamily="34" charset="0"/>
              </a:rPr>
              <a:t> que </a:t>
            </a:r>
            <a:r>
              <a:rPr lang="en-US" sz="2000" dirty="0" err="1" smtClean="0">
                <a:latin typeface="Bahnschrift Light" panose="020B0502040204020203" pitchFamily="34" charset="0"/>
              </a:rPr>
              <a:t>requer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nós</a:t>
            </a:r>
            <a:r>
              <a:rPr lang="en-US" sz="2000" dirty="0" smtClean="0">
                <a:latin typeface="Bahnschrift Light" panose="020B0502040204020203" pitchFamily="34" charset="0"/>
              </a:rPr>
              <a:t> a </a:t>
            </a:r>
            <a:r>
              <a:rPr lang="en-US" sz="2000" dirty="0" err="1" smtClean="0">
                <a:latin typeface="Bahnschrift Light" panose="020B0502040204020203" pitchFamily="34" charset="0"/>
              </a:rPr>
              <a:t>maior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atenção</a:t>
            </a:r>
            <a:r>
              <a:rPr lang="en-US" sz="2000" dirty="0" smtClean="0">
                <a:latin typeface="Bahnschrift Light" panose="020B0502040204020203" pitchFamily="34" charset="0"/>
              </a:rPr>
              <a:t> e </a:t>
            </a:r>
            <a:r>
              <a:rPr lang="en-US" sz="2000" dirty="0" err="1" smtClean="0">
                <a:latin typeface="Bahnschrift Light" panose="020B0502040204020203" pitchFamily="34" charset="0"/>
              </a:rPr>
              <a:t>interesse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modo</a:t>
            </a:r>
            <a:r>
              <a:rPr lang="en-US" sz="2000" dirty="0" smtClean="0">
                <a:latin typeface="Bahnschrift Light" panose="020B0502040204020203" pitchFamily="34" charset="0"/>
              </a:rPr>
              <a:t> a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produzir</a:t>
            </a:r>
            <a:r>
              <a:rPr lang="en-US" sz="2000" dirty="0" smtClean="0">
                <a:latin typeface="Bahnschrift Light" panose="020B0502040204020203" pitchFamily="34" charset="0"/>
              </a:rPr>
              <a:t> um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projeto</a:t>
            </a:r>
            <a:r>
              <a:rPr lang="en-US" sz="2000" dirty="0" smtClean="0">
                <a:latin typeface="Bahnschrift Light" panose="020B0502040204020203" pitchFamily="34" charset="0"/>
              </a:rPr>
              <a:t> de valor. </a:t>
            </a:r>
            <a:r>
              <a:rPr lang="en-US" sz="2000" dirty="0" err="1" smtClean="0">
                <a:latin typeface="Bahnschrift Light" panose="020B0502040204020203" pitchFamily="34" charset="0"/>
              </a:rPr>
              <a:t>Tambem</a:t>
            </a:r>
            <a:r>
              <a:rPr lang="en-US" sz="2000" dirty="0" smtClean="0">
                <a:latin typeface="Bahnschrift Light" panose="020B0502040204020203" pitchFamily="34" charset="0"/>
              </a:rPr>
              <a:t> é um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trabalho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motivador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por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pôr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em</a:t>
            </a:r>
            <a:r>
              <a:rPr lang="en-US" sz="2000" dirty="0" smtClean="0">
                <a:latin typeface="Bahnschrift Light" panose="020B0502040204020203" pitchFamily="34" charset="0"/>
              </a:rPr>
              <a:t> causa a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conclusao</a:t>
            </a:r>
            <a:r>
              <a:rPr lang="en-US" sz="2000" dirty="0" smtClean="0">
                <a:latin typeface="Bahnschrift Light" panose="020B0502040204020203" pitchFamily="34" charset="0"/>
              </a:rPr>
              <a:t> do </a:t>
            </a:r>
            <a:r>
              <a:rPr lang="en-US" sz="2000" dirty="0" err="1" smtClean="0">
                <a:latin typeface="Bahnschrift Light" panose="020B0502040204020203" pitchFamily="34" charset="0"/>
              </a:rPr>
              <a:t>curso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pt-PT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Justificação</a:t>
            </a:r>
            <a:r>
              <a:rPr lang="en-US" sz="3200" dirty="0" smtClean="0">
                <a:latin typeface="Bahnschrift Light" panose="020B0502040204020203" pitchFamily="34" charset="0"/>
              </a:rPr>
              <a:t> do </a:t>
            </a:r>
            <a:r>
              <a:rPr lang="en-US" sz="3200" dirty="0" err="1" smtClean="0">
                <a:latin typeface="Bahnschrift Light" panose="020B0502040204020203" pitchFamily="34" charset="0"/>
              </a:rPr>
              <a:t>Tema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Bahnschrift Light" panose="020B0502040204020203" pitchFamily="34" charset="0"/>
              </a:rPr>
              <a:t>  </a:t>
            </a:r>
            <a:r>
              <a:rPr lang="en-US" sz="2000" dirty="0" smtClean="0">
                <a:latin typeface="Bahnschrift Light" panose="020B0502040204020203" pitchFamily="34" charset="0"/>
              </a:rPr>
              <a:t>Para a Prova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Aptidâo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Profissional</a:t>
            </a:r>
            <a:r>
              <a:rPr lang="en-US" sz="2000" dirty="0" smtClean="0">
                <a:latin typeface="Bahnschrift Light" panose="020B0502040204020203" pitchFamily="34" charset="0"/>
              </a:rPr>
              <a:t> (PAP),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maneira</a:t>
            </a:r>
            <a:r>
              <a:rPr lang="en-US" sz="2000" dirty="0" smtClean="0">
                <a:latin typeface="Bahnschrift Light" panose="020B0502040204020203" pitchFamily="34" charset="0"/>
              </a:rPr>
              <a:t> a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concluir</a:t>
            </a:r>
            <a:r>
              <a:rPr lang="en-US" sz="2000" dirty="0" smtClean="0">
                <a:latin typeface="Bahnschrift Light" panose="020B0502040204020203" pitchFamily="34" charset="0"/>
              </a:rPr>
              <a:t> o </a:t>
            </a:r>
            <a:r>
              <a:rPr lang="en-US" sz="2000" dirty="0" err="1" smtClean="0">
                <a:latin typeface="Bahnschrift Light" panose="020B0502040204020203" pitchFamily="34" charset="0"/>
              </a:rPr>
              <a:t>curso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latin typeface="Bahnschrift Light" panose="020B0502040204020203" pitchFamily="34" charset="0"/>
              </a:rPr>
              <a:t>“Técnico de Gestão e Programação de Sistemas Informáticos”(TGPSI</a:t>
            </a:r>
            <a:r>
              <a:rPr lang="en-US" sz="2000" dirty="0" smtClean="0">
                <a:latin typeface="Bahnschrift Light" panose="020B0502040204020203" pitchFamily="34" charset="0"/>
              </a:rPr>
              <a:t>), </a:t>
            </a:r>
            <a:r>
              <a:rPr lang="en-US" sz="2000" dirty="0" err="1" smtClean="0">
                <a:latin typeface="Bahnschrift Light" panose="020B0502040204020203" pitchFamily="34" charset="0"/>
              </a:rPr>
              <a:t>escolhi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como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projeto</a:t>
            </a:r>
            <a:r>
              <a:rPr lang="en-US" sz="2000" dirty="0" smtClean="0">
                <a:latin typeface="Bahnschrift Light" panose="020B0502040204020203" pitchFamily="34" charset="0"/>
              </a:rPr>
              <a:t> um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programa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>
                <a:latin typeface="Bahnschrift Light" panose="020B0502040204020203" pitchFamily="34" charset="0"/>
              </a:rPr>
              <a:t>g</a:t>
            </a:r>
            <a:r>
              <a:rPr lang="en-US" sz="2000" dirty="0" err="1" smtClean="0">
                <a:latin typeface="Bahnschrift Light" panose="020B0502040204020203" pitchFamily="34" charset="0"/>
              </a:rPr>
              <a:t>estão</a:t>
            </a:r>
            <a:r>
              <a:rPr lang="en-US" sz="2000" dirty="0" smtClean="0">
                <a:latin typeface="Bahnschrift Light" panose="020B0502040204020203" pitchFamily="34" charset="0"/>
              </a:rPr>
              <a:t> de stock, </a:t>
            </a:r>
            <a:r>
              <a:rPr lang="en-US" sz="2000" dirty="0" err="1" smtClean="0">
                <a:latin typeface="Bahnschrift Light" panose="020B0502040204020203" pitchFamily="34" charset="0"/>
              </a:rPr>
              <a:t>fornecedores</a:t>
            </a:r>
            <a:r>
              <a:rPr lang="en-US" sz="2000" dirty="0" smtClean="0">
                <a:latin typeface="Bahnschrift Light" panose="020B0502040204020203" pitchFamily="34" charset="0"/>
              </a:rPr>
              <a:t>, </a:t>
            </a:r>
            <a:r>
              <a:rPr lang="en-US" sz="2000" dirty="0" err="1" smtClean="0">
                <a:latin typeface="Bahnschrift Light" panose="020B0502040204020203" pitchFamily="34" charset="0"/>
              </a:rPr>
              <a:t>utilizadores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latin typeface="Bahnschrift Light" panose="020B0502040204020203" pitchFamily="34" charset="0"/>
              </a:rPr>
              <a:t>e </a:t>
            </a:r>
            <a:r>
              <a:rPr lang="en-US" sz="2000" dirty="0" err="1" smtClean="0">
                <a:latin typeface="Bahnschrift Light" panose="020B0502040204020203" pitchFamily="34" charset="0"/>
              </a:rPr>
              <a:t>adicionalmente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uma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faturação</a:t>
            </a:r>
            <a:r>
              <a:rPr lang="en-US" sz="2000" dirty="0" smtClean="0">
                <a:latin typeface="Bahnschrift Light" panose="020B0502040204020203" pitchFamily="34" charset="0"/>
              </a:rPr>
              <a:t> (</a:t>
            </a:r>
            <a:r>
              <a:rPr lang="en-US" sz="2000" dirty="0" err="1" smtClean="0">
                <a:latin typeface="Bahnschrift Light" panose="020B0502040204020203" pitchFamily="34" charset="0"/>
              </a:rPr>
              <a:t>bastante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simplificada</a:t>
            </a:r>
            <a:r>
              <a:rPr lang="en-US" sz="2000" dirty="0" smtClean="0">
                <a:latin typeface="Bahnschrift Light" panose="020B0502040204020203" pitchFamily="34" charset="0"/>
              </a:rPr>
              <a:t>). A </a:t>
            </a:r>
            <a:r>
              <a:rPr lang="en-US" sz="2000" dirty="0" err="1" smtClean="0">
                <a:latin typeface="Bahnschrift Light" panose="020B0502040204020203" pitchFamily="34" charset="0"/>
              </a:rPr>
              <a:t>este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projeto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dei</a:t>
            </a:r>
            <a:r>
              <a:rPr lang="en-US" sz="2000" dirty="0" smtClean="0">
                <a:latin typeface="Bahnschrift Light" panose="020B0502040204020203" pitchFamily="34" charset="0"/>
              </a:rPr>
              <a:t> o </a:t>
            </a:r>
            <a:r>
              <a:rPr lang="en-US" sz="2000" dirty="0" err="1" smtClean="0">
                <a:latin typeface="Bahnschrift Light" panose="020B0502040204020203" pitchFamily="34" charset="0"/>
              </a:rPr>
              <a:t>nome</a:t>
            </a:r>
            <a:r>
              <a:rPr lang="en-US" sz="2000" dirty="0" smtClean="0">
                <a:latin typeface="Bahnschrift Light" panose="020B0502040204020203" pitchFamily="34" charset="0"/>
              </a:rPr>
              <a:t> de “Motif 2.0”.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ahnschrift Light" panose="020B0502040204020203" pitchFamily="34" charset="0"/>
              </a:rPr>
              <a:t>  </a:t>
            </a:r>
            <a:r>
              <a:rPr lang="en-US" sz="2000" dirty="0" err="1" smtClean="0">
                <a:latin typeface="Bahnschrift Light" panose="020B0502040204020203" pitchFamily="34" charset="0"/>
              </a:rPr>
              <a:t>Decidi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escolher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este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tipo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projeto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pelo</a:t>
            </a:r>
            <a:r>
              <a:rPr lang="en-US" sz="2000" dirty="0" smtClean="0">
                <a:latin typeface="Bahnschrift Light" panose="020B0502040204020203" pitchFamily="34" charset="0"/>
              </a:rPr>
              <a:t> simples facto </a:t>
            </a:r>
            <a:r>
              <a:rPr lang="en-US" sz="2000" dirty="0" err="1" smtClean="0">
                <a:latin typeface="Bahnschrift Light" panose="020B0502040204020203" pitchFamily="34" charset="0"/>
              </a:rPr>
              <a:t>por</a:t>
            </a:r>
            <a:r>
              <a:rPr lang="en-US" sz="2000" dirty="0" smtClean="0">
                <a:latin typeface="Bahnschrift Light" panose="020B0502040204020203" pitchFamily="34" charset="0"/>
              </a:rPr>
              <a:t> um familiar </a:t>
            </a:r>
            <a:r>
              <a:rPr lang="en-US" sz="2000" dirty="0" err="1" smtClean="0">
                <a:latin typeface="Bahnschrift Light" panose="020B0502040204020203" pitchFamily="34" charset="0"/>
              </a:rPr>
              <a:t>ser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contabelista</a:t>
            </a:r>
            <a:r>
              <a:rPr lang="en-US" sz="2000" dirty="0" smtClean="0">
                <a:latin typeface="Bahnschrift Light" panose="020B0502040204020203" pitchFamily="34" charset="0"/>
              </a:rPr>
              <a:t> e </a:t>
            </a:r>
            <a:r>
              <a:rPr lang="en-US" sz="2000" dirty="0" err="1" smtClean="0">
                <a:latin typeface="Bahnschrift Light" panose="020B0502040204020203" pitchFamily="34" charset="0"/>
              </a:rPr>
              <a:t>então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quis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fazer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uma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programa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faturação</a:t>
            </a:r>
            <a:r>
              <a:rPr lang="en-US" sz="2000" dirty="0" smtClean="0">
                <a:latin typeface="Bahnschrift Light" panose="020B0502040204020203" pitchFamily="34" charset="0"/>
              </a:rPr>
              <a:t>. </a:t>
            </a:r>
            <a:r>
              <a:rPr lang="en-US" sz="2000" dirty="0" err="1" smtClean="0">
                <a:latin typeface="Bahnschrift Light" panose="020B0502040204020203" pitchFamily="34" charset="0"/>
              </a:rPr>
              <a:t>Apesar</a:t>
            </a:r>
            <a:r>
              <a:rPr lang="en-US" sz="2000" dirty="0" smtClean="0">
                <a:latin typeface="Bahnschrift Light" panose="020B0502040204020203" pitchFamily="34" charset="0"/>
              </a:rPr>
              <a:t> de </a:t>
            </a:r>
            <a:r>
              <a:rPr lang="en-US" sz="2000" dirty="0" err="1" smtClean="0">
                <a:latin typeface="Bahnschrift Light" panose="020B0502040204020203" pitchFamily="34" charset="0"/>
              </a:rPr>
              <a:t>não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fazer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faturas</a:t>
            </a:r>
            <a:r>
              <a:rPr lang="en-US" sz="2000" dirty="0" smtClean="0">
                <a:latin typeface="Bahnschrift Light" panose="020B0502040204020203" pitchFamily="34" charset="0"/>
              </a:rPr>
              <a:t> “</a:t>
            </a:r>
            <a:r>
              <a:rPr lang="en-US" sz="2000" dirty="0" err="1" smtClean="0">
                <a:latin typeface="Bahnschrift Light" panose="020B0502040204020203" pitchFamily="34" charset="0"/>
              </a:rPr>
              <a:t>officiais</a:t>
            </a:r>
            <a:r>
              <a:rPr lang="en-US" sz="2000" dirty="0" smtClean="0">
                <a:latin typeface="Bahnschrift Light" panose="020B0502040204020203" pitchFamily="34" charset="0"/>
              </a:rPr>
              <a:t>” e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completas</a:t>
            </a:r>
            <a:r>
              <a:rPr lang="en-US" sz="2000" dirty="0" smtClean="0">
                <a:latin typeface="Bahnschrift Light" panose="020B0502040204020203" pitchFamily="34" charset="0"/>
              </a:rPr>
              <a:t>, </a:t>
            </a:r>
            <a:r>
              <a:rPr lang="en-US" sz="2000" dirty="0" err="1" smtClean="0">
                <a:latin typeface="Bahnschrift Light" panose="020B0502040204020203" pitchFamily="34" charset="0"/>
              </a:rPr>
              <a:t>ainda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assim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pode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servir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como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acompanhamento</a:t>
            </a:r>
            <a:r>
              <a:rPr lang="en-US" sz="2000" dirty="0" smtClean="0">
                <a:latin typeface="Bahnschrift Light" panose="020B0502040204020203" pitchFamily="34" charset="0"/>
              </a:rPr>
              <a:t> da </a:t>
            </a:r>
            <a:r>
              <a:rPr lang="en-US" sz="2000" dirty="0" err="1" smtClean="0">
                <a:latin typeface="Bahnschrift Light" panose="020B0502040204020203" pitchFamily="34" charset="0"/>
              </a:rPr>
              <a:t>encomenda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Objetivos</a:t>
            </a:r>
            <a:r>
              <a:rPr lang="en-US" sz="3200" dirty="0" smtClean="0">
                <a:latin typeface="Bahnschrift Light" panose="020B0502040204020203" pitchFamily="34" charset="0"/>
              </a:rPr>
              <a:t> </a:t>
            </a:r>
            <a:r>
              <a:rPr lang="en-US" sz="3200" dirty="0" err="1" smtClean="0">
                <a:latin typeface="Bahnschrift Light" panose="020B0502040204020203" pitchFamily="34" charset="0"/>
              </a:rPr>
              <a:t>Gerais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Poder criar </a:t>
            </a:r>
            <a:r>
              <a:rPr lang="pt-PT" sz="1900" dirty="0" smtClean="0">
                <a:latin typeface="Bahnschrift Light" panose="020B0502040204020203" pitchFamily="34" charset="0"/>
              </a:rPr>
              <a:t>utilizadores (administrador ou empresário) e os editar</a:t>
            </a:r>
            <a:r>
              <a:rPr lang="pt-PT" sz="1900" dirty="0">
                <a:latin typeface="Bahnschrift Light" panose="020B0502040204020203" pitchFamily="34" charset="0"/>
              </a:rPr>
              <a:t>;</a:t>
            </a:r>
          </a:p>
          <a:p>
            <a:pPr marL="0" indent="0" algn="just">
              <a:buNone/>
            </a:pPr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Poder criar Fornecedores e </a:t>
            </a:r>
            <a:r>
              <a:rPr lang="pt-PT" sz="1900" dirty="0" smtClean="0">
                <a:latin typeface="Bahnschrift Light" panose="020B0502040204020203" pitchFamily="34" charset="0"/>
              </a:rPr>
              <a:t>os editar</a:t>
            </a:r>
            <a:r>
              <a:rPr lang="pt-PT" sz="1900" dirty="0">
                <a:latin typeface="Bahnschrift Light" panose="020B0502040204020203" pitchFamily="34" charset="0"/>
              </a:rPr>
              <a:t>;</a:t>
            </a:r>
          </a:p>
          <a:p>
            <a:pPr algn="just"/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Poder criar Stock(Produtos) </a:t>
            </a:r>
            <a:r>
              <a:rPr lang="pt-PT" sz="1900" dirty="0" smtClean="0">
                <a:latin typeface="Bahnschrift Light" panose="020B0502040204020203" pitchFamily="34" charset="0"/>
              </a:rPr>
              <a:t>e os editar</a:t>
            </a:r>
            <a:r>
              <a:rPr lang="pt-PT" sz="1900" dirty="0">
                <a:latin typeface="Bahnschrift Light" panose="020B0502040204020203" pitchFamily="34" charset="0"/>
              </a:rPr>
              <a:t>;</a:t>
            </a:r>
          </a:p>
          <a:p>
            <a:pPr algn="just"/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Poder fazer </a:t>
            </a:r>
            <a:r>
              <a:rPr lang="pt-PT" sz="1900" dirty="0" smtClean="0">
                <a:latin typeface="Bahnschrift Light" panose="020B0502040204020203" pitchFamily="34" charset="0"/>
              </a:rPr>
              <a:t>Pedidos (</a:t>
            </a:r>
            <a:r>
              <a:rPr lang="pt-PT" sz="1900" dirty="0" err="1" smtClean="0">
                <a:latin typeface="Bahnschrift Light" panose="020B0502040204020203" pitchFamily="34" charset="0"/>
              </a:rPr>
              <a:t>faturação</a:t>
            </a:r>
            <a:r>
              <a:rPr lang="pt-PT" sz="1900" dirty="0" smtClean="0">
                <a:latin typeface="Bahnschrift Light" panose="020B0502040204020203" pitchFamily="34" charset="0"/>
              </a:rPr>
              <a:t> simplificada);</a:t>
            </a:r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Poder exportar os pedidos </a:t>
            </a:r>
            <a:r>
              <a:rPr lang="pt-PT" sz="1900" dirty="0" smtClean="0">
                <a:latin typeface="Bahnschrift Light" panose="020B0502040204020203" pitchFamily="34" charset="0"/>
              </a:rPr>
              <a:t>como </a:t>
            </a:r>
            <a:r>
              <a:rPr lang="pt-PT" sz="1900" dirty="0" err="1" smtClean="0">
                <a:latin typeface="Bahnschrift Light" panose="020B0502040204020203" pitchFamily="34" charset="0"/>
              </a:rPr>
              <a:t>fatura</a:t>
            </a:r>
            <a:r>
              <a:rPr lang="pt-PT" sz="1900" dirty="0" smtClean="0">
                <a:latin typeface="Bahnschrift Light" panose="020B0502040204020203" pitchFamily="34" charset="0"/>
              </a:rPr>
              <a:t> (</a:t>
            </a:r>
            <a:r>
              <a:rPr lang="pt-PT" sz="1900" dirty="0" err="1" smtClean="0">
                <a:latin typeface="Bahnschrift Light" panose="020B0502040204020203" pitchFamily="34" charset="0"/>
              </a:rPr>
              <a:t>excel</a:t>
            </a:r>
            <a:r>
              <a:rPr lang="pt-PT" sz="1900" dirty="0" smtClean="0">
                <a:latin typeface="Bahnschrift Light" panose="020B0502040204020203" pitchFamily="34" charset="0"/>
              </a:rPr>
              <a:t> ou </a:t>
            </a:r>
            <a:r>
              <a:rPr lang="pt-PT" sz="1900" dirty="0" err="1" smtClean="0">
                <a:latin typeface="Bahnschrift Light" panose="020B0502040204020203" pitchFamily="34" charset="0"/>
              </a:rPr>
              <a:t>pdf</a:t>
            </a:r>
            <a:r>
              <a:rPr lang="pt-PT" sz="1900" dirty="0" smtClean="0">
                <a:latin typeface="Bahnschrift Light" panose="020B0502040204020203" pitchFamily="34" charset="0"/>
              </a:rPr>
              <a:t>);</a:t>
            </a:r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endParaRPr lang="pt-PT" sz="1900" dirty="0">
              <a:latin typeface="Bahnschrift Light" panose="020B0502040204020203" pitchFamily="34" charset="0"/>
            </a:endParaRPr>
          </a:p>
          <a:p>
            <a:pPr algn="just"/>
            <a:r>
              <a:rPr lang="pt-PT" sz="1900" dirty="0">
                <a:latin typeface="Bahnschrift Light" panose="020B0502040204020203" pitchFamily="34" charset="0"/>
              </a:rPr>
              <a:t>Algumas funções adicionais </a:t>
            </a:r>
            <a:r>
              <a:rPr lang="pt-PT" sz="1900" dirty="0" smtClean="0">
                <a:latin typeface="Bahnschrift Light" panose="020B0502040204020203" pitchFamily="34" charset="0"/>
              </a:rPr>
              <a:t>importantes.</a:t>
            </a:r>
            <a:endParaRPr lang="pt-PT" sz="19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9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Descrição</a:t>
            </a:r>
            <a:r>
              <a:rPr lang="en-US" sz="3200" dirty="0" smtClean="0">
                <a:latin typeface="Bahnschrift Light" panose="020B0502040204020203" pitchFamily="34" charset="0"/>
              </a:rPr>
              <a:t> do </a:t>
            </a:r>
            <a:r>
              <a:rPr lang="en-US" sz="3200" dirty="0" err="1" smtClean="0">
                <a:latin typeface="Bahnschrift Light" panose="020B0502040204020203" pitchFamily="34" charset="0"/>
              </a:rPr>
              <a:t>projeto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sz="2000" dirty="0" smtClean="0">
                <a:latin typeface="Bahnschrift Light" panose="020B0502040204020203" pitchFamily="34" charset="0"/>
              </a:rPr>
              <a:t>  Este é um </a:t>
            </a:r>
            <a:r>
              <a:rPr lang="pt-PT" sz="2000" dirty="0" err="1">
                <a:latin typeface="Bahnschrift Light" panose="020B0502040204020203" pitchFamily="34" charset="0"/>
              </a:rPr>
              <a:t>projeto</a:t>
            </a:r>
            <a:r>
              <a:rPr lang="pt-PT" sz="2000" dirty="0">
                <a:latin typeface="Bahnschrift Light" panose="020B0502040204020203" pitchFamily="34" charset="0"/>
              </a:rPr>
              <a:t> de </a:t>
            </a:r>
            <a:r>
              <a:rPr lang="pt-PT" sz="2000" dirty="0" smtClean="0">
                <a:latin typeface="Bahnschrift Light" panose="020B0502040204020203" pitchFamily="34" charset="0"/>
              </a:rPr>
              <a:t>Gestão (</a:t>
            </a:r>
            <a:r>
              <a:rPr lang="pt-PT" sz="2000" dirty="0" err="1" smtClean="0">
                <a:latin typeface="Bahnschrift Light" panose="020B0502040204020203" pitchFamily="34" charset="0"/>
              </a:rPr>
              <a:t>objetivo</a:t>
            </a:r>
            <a:r>
              <a:rPr lang="pt-PT" sz="2000" dirty="0" smtClean="0">
                <a:latin typeface="Bahnschrift Light" panose="020B0502040204020203" pitchFamily="34" charset="0"/>
              </a:rPr>
              <a:t> </a:t>
            </a:r>
            <a:r>
              <a:rPr lang="pt-PT" sz="2000" dirty="0" err="1" smtClean="0">
                <a:latin typeface="Bahnschrift Light" panose="020B0502040204020203" pitchFamily="34" charset="0"/>
              </a:rPr>
              <a:t>primario</a:t>
            </a:r>
            <a:r>
              <a:rPr lang="pt-PT" sz="2000" dirty="0">
                <a:latin typeface="Bahnschrift Light" panose="020B0502040204020203" pitchFamily="34" charset="0"/>
              </a:rPr>
              <a:t>) e de </a:t>
            </a:r>
            <a:r>
              <a:rPr lang="pt-PT" sz="2000" dirty="0" err="1" smtClean="0">
                <a:latin typeface="Bahnschrift Light" panose="020B0502040204020203" pitchFamily="34" charset="0"/>
              </a:rPr>
              <a:t>Faturação</a:t>
            </a:r>
            <a:r>
              <a:rPr lang="pt-PT" sz="2000" dirty="0" smtClean="0">
                <a:latin typeface="Bahnschrift Light" panose="020B0502040204020203" pitchFamily="34" charset="0"/>
              </a:rPr>
              <a:t> (</a:t>
            </a:r>
            <a:r>
              <a:rPr lang="pt-PT" sz="2000" dirty="0" err="1" smtClean="0">
                <a:latin typeface="Bahnschrift Light" panose="020B0502040204020203" pitchFamily="34" charset="0"/>
              </a:rPr>
              <a:t>objetivo</a:t>
            </a:r>
            <a:r>
              <a:rPr lang="pt-PT" sz="2000" dirty="0" smtClean="0">
                <a:latin typeface="Bahnschrift Light" panose="020B0502040204020203" pitchFamily="34" charset="0"/>
              </a:rPr>
              <a:t> secundário</a:t>
            </a:r>
            <a:r>
              <a:rPr lang="pt-PT" sz="2000" dirty="0">
                <a:latin typeface="Bahnschrift Light" panose="020B0502040204020203" pitchFamily="34" charset="0"/>
              </a:rPr>
              <a:t>) </a:t>
            </a:r>
            <a:r>
              <a:rPr lang="pt-PT" sz="2000" dirty="0" smtClean="0">
                <a:latin typeface="Bahnschrift Light" panose="020B0502040204020203" pitchFamily="34" charset="0"/>
              </a:rPr>
              <a:t>bastante simples </a:t>
            </a:r>
            <a:r>
              <a:rPr lang="pt-PT" sz="2000" dirty="0">
                <a:latin typeface="Bahnschrift Light" panose="020B0502040204020203" pitchFamily="34" charset="0"/>
              </a:rPr>
              <a:t>mas </a:t>
            </a:r>
            <a:r>
              <a:rPr lang="pt-PT" sz="2000" dirty="0" smtClean="0">
                <a:latin typeface="Bahnschrift Light" panose="020B0502040204020203" pitchFamily="34" charset="0"/>
              </a:rPr>
              <a:t>ainda com algumas funcionalidades importantes. </a:t>
            </a:r>
            <a:r>
              <a:rPr lang="pt-PT" sz="2000" dirty="0">
                <a:latin typeface="Bahnschrift Light" panose="020B0502040204020203" pitchFamily="34" charset="0"/>
              </a:rPr>
              <a:t>Com este programa posso com muita facilidade gerir os </a:t>
            </a:r>
            <a:r>
              <a:rPr lang="pt-PT" sz="2000" dirty="0" smtClean="0">
                <a:latin typeface="Bahnschrift Light" panose="020B0502040204020203" pitchFamily="34" charset="0"/>
              </a:rPr>
              <a:t>empresários(utilizadores), </a:t>
            </a:r>
            <a:r>
              <a:rPr lang="pt-PT" sz="2000" dirty="0">
                <a:latin typeface="Bahnschrift Light" panose="020B0502040204020203" pitchFamily="34" charset="0"/>
              </a:rPr>
              <a:t>os fornecedores e o stock. </a:t>
            </a:r>
            <a:r>
              <a:rPr lang="pt-PT" sz="2000" dirty="0" smtClean="0">
                <a:latin typeface="Bahnschrift Light" panose="020B0502040204020203" pitchFamily="34" charset="0"/>
              </a:rPr>
              <a:t>E ainda </a:t>
            </a:r>
            <a:r>
              <a:rPr lang="pt-PT" sz="2000" dirty="0">
                <a:latin typeface="Bahnschrift Light" panose="020B0502040204020203" pitchFamily="34" charset="0"/>
              </a:rPr>
              <a:t>tem outras funcionalidades tal como alterar o IVA(apenas para administrador</a:t>
            </a:r>
            <a:r>
              <a:rPr lang="pt-PT" sz="2000" dirty="0" smtClean="0">
                <a:latin typeface="Bahnschrift Light" panose="020B0502040204020203" pitchFamily="34" charset="0"/>
              </a:rPr>
              <a:t>) e exportar </a:t>
            </a:r>
            <a:r>
              <a:rPr lang="pt-PT" sz="2000" dirty="0">
                <a:latin typeface="Bahnschrift Light" panose="020B0502040204020203" pitchFamily="34" charset="0"/>
              </a:rPr>
              <a:t>os pedidos(</a:t>
            </a:r>
            <a:r>
              <a:rPr lang="pt-PT" sz="2000" dirty="0" err="1">
                <a:latin typeface="Bahnschrift Light" panose="020B0502040204020203" pitchFamily="34" charset="0"/>
              </a:rPr>
              <a:t>fatura</a:t>
            </a:r>
            <a:r>
              <a:rPr lang="pt-PT" sz="2000" dirty="0">
                <a:latin typeface="Bahnschrift Light" panose="020B0502040204020203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pt-PT" sz="2000" dirty="0" smtClean="0">
                <a:latin typeface="Bahnschrift Light" panose="020B0502040204020203" pitchFamily="34" charset="0"/>
              </a:rPr>
              <a:t>  O </a:t>
            </a:r>
            <a:r>
              <a:rPr lang="pt-PT" sz="2000" dirty="0">
                <a:latin typeface="Bahnschrift Light" panose="020B0502040204020203" pitchFamily="34" charset="0"/>
              </a:rPr>
              <a:t>tipo de design que escolhi fazer tem </a:t>
            </a:r>
            <a:r>
              <a:rPr lang="pt-PT" sz="2000" dirty="0" smtClean="0">
                <a:latin typeface="Bahnschrift Light" panose="020B0502040204020203" pitchFamily="34" charset="0"/>
              </a:rPr>
              <a:t>a haver </a:t>
            </a:r>
            <a:r>
              <a:rPr lang="pt-PT" sz="2000" dirty="0">
                <a:latin typeface="Bahnschrift Light" panose="020B0502040204020203" pitchFamily="34" charset="0"/>
              </a:rPr>
              <a:t>com a simplicidade mas mantendo sempre a qualidade e </a:t>
            </a:r>
            <a:r>
              <a:rPr lang="pt-PT" sz="2000" dirty="0" smtClean="0">
                <a:latin typeface="Bahnschrift Light" panose="020B0502040204020203" pitchFamily="34" charset="0"/>
              </a:rPr>
              <a:t>a organização de tal funcionalidades. Adicionalmente com um próprio </a:t>
            </a:r>
            <a:r>
              <a:rPr lang="pt-PT" sz="2000" dirty="0" err="1" smtClean="0">
                <a:latin typeface="Bahnschrift Light" panose="020B0502040204020203" pitchFamily="34" charset="0"/>
              </a:rPr>
              <a:t>icon</a:t>
            </a:r>
            <a:r>
              <a:rPr lang="pt-PT" sz="2000" dirty="0" smtClean="0">
                <a:latin typeface="Bahnschrift Light" panose="020B0502040204020203" pitchFamily="34" charset="0"/>
              </a:rPr>
              <a:t>:</a:t>
            </a:r>
            <a:endParaRPr lang="pt-PT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91207"/>
            <a:ext cx="171740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11960" y="61653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Criado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Iconfinder.com →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Recursos</a:t>
            </a:r>
            <a:r>
              <a:rPr lang="en-US" sz="3200" dirty="0" smtClean="0">
                <a:latin typeface="Bahnschrift Light" panose="020B0502040204020203" pitchFamily="34" charset="0"/>
              </a:rPr>
              <a:t> </a:t>
            </a:r>
            <a:r>
              <a:rPr lang="en-US" sz="3200" dirty="0" err="1" smtClean="0">
                <a:latin typeface="Bahnschrift Light" panose="020B0502040204020203" pitchFamily="34" charset="0"/>
              </a:rPr>
              <a:t>usados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177800" algn="just">
              <a:buNone/>
            </a:pPr>
            <a:r>
              <a:rPr lang="pt-PT" sz="2000" dirty="0">
                <a:latin typeface="Bahnschrift Light" panose="020B0502040204020203" pitchFamily="34" charset="0"/>
              </a:rPr>
              <a:t>Para este </a:t>
            </a:r>
            <a:r>
              <a:rPr lang="pt-PT" sz="2000" dirty="0" err="1">
                <a:latin typeface="Bahnschrift Light" panose="020B0502040204020203" pitchFamily="34" charset="0"/>
              </a:rPr>
              <a:t>projeto</a:t>
            </a:r>
            <a:r>
              <a:rPr lang="pt-PT" sz="2000" dirty="0">
                <a:latin typeface="Bahnschrift Light" panose="020B0502040204020203" pitchFamily="34" charset="0"/>
              </a:rPr>
              <a:t> precisei de:</a:t>
            </a:r>
          </a:p>
          <a:p>
            <a:pPr marL="0" indent="0" algn="just">
              <a:buNone/>
            </a:pPr>
            <a:endParaRPr lang="pt-PT" sz="2200" dirty="0">
              <a:latin typeface="Bahnschrift Light" panose="020B0502040204020203" pitchFamily="34" charset="0"/>
            </a:endParaRPr>
          </a:p>
          <a:p>
            <a:pPr marL="985838" indent="-266700" algn="just"/>
            <a:r>
              <a:rPr lang="pt-PT" sz="2000" dirty="0">
                <a:latin typeface="Bahnschrift Light" panose="020B0502040204020203" pitchFamily="34" charset="0"/>
              </a:rPr>
              <a:t>Computador;</a:t>
            </a:r>
          </a:p>
          <a:p>
            <a:pPr marL="985838" indent="-266700" algn="just"/>
            <a:endParaRPr lang="pt-PT" sz="2000" dirty="0">
              <a:latin typeface="Bahnschrift Light" panose="020B0502040204020203" pitchFamily="34" charset="0"/>
            </a:endParaRPr>
          </a:p>
          <a:p>
            <a:pPr marL="985838" indent="-266700" algn="just"/>
            <a:r>
              <a:rPr lang="pt-PT" sz="2000" dirty="0">
                <a:latin typeface="Bahnschrift Light" panose="020B0502040204020203" pitchFamily="34" charset="0"/>
              </a:rPr>
              <a:t>Microsoft Visual Basic 2010 Express;</a:t>
            </a:r>
          </a:p>
          <a:p>
            <a:pPr marL="719138" indent="0" algn="just">
              <a:buNone/>
            </a:pPr>
            <a:endParaRPr lang="pt-PT" sz="2000" dirty="0">
              <a:latin typeface="Bahnschrift Light" panose="020B0502040204020203" pitchFamily="34" charset="0"/>
            </a:endParaRPr>
          </a:p>
          <a:p>
            <a:pPr marL="985838" indent="-266700" algn="just"/>
            <a:r>
              <a:rPr lang="pt-PT" sz="2000" dirty="0">
                <a:latin typeface="Bahnschrift Light" panose="020B0502040204020203" pitchFamily="34" charset="0"/>
              </a:rPr>
              <a:t>Microsoft Office Access 2007;</a:t>
            </a:r>
          </a:p>
          <a:p>
            <a:pPr marL="985838" indent="-266700" algn="just"/>
            <a:endParaRPr lang="pt-PT" sz="2000" dirty="0">
              <a:latin typeface="Bahnschrift Light" panose="020B0502040204020203" pitchFamily="34" charset="0"/>
            </a:endParaRPr>
          </a:p>
          <a:p>
            <a:pPr marL="985838" indent="-266700" algn="just"/>
            <a:r>
              <a:rPr lang="pt-PT" sz="2000" dirty="0" smtClean="0">
                <a:latin typeface="Bahnschrift Light" panose="020B0502040204020203" pitchFamily="34" charset="0"/>
              </a:rPr>
              <a:t>Internet(pesquisas).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41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Light" panose="020B0502040204020203" pitchFamily="34" charset="0"/>
              </a:rPr>
              <a:t>Conclusão</a:t>
            </a:r>
            <a:endParaRPr lang="pt-PT" sz="3200" dirty="0">
              <a:latin typeface="Bahnschrift Light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Bahnschrift Light" panose="020B0502040204020203" pitchFamily="34" charset="0"/>
              </a:rPr>
              <a:t>O que </a:t>
            </a:r>
            <a:r>
              <a:rPr lang="en-US" sz="1800" dirty="0" err="1" smtClean="0">
                <a:latin typeface="Bahnschrift Light" panose="020B0502040204020203" pitchFamily="34" charset="0"/>
              </a:rPr>
              <a:t>poderia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ter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feito</a:t>
            </a:r>
            <a:r>
              <a:rPr lang="en-US" sz="1800" smtClean="0">
                <a:latin typeface="Bahnschrift Light" panose="020B0502040204020203" pitchFamily="34" charset="0"/>
              </a:rPr>
              <a:t> </a:t>
            </a:r>
            <a:r>
              <a:rPr lang="en-US" sz="1800" smtClean="0">
                <a:latin typeface="Bahnschrift Light" panose="020B0502040204020203" pitchFamily="34" charset="0"/>
              </a:rPr>
              <a:t>de melhor</a:t>
            </a:r>
            <a:r>
              <a:rPr lang="en-US" sz="1800" dirty="0" smtClean="0">
                <a:latin typeface="Bahnschrift Light" panose="020B0502040204020203" pitchFamily="34" charset="0"/>
              </a:rPr>
              <a:t>:</a:t>
            </a:r>
          </a:p>
          <a:p>
            <a:pPr algn="just">
              <a:buFontTx/>
              <a:buChar char="-"/>
            </a:pPr>
            <a:r>
              <a:rPr lang="en-US" sz="1800" dirty="0" err="1" smtClean="0">
                <a:latin typeface="Bahnschrift Light" panose="020B0502040204020203" pitchFamily="34" charset="0"/>
              </a:rPr>
              <a:t>Relações</a:t>
            </a:r>
            <a:r>
              <a:rPr lang="en-US" sz="1800" dirty="0" smtClean="0">
                <a:latin typeface="Bahnschrift Light" panose="020B0502040204020203" pitchFamily="34" charset="0"/>
              </a:rPr>
              <a:t> entre </a:t>
            </a:r>
            <a:r>
              <a:rPr lang="en-US" sz="1800" dirty="0" err="1" smtClean="0">
                <a:latin typeface="Bahnschrift Light" panose="020B0502040204020203" pitchFamily="34" charset="0"/>
              </a:rPr>
              <a:t>tabelas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na</a:t>
            </a:r>
            <a:r>
              <a:rPr lang="en-US" sz="1800" dirty="0" smtClean="0">
                <a:latin typeface="Bahnschrift Light" panose="020B0502040204020203" pitchFamily="34" charset="0"/>
              </a:rPr>
              <a:t> base de dados;</a:t>
            </a:r>
          </a:p>
          <a:p>
            <a:pPr algn="just">
              <a:buFontTx/>
              <a:buChar char="-"/>
            </a:pPr>
            <a:r>
              <a:rPr lang="en-US" sz="1800" dirty="0" err="1" smtClean="0">
                <a:latin typeface="Bahnschrift Light" panose="020B0502040204020203" pitchFamily="34" charset="0"/>
              </a:rPr>
              <a:t>Obter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mais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informaçoes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fatura</a:t>
            </a:r>
            <a:r>
              <a:rPr lang="en-US" sz="1800" dirty="0" smtClean="0">
                <a:latin typeface="Bahnschrift Light" panose="020B0502040204020203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en-US" sz="1800" dirty="0" err="1" smtClean="0">
                <a:latin typeface="Bahnschrift Light" panose="020B0502040204020203" pitchFamily="34" charset="0"/>
              </a:rPr>
              <a:t>Adicionar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mais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objetos</a:t>
            </a:r>
            <a:r>
              <a:rPr lang="en-US" sz="1800" dirty="0" smtClean="0">
                <a:latin typeface="Bahnschrift Light" panose="020B0502040204020203" pitchFamily="34" charset="0"/>
              </a:rPr>
              <a:t> para </a:t>
            </a:r>
            <a:r>
              <a:rPr lang="en-US" sz="1800" dirty="0" err="1" smtClean="0">
                <a:latin typeface="Bahnschrift Light" panose="020B0502040204020203" pitchFamily="34" charset="0"/>
              </a:rPr>
              <a:t>inserir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mais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informações</a:t>
            </a:r>
            <a:r>
              <a:rPr lang="en-US" sz="1800" dirty="0" smtClean="0">
                <a:latin typeface="Bahnschrift Light" panose="020B0502040204020203" pitchFamily="34" charset="0"/>
              </a:rPr>
              <a:t>;</a:t>
            </a:r>
          </a:p>
          <a:p>
            <a:pPr algn="just">
              <a:buFontTx/>
              <a:buChar char="-"/>
            </a:pPr>
            <a:endParaRPr lang="en-US" sz="18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Bahnschrift Light" panose="020B0502040204020203" pitchFamily="34" charset="0"/>
              </a:rPr>
              <a:t>Autoavaliação</a:t>
            </a:r>
            <a:r>
              <a:rPr lang="en-US" sz="1800" dirty="0" smtClean="0">
                <a:latin typeface="Bahnschrift Light" panose="020B0502040204020203" pitchFamily="34" charset="0"/>
              </a:rPr>
              <a:t>: 14.6</a:t>
            </a:r>
          </a:p>
          <a:p>
            <a:pPr marL="0" indent="0" algn="just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Bahnschrift Light" panose="020B0502040204020203" pitchFamily="34" charset="0"/>
              </a:rPr>
              <a:t>  </a:t>
            </a:r>
            <a:r>
              <a:rPr lang="en-US" sz="1800" dirty="0" err="1" smtClean="0">
                <a:latin typeface="Bahnschrift Light" panose="020B0502040204020203" pitchFamily="34" charset="0"/>
              </a:rPr>
              <a:t>Gostei</a:t>
            </a:r>
            <a:r>
              <a:rPr lang="en-US" sz="1800" dirty="0" smtClean="0">
                <a:latin typeface="Bahnschrift Light" panose="020B0502040204020203" pitchFamily="34" charset="0"/>
              </a:rPr>
              <a:t> de </a:t>
            </a:r>
            <a:r>
              <a:rPr lang="en-US" sz="1800" dirty="0" err="1" smtClean="0">
                <a:latin typeface="Bahnschrift Light" panose="020B0502040204020203" pitchFamily="34" charset="0"/>
              </a:rPr>
              <a:t>ter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teminado</a:t>
            </a:r>
            <a:r>
              <a:rPr lang="en-US" sz="1800" dirty="0" smtClean="0">
                <a:latin typeface="Bahnschrift Light" panose="020B0502040204020203" pitchFamily="34" charset="0"/>
              </a:rPr>
              <a:t> a </a:t>
            </a:r>
            <a:r>
              <a:rPr lang="en-US" sz="1800" dirty="0" err="1" smtClean="0">
                <a:latin typeface="Bahnschrift Light" panose="020B0502040204020203" pitchFamily="34" charset="0"/>
              </a:rPr>
              <a:t>realização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deste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trabalho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pois</a:t>
            </a:r>
            <a:r>
              <a:rPr lang="en-US" sz="1800" dirty="0" smtClean="0">
                <a:latin typeface="Bahnschrift Light" panose="020B0502040204020203" pitchFamily="34" charset="0"/>
              </a:rPr>
              <a:t> o </a:t>
            </a:r>
            <a:r>
              <a:rPr lang="en-US" sz="1800" dirty="0" err="1" smtClean="0">
                <a:latin typeface="Bahnschrift Light" panose="020B0502040204020203" pitchFamily="34" charset="0"/>
              </a:rPr>
              <a:t>seu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processo</a:t>
            </a:r>
            <a:r>
              <a:rPr lang="en-US" sz="1800" dirty="0" smtClean="0">
                <a:latin typeface="Bahnschrift Light" panose="020B0502040204020203" pitchFamily="34" charset="0"/>
              </a:rPr>
              <a:t> e </a:t>
            </a:r>
            <a:r>
              <a:rPr lang="en-US" sz="1800" dirty="0" err="1" smtClean="0">
                <a:latin typeface="Bahnschrift Light" panose="020B0502040204020203" pitchFamily="34" charset="0"/>
              </a:rPr>
              <a:t>iniciação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foi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muito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complicado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devido</a:t>
            </a:r>
            <a:r>
              <a:rPr lang="en-US" sz="1800" dirty="0" smtClean="0">
                <a:latin typeface="Bahnschrift Light" panose="020B0502040204020203" pitchFamily="34" charset="0"/>
              </a:rPr>
              <a:t> a </a:t>
            </a:r>
            <a:r>
              <a:rPr lang="en-US" sz="1800" dirty="0" err="1" smtClean="0">
                <a:latin typeface="Bahnschrift Light" panose="020B0502040204020203" pitchFamily="34" charset="0"/>
              </a:rPr>
              <a:t>muitos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problemas</a:t>
            </a:r>
            <a:r>
              <a:rPr lang="en-US" sz="1800" dirty="0" smtClean="0">
                <a:latin typeface="Bahnschrift Light" panose="020B0502040204020203" pitchFamily="34" charset="0"/>
              </a:rPr>
              <a:t> no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código</a:t>
            </a:r>
            <a:r>
              <a:rPr lang="en-US" sz="1800" dirty="0" smtClean="0">
                <a:latin typeface="Bahnschrift Light" panose="020B0502040204020203" pitchFamily="34" charset="0"/>
              </a:rPr>
              <a:t>. </a:t>
            </a:r>
            <a:r>
              <a:rPr lang="en-US" sz="1800" dirty="0" err="1" smtClean="0">
                <a:latin typeface="Bahnschrift Light" panose="020B0502040204020203" pitchFamily="34" charset="0"/>
              </a:rPr>
              <a:t>Apesar</a:t>
            </a:r>
            <a:r>
              <a:rPr lang="en-US" sz="1800" dirty="0" smtClean="0">
                <a:latin typeface="Bahnschrift Light" panose="020B0502040204020203" pitchFamily="34" charset="0"/>
              </a:rPr>
              <a:t> disso, </a:t>
            </a:r>
            <a:r>
              <a:rPr lang="en-US" sz="1800" dirty="0" err="1" smtClean="0">
                <a:latin typeface="Bahnschrift Light" panose="020B0502040204020203" pitchFamily="34" charset="0"/>
              </a:rPr>
              <a:t>tinha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sempre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muita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satisfação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quando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ultrapassava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esses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problemas</a:t>
            </a:r>
            <a:r>
              <a:rPr lang="en-US" sz="1800" dirty="0" smtClean="0">
                <a:latin typeface="Bahnschrift Light" panose="020B0502040204020203" pitchFamily="34" charset="0"/>
              </a:rPr>
              <a:t>. Mas </a:t>
            </a:r>
            <a:r>
              <a:rPr lang="en-US" sz="1800" dirty="0" err="1" smtClean="0">
                <a:latin typeface="Bahnschrift Light" panose="020B0502040204020203" pitchFamily="34" charset="0"/>
              </a:rPr>
              <a:t>voltaria</a:t>
            </a:r>
            <a:r>
              <a:rPr lang="en-US" sz="1800" dirty="0" smtClean="0">
                <a:latin typeface="Bahnschrift Light" panose="020B0502040204020203" pitchFamily="34" charset="0"/>
              </a:rPr>
              <a:t> a </a:t>
            </a:r>
            <a:r>
              <a:rPr lang="en-US" sz="1800" dirty="0" err="1" smtClean="0">
                <a:latin typeface="Bahnschrift Light" panose="020B0502040204020203" pitchFamily="34" charset="0"/>
              </a:rPr>
              <a:t>fazer</a:t>
            </a:r>
            <a:r>
              <a:rPr lang="en-US" sz="1800" dirty="0" smtClean="0">
                <a:latin typeface="Bahnschrift Light" panose="020B0502040204020203" pitchFamily="34" charset="0"/>
              </a:rPr>
              <a:t>? </a:t>
            </a:r>
            <a:r>
              <a:rPr lang="en-US" sz="1800" dirty="0" err="1" smtClean="0">
                <a:latin typeface="Bahnschrift Light" panose="020B0502040204020203" pitchFamily="34" charset="0"/>
              </a:rPr>
              <a:t>Só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em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grupo</a:t>
            </a:r>
            <a:r>
              <a:rPr lang="en-US" sz="1800" dirty="0" smtClean="0">
                <a:latin typeface="Bahnschrift Light" panose="020B0502040204020203" pitchFamily="34" charset="0"/>
              </a:rPr>
              <a:t>.</a:t>
            </a:r>
            <a:endParaRPr lang="pt-PT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518</TotalTime>
  <Words>469</Words>
  <Application>Microsoft Office PowerPoint</Application>
  <PresentationFormat>Apresentação no Ecrã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Horizonte</vt:lpstr>
      <vt:lpstr>APRESENTAÇÃO DA PAP</vt:lpstr>
      <vt:lpstr>IntRodução</vt:lpstr>
      <vt:lpstr>Justificação do Tema</vt:lpstr>
      <vt:lpstr>Objetivos Gerais</vt:lpstr>
      <vt:lpstr>Descrição do projeto</vt:lpstr>
      <vt:lpstr>Recursos usados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PAP</dc:title>
  <dc:creator>Utilizador do Windows</dc:creator>
  <cp:lastModifiedBy>Utilizador do Windows</cp:lastModifiedBy>
  <cp:revision>92</cp:revision>
  <dcterms:created xsi:type="dcterms:W3CDTF">2020-07-09T19:56:00Z</dcterms:created>
  <dcterms:modified xsi:type="dcterms:W3CDTF">2020-07-12T23:20:11Z</dcterms:modified>
</cp:coreProperties>
</file>