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7BCBA7-81FD-4EFB-84A3-BB8D8DE4E7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51AEE9-D68E-4912-97DA-D053DFD5D3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A0A95D-E032-4BF2-A94C-3DFC80B3001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516B1F-B1D0-4380-8179-938A4C8DA17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7799AE-2D3C-4239-8A1A-1991837DA2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D32229-F477-4558-BD73-7AB1613448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A8B8DB-D29D-48B2-9ABD-0D10B34CD2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484FC5-1984-435F-8DF3-A135E9150D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E39447-E150-441B-AF40-782E61594B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7A19E0-50EF-4D44-AB37-EF849BD209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631FCA-4E53-42D5-B986-6718CE9E7E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ACC014-4D36-4328-89F2-70BDBD1087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087639-8899-4B73-8C8E-45FDCF3809C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/>
          <p:cNvSpPr/>
          <p:nvPr/>
        </p:nvSpPr>
        <p:spPr>
          <a:xfrm rot="21429000">
            <a:off x="-1584360" y="302400"/>
            <a:ext cx="19494720" cy="5936760"/>
          </a:xfrm>
          <a:custGeom>
            <a:avLst/>
            <a:gdLst/>
            <a:ahLst/>
            <a:rect l="l" t="t" r="r" b="b"/>
            <a:pathLst>
              <a:path w="19495353" h="5937510">
                <a:moveTo>
                  <a:pt x="0" y="0"/>
                </a:moveTo>
                <a:lnTo>
                  <a:pt x="19495353" y="0"/>
                </a:lnTo>
                <a:lnTo>
                  <a:pt x="19495353" y="5937510"/>
                </a:lnTo>
                <a:lnTo>
                  <a:pt x="0" y="593751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Freeform 3"/>
          <p:cNvSpPr/>
          <p:nvPr/>
        </p:nvSpPr>
        <p:spPr>
          <a:xfrm>
            <a:off x="4480920" y="5894280"/>
            <a:ext cx="9325800" cy="2961000"/>
          </a:xfrm>
          <a:custGeom>
            <a:avLst/>
            <a:gdLst/>
            <a:ahLst/>
            <a:rect l="l" t="t" r="r" b="b"/>
            <a:pathLst>
              <a:path w="9326470" h="2961660">
                <a:moveTo>
                  <a:pt x="0" y="0"/>
                </a:moveTo>
                <a:lnTo>
                  <a:pt x="9326470" y="0"/>
                </a:lnTo>
                <a:lnTo>
                  <a:pt x="9326470" y="2961661"/>
                </a:lnTo>
                <a:lnTo>
                  <a:pt x="0" y="29616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TextBox 4"/>
          <p:cNvSpPr/>
          <p:nvPr/>
        </p:nvSpPr>
        <p:spPr>
          <a:xfrm>
            <a:off x="0" y="1431000"/>
            <a:ext cx="1828728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1761"/>
              </a:lnSpc>
              <a:buNone/>
            </a:pPr>
            <a:r>
              <a:rPr b="0" lang="en-US" sz="9800" spc="-1" strike="noStrike">
                <a:solidFill>
                  <a:srgbClr val="ffffff"/>
                </a:solidFill>
                <a:latin typeface="Michroma"/>
                <a:ea typeface="DejaVu Sans"/>
              </a:rPr>
              <a:t>PROJETO “HOOK&amp;MODAL” </a:t>
            </a:r>
            <a:endParaRPr b="0" lang="pt-BR" sz="9800" spc="-1" strike="noStrike">
              <a:latin typeface="Arial"/>
            </a:endParaRPr>
          </a:p>
        </p:txBody>
      </p:sp>
      <p:sp>
        <p:nvSpPr>
          <p:cNvPr id="44" name="TextBox 5"/>
          <p:cNvSpPr/>
          <p:nvPr/>
        </p:nvSpPr>
        <p:spPr>
          <a:xfrm>
            <a:off x="0" y="4954680"/>
            <a:ext cx="1828728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801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Michroma"/>
                <a:ea typeface="DejaVu Sans"/>
              </a:rPr>
              <a:t>ANA JÚLIA REIS 05, DAVI NOGUEIRA 11, GUILHERME VEIGA 18, MARCOS ANTÔNIO  24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"/>
          <p:cNvSpPr/>
          <p:nvPr/>
        </p:nvSpPr>
        <p:spPr>
          <a:xfrm rot="13500000">
            <a:off x="-3744000" y="-2057400"/>
            <a:ext cx="8759520" cy="8849880"/>
          </a:xfrm>
          <a:custGeom>
            <a:avLst/>
            <a:gdLst/>
            <a:ahLst/>
            <a:rect l="l" t="t" r="r" b="b"/>
            <a:pathLst>
              <a:path w="8760196" h="8850507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Freeform 3"/>
          <p:cNvSpPr/>
          <p:nvPr/>
        </p:nvSpPr>
        <p:spPr>
          <a:xfrm>
            <a:off x="5376600" y="1990800"/>
            <a:ext cx="7533720" cy="7028280"/>
          </a:xfrm>
          <a:custGeom>
            <a:avLst/>
            <a:gdLst/>
            <a:ahLst/>
            <a:rect l="l" t="t" r="r" b="b"/>
            <a:pathLst>
              <a:path w="7534590" h="7028874">
                <a:moveTo>
                  <a:pt x="0" y="0"/>
                </a:moveTo>
                <a:lnTo>
                  <a:pt x="7534590" y="0"/>
                </a:lnTo>
                <a:lnTo>
                  <a:pt x="7534590" y="7028874"/>
                </a:lnTo>
                <a:lnTo>
                  <a:pt x="0" y="70288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extBox 4"/>
          <p:cNvSpPr/>
          <p:nvPr/>
        </p:nvSpPr>
        <p:spPr>
          <a:xfrm>
            <a:off x="0" y="438480"/>
            <a:ext cx="18287280" cy="8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599"/>
              </a:lnSpc>
              <a:buNone/>
            </a:pPr>
            <a:r>
              <a:rPr b="0" lang="en-US" sz="5500" spc="-1" strike="noStrike">
                <a:solidFill>
                  <a:srgbClr val="ffffff"/>
                </a:solidFill>
                <a:latin typeface="Michroma"/>
                <a:ea typeface="DejaVu Sans"/>
              </a:rPr>
              <a:t>KANBAN</a:t>
            </a:r>
            <a:endParaRPr b="0" lang="pt-BR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2"/>
          <p:cNvSpPr/>
          <p:nvPr/>
        </p:nvSpPr>
        <p:spPr>
          <a:xfrm flipH="1" rot="633000">
            <a:off x="-875880" y="729360"/>
            <a:ext cx="19714680" cy="7159680"/>
          </a:xfrm>
          <a:custGeom>
            <a:avLst/>
            <a:gdLst/>
            <a:ahLst/>
            <a:rect l="l" t="t" r="r" b="b"/>
            <a:pathLst>
              <a:path w="19715569" h="7160540">
                <a:moveTo>
                  <a:pt x="19715569" y="0"/>
                </a:moveTo>
                <a:lnTo>
                  <a:pt x="0" y="0"/>
                </a:lnTo>
                <a:lnTo>
                  <a:pt x="0" y="7160540"/>
                </a:lnTo>
                <a:lnTo>
                  <a:pt x="19715569" y="7160540"/>
                </a:lnTo>
                <a:lnTo>
                  <a:pt x="19715569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Freeform 3"/>
          <p:cNvSpPr/>
          <p:nvPr/>
        </p:nvSpPr>
        <p:spPr>
          <a:xfrm>
            <a:off x="1878120" y="1745280"/>
            <a:ext cx="3397320" cy="6795360"/>
          </a:xfrm>
          <a:custGeom>
            <a:avLst/>
            <a:gdLst/>
            <a:ahLst/>
            <a:rect l="l" t="t" r="r" b="b"/>
            <a:pathLst>
              <a:path w="3398118" h="6796236">
                <a:moveTo>
                  <a:pt x="0" y="0"/>
                </a:moveTo>
                <a:lnTo>
                  <a:pt x="3398118" y="0"/>
                </a:lnTo>
                <a:lnTo>
                  <a:pt x="3398118" y="6796236"/>
                </a:lnTo>
                <a:lnTo>
                  <a:pt x="0" y="679623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Freeform 4"/>
          <p:cNvSpPr/>
          <p:nvPr/>
        </p:nvSpPr>
        <p:spPr>
          <a:xfrm>
            <a:off x="5586840" y="1745280"/>
            <a:ext cx="3397320" cy="6795360"/>
          </a:xfrm>
          <a:custGeom>
            <a:avLst/>
            <a:gdLst/>
            <a:ahLst/>
            <a:rect l="l" t="t" r="r" b="b"/>
            <a:pathLst>
              <a:path w="3398118" h="6796236">
                <a:moveTo>
                  <a:pt x="0" y="0"/>
                </a:moveTo>
                <a:lnTo>
                  <a:pt x="3398118" y="0"/>
                </a:lnTo>
                <a:lnTo>
                  <a:pt x="3398118" y="6796236"/>
                </a:lnTo>
                <a:lnTo>
                  <a:pt x="0" y="679623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Freeform 5"/>
          <p:cNvSpPr/>
          <p:nvPr/>
        </p:nvSpPr>
        <p:spPr>
          <a:xfrm>
            <a:off x="9299160" y="1745280"/>
            <a:ext cx="3397320" cy="6795360"/>
          </a:xfrm>
          <a:custGeom>
            <a:avLst/>
            <a:gdLst/>
            <a:ahLst/>
            <a:rect l="l" t="t" r="r" b="b"/>
            <a:pathLst>
              <a:path w="3398118" h="6796236">
                <a:moveTo>
                  <a:pt x="0" y="0"/>
                </a:moveTo>
                <a:lnTo>
                  <a:pt x="3398118" y="0"/>
                </a:lnTo>
                <a:lnTo>
                  <a:pt x="3398118" y="6796236"/>
                </a:lnTo>
                <a:lnTo>
                  <a:pt x="0" y="679623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Freeform 6"/>
          <p:cNvSpPr/>
          <p:nvPr/>
        </p:nvSpPr>
        <p:spPr>
          <a:xfrm>
            <a:off x="13011840" y="1745280"/>
            <a:ext cx="3397320" cy="6795360"/>
          </a:xfrm>
          <a:custGeom>
            <a:avLst/>
            <a:gdLst/>
            <a:ahLst/>
            <a:rect l="l" t="t" r="r" b="b"/>
            <a:pathLst>
              <a:path w="3398118" h="6796236">
                <a:moveTo>
                  <a:pt x="0" y="0"/>
                </a:moveTo>
                <a:lnTo>
                  <a:pt x="3398118" y="0"/>
                </a:lnTo>
                <a:lnTo>
                  <a:pt x="3398118" y="6796236"/>
                </a:lnTo>
                <a:lnTo>
                  <a:pt x="0" y="679623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TextBox 7"/>
          <p:cNvSpPr/>
          <p:nvPr/>
        </p:nvSpPr>
        <p:spPr>
          <a:xfrm>
            <a:off x="0" y="490680"/>
            <a:ext cx="1828728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640"/>
              </a:lnSpc>
              <a:buNone/>
            </a:pPr>
            <a:r>
              <a:rPr b="0" lang="en-US" sz="7200" spc="-1" strike="noStrike">
                <a:solidFill>
                  <a:srgbClr val="ffffff"/>
                </a:solidFill>
                <a:latin typeface="Michroma"/>
                <a:ea typeface="DejaVu Sans"/>
              </a:rPr>
              <a:t>App do projeto</a:t>
            </a:r>
            <a:endParaRPr b="0" lang="pt-BR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-413280" y="-241920"/>
            <a:ext cx="19113840" cy="10769760"/>
          </a:xfrm>
          <a:custGeom>
            <a:avLst/>
            <a:gdLst/>
            <a:ahLst/>
            <a:rect l="l" t="t" r="r" b="b"/>
            <a:pathLst>
              <a:path w="19114591" h="10770604">
                <a:moveTo>
                  <a:pt x="0" y="0"/>
                </a:moveTo>
                <a:lnTo>
                  <a:pt x="19114590" y="0"/>
                </a:lnTo>
                <a:lnTo>
                  <a:pt x="19114590" y="10770604"/>
                </a:lnTo>
                <a:lnTo>
                  <a:pt x="0" y="1077060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alphaModFix amt="44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TextBox 3"/>
          <p:cNvSpPr/>
          <p:nvPr/>
        </p:nvSpPr>
        <p:spPr>
          <a:xfrm>
            <a:off x="3560040" y="4754520"/>
            <a:ext cx="1116684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5080"/>
              </a:lnSpc>
              <a:buNone/>
            </a:pPr>
            <a:r>
              <a:rPr b="0" lang="en-US" sz="4230" spc="-1" strike="noStrike">
                <a:solidFill>
                  <a:srgbClr val="ffffff"/>
                </a:solidFill>
                <a:latin typeface="Michroma"/>
                <a:ea typeface="DejaVu Sans"/>
              </a:rPr>
              <a:t>“</a:t>
            </a:r>
            <a:r>
              <a:rPr b="0" lang="en-US" sz="4230" spc="-1" strike="noStrike">
                <a:solidFill>
                  <a:srgbClr val="ffffff"/>
                </a:solidFill>
                <a:latin typeface="Michroma"/>
                <a:ea typeface="DejaVu Sans"/>
              </a:rPr>
              <a:t>SIC PARVIS MAGNA”</a:t>
            </a:r>
            <a:endParaRPr b="0" lang="pt-BR" sz="4230" spc="-1" strike="noStrike">
              <a:latin typeface="Arial"/>
            </a:endParaRPr>
          </a:p>
        </p:txBody>
      </p:sp>
      <p:sp>
        <p:nvSpPr>
          <p:cNvPr id="87" name="TextBox 4"/>
          <p:cNvSpPr/>
          <p:nvPr/>
        </p:nvSpPr>
        <p:spPr>
          <a:xfrm>
            <a:off x="1028880" y="971640"/>
            <a:ext cx="602316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807"/>
              </a:lnSpc>
              <a:buNone/>
            </a:pPr>
            <a:r>
              <a:rPr b="0" lang="en-US" sz="2720" spc="-1" strike="noStrike">
                <a:solidFill>
                  <a:srgbClr val="ffffff"/>
                </a:solidFill>
                <a:latin typeface="Michroma"/>
                <a:ea typeface="DejaVu Sans"/>
              </a:rPr>
              <a:t>Nossa Filosofia</a:t>
            </a:r>
            <a:endParaRPr b="0" lang="pt-BR" sz="27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2"/>
          <p:cNvSpPr/>
          <p:nvPr/>
        </p:nvSpPr>
        <p:spPr>
          <a:xfrm>
            <a:off x="2874960" y="6325200"/>
            <a:ext cx="19790640" cy="6027120"/>
          </a:xfrm>
          <a:custGeom>
            <a:avLst/>
            <a:gdLst/>
            <a:ahLst/>
            <a:rect l="l" t="t" r="r" b="b"/>
            <a:pathLst>
              <a:path w="19791454" h="6027690">
                <a:moveTo>
                  <a:pt x="0" y="0"/>
                </a:moveTo>
                <a:lnTo>
                  <a:pt x="19791454" y="0"/>
                </a:lnTo>
                <a:lnTo>
                  <a:pt x="19791454" y="6027691"/>
                </a:lnTo>
                <a:lnTo>
                  <a:pt x="0" y="6027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Freeform 3"/>
          <p:cNvSpPr/>
          <p:nvPr/>
        </p:nvSpPr>
        <p:spPr>
          <a:xfrm rot="10057800">
            <a:off x="-3420720" y="-1983600"/>
            <a:ext cx="19790640" cy="6027120"/>
          </a:xfrm>
          <a:custGeom>
            <a:avLst/>
            <a:gdLst/>
            <a:ahLst/>
            <a:rect l="l" t="t" r="r" b="b"/>
            <a:pathLst>
              <a:path w="19791454" h="6027690">
                <a:moveTo>
                  <a:pt x="0" y="0"/>
                </a:moveTo>
                <a:lnTo>
                  <a:pt x="19791454" y="0"/>
                </a:lnTo>
                <a:lnTo>
                  <a:pt x="19791454" y="6027690"/>
                </a:lnTo>
                <a:lnTo>
                  <a:pt x="0" y="60276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TextBox 4"/>
          <p:cNvSpPr/>
          <p:nvPr/>
        </p:nvSpPr>
        <p:spPr>
          <a:xfrm>
            <a:off x="0" y="4533840"/>
            <a:ext cx="1828728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9601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Michroma"/>
                <a:ea typeface="DejaVu Sans"/>
              </a:rPr>
              <a:t>OBRIGADO</a:t>
            </a:r>
            <a:endParaRPr b="0" lang="pt-BR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2"/>
          <p:cNvSpPr/>
          <p:nvPr/>
        </p:nvSpPr>
        <p:spPr>
          <a:xfrm flipH="1" rot="128400">
            <a:off x="-487800" y="2690640"/>
            <a:ext cx="16024680" cy="5819760"/>
          </a:xfrm>
          <a:custGeom>
            <a:avLst/>
            <a:gdLst/>
            <a:ahLst/>
            <a:rect l="l" t="t" r="r" b="b"/>
            <a:pathLst>
              <a:path w="16025520" h="5820343">
                <a:moveTo>
                  <a:pt x="16025519" y="0"/>
                </a:moveTo>
                <a:lnTo>
                  <a:pt x="0" y="0"/>
                </a:lnTo>
                <a:lnTo>
                  <a:pt x="0" y="5820343"/>
                </a:lnTo>
                <a:lnTo>
                  <a:pt x="16025519" y="5820343"/>
                </a:lnTo>
                <a:lnTo>
                  <a:pt x="16025519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Freeform 3"/>
          <p:cNvSpPr/>
          <p:nvPr/>
        </p:nvSpPr>
        <p:spPr>
          <a:xfrm>
            <a:off x="2717280" y="1468440"/>
            <a:ext cx="5600880" cy="8287200"/>
          </a:xfrm>
          <a:custGeom>
            <a:avLst/>
            <a:gdLst/>
            <a:ahLst/>
            <a:rect l="l" t="t" r="r" b="b"/>
            <a:pathLst>
              <a:path w="5601539" h="8288023">
                <a:moveTo>
                  <a:pt x="0" y="0"/>
                </a:moveTo>
                <a:lnTo>
                  <a:pt x="5601539" y="0"/>
                </a:lnTo>
                <a:lnTo>
                  <a:pt x="5601539" y="8288023"/>
                </a:lnTo>
                <a:lnTo>
                  <a:pt x="0" y="828802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Freeform 4"/>
          <p:cNvSpPr/>
          <p:nvPr/>
        </p:nvSpPr>
        <p:spPr>
          <a:xfrm>
            <a:off x="10060560" y="1444680"/>
            <a:ext cx="5780520" cy="8311320"/>
          </a:xfrm>
          <a:custGeom>
            <a:avLst/>
            <a:gdLst/>
            <a:ahLst/>
            <a:rect l="l" t="t" r="r" b="b"/>
            <a:pathLst>
              <a:path w="5781240" h="8311893">
                <a:moveTo>
                  <a:pt x="0" y="0"/>
                </a:moveTo>
                <a:lnTo>
                  <a:pt x="5781240" y="0"/>
                </a:lnTo>
                <a:lnTo>
                  <a:pt x="5781240" y="8311893"/>
                </a:lnTo>
                <a:lnTo>
                  <a:pt x="0" y="83118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Box 5"/>
          <p:cNvSpPr/>
          <p:nvPr/>
        </p:nvSpPr>
        <p:spPr>
          <a:xfrm>
            <a:off x="0" y="365760"/>
            <a:ext cx="18287280" cy="8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599"/>
              </a:lnSpc>
              <a:buNone/>
            </a:pPr>
            <a:r>
              <a:rPr b="0" lang="en-US" sz="5500" spc="-1" strike="noStrike">
                <a:solidFill>
                  <a:srgbClr val="ffffff"/>
                </a:solidFill>
                <a:latin typeface="Michroma"/>
                <a:ea typeface="DejaVu Sans"/>
              </a:rPr>
              <a:t>BRIEFING</a:t>
            </a:r>
            <a:endParaRPr b="0" lang="pt-BR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/>
          <p:cNvGrpSpPr/>
          <p:nvPr/>
        </p:nvGrpSpPr>
        <p:grpSpPr>
          <a:xfrm>
            <a:off x="2656080" y="1667880"/>
            <a:ext cx="12975480" cy="7295760"/>
            <a:chOff x="2656080" y="1667880"/>
            <a:chExt cx="12975480" cy="7295760"/>
          </a:xfrm>
        </p:grpSpPr>
        <p:sp>
          <p:nvSpPr>
            <p:cNvPr id="50" name="Freeform 3"/>
            <p:cNvSpPr/>
            <p:nvPr/>
          </p:nvSpPr>
          <p:spPr>
            <a:xfrm>
              <a:off x="2656080" y="1812600"/>
              <a:ext cx="12975480" cy="7151040"/>
            </a:xfrm>
            <a:custGeom>
              <a:avLst/>
              <a:gdLst/>
              <a:ahLst/>
              <a:rect l="l" t="t" r="r" b="b"/>
              <a:pathLst>
                <a:path w="3417594" h="1883615">
                  <a:moveTo>
                    <a:pt x="30428" y="0"/>
                  </a:moveTo>
                  <a:lnTo>
                    <a:pt x="3387166" y="0"/>
                  </a:lnTo>
                  <a:cubicBezTo>
                    <a:pt x="3403971" y="0"/>
                    <a:pt x="3417594" y="13623"/>
                    <a:pt x="3417594" y="30428"/>
                  </a:cubicBezTo>
                  <a:lnTo>
                    <a:pt x="3417594" y="1853187"/>
                  </a:lnTo>
                  <a:cubicBezTo>
                    <a:pt x="3417594" y="1869992"/>
                    <a:pt x="3403971" y="1883615"/>
                    <a:pt x="3387166" y="1883615"/>
                  </a:cubicBezTo>
                  <a:lnTo>
                    <a:pt x="30428" y="1883615"/>
                  </a:lnTo>
                  <a:cubicBezTo>
                    <a:pt x="22358" y="1883615"/>
                    <a:pt x="14618" y="1880409"/>
                    <a:pt x="8912" y="1874703"/>
                  </a:cubicBezTo>
                  <a:cubicBezTo>
                    <a:pt x="3206" y="1868996"/>
                    <a:pt x="0" y="1861257"/>
                    <a:pt x="0" y="1853187"/>
                  </a:cubicBezTo>
                  <a:lnTo>
                    <a:pt x="0" y="30428"/>
                  </a:lnTo>
                  <a:cubicBezTo>
                    <a:pt x="0" y="13623"/>
                    <a:pt x="13623" y="0"/>
                    <a:pt x="3042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TextBox 4"/>
            <p:cNvSpPr/>
            <p:nvPr/>
          </p:nvSpPr>
          <p:spPr>
            <a:xfrm>
              <a:off x="2656080" y="1667880"/>
              <a:ext cx="12975480" cy="729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" name="Freeform 5"/>
          <p:cNvSpPr/>
          <p:nvPr/>
        </p:nvSpPr>
        <p:spPr>
          <a:xfrm flipH="1" rot="633000">
            <a:off x="-651960" y="1010880"/>
            <a:ext cx="20535120" cy="7457760"/>
          </a:xfrm>
          <a:custGeom>
            <a:avLst/>
            <a:gdLst/>
            <a:ahLst/>
            <a:rect l="l" t="t" r="r" b="b"/>
            <a:pathLst>
              <a:path w="20535883" h="7458472">
                <a:moveTo>
                  <a:pt x="20535883" y="0"/>
                </a:moveTo>
                <a:lnTo>
                  <a:pt x="0" y="0"/>
                </a:lnTo>
                <a:lnTo>
                  <a:pt x="0" y="7458472"/>
                </a:lnTo>
                <a:lnTo>
                  <a:pt x="20535883" y="7458472"/>
                </a:lnTo>
                <a:lnTo>
                  <a:pt x="20535883" y="0"/>
                </a:lnTo>
                <a:close/>
              </a:path>
            </a:pathLst>
          </a:custGeom>
          <a:blipFill rotWithShape="0">
            <a:blip r:embed="rId1">
              <a:alphaModFix amt="41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Box 6"/>
          <p:cNvSpPr/>
          <p:nvPr/>
        </p:nvSpPr>
        <p:spPr>
          <a:xfrm>
            <a:off x="3497760" y="2355840"/>
            <a:ext cx="4165920" cy="29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940"/>
              </a:lnSpc>
              <a:buNone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  <a:ea typeface="DejaVu Sans"/>
              </a:rPr>
              <a:t>PONTOS POSITIVOS:</a:t>
            </a:r>
            <a:endParaRPr b="0" lang="pt-BR" sz="21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  <a:ea typeface="DejaVu Sans"/>
              </a:rPr>
              <a:t>Boa comunicação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  <a:ea typeface="DejaVu Sans"/>
              </a:rPr>
              <a:t>Divisão de tarefas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  <a:ea typeface="DejaVu Sans"/>
              </a:rPr>
              <a:t>Agilidade no processo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  <a:ea typeface="DejaVu Sans"/>
              </a:rPr>
              <a:t>Entrega no prazo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54" name="TextBox 7"/>
          <p:cNvSpPr/>
          <p:nvPr/>
        </p:nvSpPr>
        <p:spPr>
          <a:xfrm>
            <a:off x="0" y="490680"/>
            <a:ext cx="1828728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640"/>
              </a:lnSpc>
              <a:buNone/>
            </a:pPr>
            <a:r>
              <a:rPr b="0" lang="en-US" sz="7200" spc="-1" strike="noStrike">
                <a:solidFill>
                  <a:srgbClr val="ffffff"/>
                </a:solidFill>
                <a:latin typeface="Michroma"/>
                <a:ea typeface="DejaVu Sans"/>
              </a:rPr>
              <a:t>DAILY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55" name="TextBox 8"/>
          <p:cNvSpPr/>
          <p:nvPr/>
        </p:nvSpPr>
        <p:spPr>
          <a:xfrm>
            <a:off x="10758960" y="2355840"/>
            <a:ext cx="4030200" cy="261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940"/>
              </a:lnSpc>
              <a:buNone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  <a:ea typeface="DejaVu Sans"/>
              </a:rPr>
              <a:t>PONTOS NEGATIVOS:</a:t>
            </a:r>
            <a:endParaRPr b="0" lang="pt-BR" sz="21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  <a:ea typeface="DejaVu Sans"/>
              </a:rPr>
              <a:t>Internet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  <a:ea typeface="DejaVu Sans"/>
              </a:rPr>
              <a:t>Máquina virtual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  <a:ea typeface="DejaVu Sans"/>
              </a:rPr>
              <a:t>Classroom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56" name="TextBox 9"/>
          <p:cNvSpPr/>
          <p:nvPr/>
        </p:nvSpPr>
        <p:spPr>
          <a:xfrm>
            <a:off x="10570680" y="5779080"/>
            <a:ext cx="4746600" cy="261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940"/>
              </a:lnSpc>
              <a:buNone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  <a:ea typeface="DejaVu Sans"/>
              </a:rPr>
              <a:t>O QUE  PODE  MELHORAR:</a:t>
            </a:r>
            <a:endParaRPr b="0" lang="pt-BR" sz="21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  <a:ea typeface="DejaVu Sans"/>
              </a:rPr>
              <a:t>Internet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  <a:ea typeface="DejaVu Sans"/>
              </a:rPr>
              <a:t>Conhecimento individual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57" name="TextBox 10"/>
          <p:cNvSpPr/>
          <p:nvPr/>
        </p:nvSpPr>
        <p:spPr>
          <a:xfrm>
            <a:off x="3497760" y="6011280"/>
            <a:ext cx="4423320" cy="22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940"/>
              </a:lnSpc>
              <a:buNone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  <a:ea typeface="DejaVu Sans"/>
              </a:rPr>
              <a:t>O QUE DEU CERTO:</a:t>
            </a:r>
            <a:endParaRPr b="0" lang="pt-BR" sz="21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  <a:ea typeface="DejaVu Sans"/>
              </a:rPr>
              <a:t>Trabalho em grupo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  <a:ea typeface="DejaVu Sans"/>
              </a:rPr>
              <a:t>Realização do projeto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53240" indent="-226800" algn="ctr">
              <a:lnSpc>
                <a:spcPts val="2940"/>
              </a:lnSpc>
              <a:buClr>
                <a:srgbClr val="060614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60614"/>
                </a:solidFill>
                <a:latin typeface="Michroma"/>
                <a:ea typeface="DejaVu Sans"/>
              </a:rPr>
              <a:t>Entrga dentro do prazo</a:t>
            </a:r>
            <a:endParaRPr b="0" lang="pt-B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2"/>
          <p:cNvSpPr/>
          <p:nvPr/>
        </p:nvSpPr>
        <p:spPr>
          <a:xfrm rot="13500000">
            <a:off x="-3744000" y="-2057400"/>
            <a:ext cx="8759520" cy="8849880"/>
          </a:xfrm>
          <a:custGeom>
            <a:avLst/>
            <a:gdLst/>
            <a:ahLst/>
            <a:rect l="l" t="t" r="r" b="b"/>
            <a:pathLst>
              <a:path w="8760196" h="8850507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Freeform 3"/>
          <p:cNvSpPr/>
          <p:nvPr/>
        </p:nvSpPr>
        <p:spPr>
          <a:xfrm>
            <a:off x="5359320" y="1557720"/>
            <a:ext cx="8796240" cy="8147160"/>
          </a:xfrm>
          <a:custGeom>
            <a:avLst/>
            <a:gdLst/>
            <a:ahLst/>
            <a:rect l="l" t="t" r="r" b="b"/>
            <a:pathLst>
              <a:path w="8796809" h="8148021">
                <a:moveTo>
                  <a:pt x="0" y="0"/>
                </a:moveTo>
                <a:lnTo>
                  <a:pt x="8796809" y="0"/>
                </a:lnTo>
                <a:lnTo>
                  <a:pt x="8796809" y="8148021"/>
                </a:lnTo>
                <a:lnTo>
                  <a:pt x="0" y="814802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TextBox 4"/>
          <p:cNvSpPr/>
          <p:nvPr/>
        </p:nvSpPr>
        <p:spPr>
          <a:xfrm>
            <a:off x="0" y="438480"/>
            <a:ext cx="18287280" cy="8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599"/>
              </a:lnSpc>
              <a:buNone/>
            </a:pPr>
            <a:r>
              <a:rPr b="0" lang="en-US" sz="5500" spc="-1" strike="noStrike">
                <a:solidFill>
                  <a:srgbClr val="ffffff"/>
                </a:solidFill>
                <a:latin typeface="Michroma"/>
                <a:ea typeface="DejaVu Sans"/>
              </a:rPr>
              <a:t>KANBAN</a:t>
            </a:r>
            <a:endParaRPr b="0" lang="pt-BR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2"/>
          <p:cNvSpPr/>
          <p:nvPr/>
        </p:nvSpPr>
        <p:spPr>
          <a:xfrm rot="13500000">
            <a:off x="-3744000" y="-2057400"/>
            <a:ext cx="8759520" cy="8849880"/>
          </a:xfrm>
          <a:custGeom>
            <a:avLst/>
            <a:gdLst/>
            <a:ahLst/>
            <a:rect l="l" t="t" r="r" b="b"/>
            <a:pathLst>
              <a:path w="8760196" h="8850507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Freeform 3"/>
          <p:cNvSpPr/>
          <p:nvPr/>
        </p:nvSpPr>
        <p:spPr>
          <a:xfrm>
            <a:off x="4476240" y="2117520"/>
            <a:ext cx="9334800" cy="6474600"/>
          </a:xfrm>
          <a:custGeom>
            <a:avLst/>
            <a:gdLst/>
            <a:ahLst/>
            <a:rect l="l" t="t" r="r" b="b"/>
            <a:pathLst>
              <a:path w="9335446" h="6475173">
                <a:moveTo>
                  <a:pt x="0" y="0"/>
                </a:moveTo>
                <a:lnTo>
                  <a:pt x="9335446" y="0"/>
                </a:lnTo>
                <a:lnTo>
                  <a:pt x="9335446" y="6475173"/>
                </a:lnTo>
                <a:lnTo>
                  <a:pt x="0" y="647517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TextBox 4"/>
          <p:cNvSpPr/>
          <p:nvPr/>
        </p:nvSpPr>
        <p:spPr>
          <a:xfrm>
            <a:off x="0" y="438480"/>
            <a:ext cx="18287280" cy="8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599"/>
              </a:lnSpc>
              <a:buNone/>
            </a:pPr>
            <a:r>
              <a:rPr b="0" lang="en-US" sz="5500" spc="-1" strike="noStrike">
                <a:solidFill>
                  <a:srgbClr val="ffffff"/>
                </a:solidFill>
                <a:latin typeface="Michroma"/>
                <a:ea typeface="DejaVu Sans"/>
              </a:rPr>
              <a:t>KANBAN</a:t>
            </a:r>
            <a:endParaRPr b="0" lang="pt-BR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2"/>
          <p:cNvSpPr/>
          <p:nvPr/>
        </p:nvSpPr>
        <p:spPr>
          <a:xfrm rot="13500000">
            <a:off x="-3744000" y="-2057400"/>
            <a:ext cx="8759520" cy="8849880"/>
          </a:xfrm>
          <a:custGeom>
            <a:avLst/>
            <a:gdLst/>
            <a:ahLst/>
            <a:rect l="l" t="t" r="r" b="b"/>
            <a:pathLst>
              <a:path w="8760196" h="8850507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Freeform 3"/>
          <p:cNvSpPr/>
          <p:nvPr/>
        </p:nvSpPr>
        <p:spPr>
          <a:xfrm>
            <a:off x="3503880" y="2157120"/>
            <a:ext cx="11279520" cy="6434640"/>
          </a:xfrm>
          <a:custGeom>
            <a:avLst/>
            <a:gdLst/>
            <a:ahLst/>
            <a:rect l="l" t="t" r="r" b="b"/>
            <a:pathLst>
              <a:path w="11280410" h="6435430">
                <a:moveTo>
                  <a:pt x="0" y="0"/>
                </a:moveTo>
                <a:lnTo>
                  <a:pt x="11280410" y="0"/>
                </a:lnTo>
                <a:lnTo>
                  <a:pt x="11280410" y="6435430"/>
                </a:lnTo>
                <a:lnTo>
                  <a:pt x="0" y="643543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TextBox 4"/>
          <p:cNvSpPr/>
          <p:nvPr/>
        </p:nvSpPr>
        <p:spPr>
          <a:xfrm>
            <a:off x="0" y="438480"/>
            <a:ext cx="18287280" cy="8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599"/>
              </a:lnSpc>
              <a:buNone/>
            </a:pPr>
            <a:r>
              <a:rPr b="0" lang="en-US" sz="5500" spc="-1" strike="noStrike">
                <a:solidFill>
                  <a:srgbClr val="ffffff"/>
                </a:solidFill>
                <a:latin typeface="Michroma"/>
                <a:ea typeface="DejaVu Sans"/>
              </a:rPr>
              <a:t>KANBAN</a:t>
            </a:r>
            <a:endParaRPr b="0" lang="pt-BR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2"/>
          <p:cNvSpPr/>
          <p:nvPr/>
        </p:nvSpPr>
        <p:spPr>
          <a:xfrm rot="13500000">
            <a:off x="-3744000" y="-2057400"/>
            <a:ext cx="8759520" cy="8849880"/>
          </a:xfrm>
          <a:custGeom>
            <a:avLst/>
            <a:gdLst/>
            <a:ahLst/>
            <a:rect l="l" t="t" r="r" b="b"/>
            <a:pathLst>
              <a:path w="8760196" h="8850507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Freeform 3"/>
          <p:cNvSpPr/>
          <p:nvPr/>
        </p:nvSpPr>
        <p:spPr>
          <a:xfrm>
            <a:off x="3053520" y="1963440"/>
            <a:ext cx="12180240" cy="5915880"/>
          </a:xfrm>
          <a:custGeom>
            <a:avLst/>
            <a:gdLst/>
            <a:ahLst/>
            <a:rect l="l" t="t" r="r" b="b"/>
            <a:pathLst>
              <a:path w="12180957" h="5916465">
                <a:moveTo>
                  <a:pt x="0" y="0"/>
                </a:moveTo>
                <a:lnTo>
                  <a:pt x="12180956" y="0"/>
                </a:lnTo>
                <a:lnTo>
                  <a:pt x="12180956" y="5916465"/>
                </a:lnTo>
                <a:lnTo>
                  <a:pt x="0" y="59164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Box 4"/>
          <p:cNvSpPr/>
          <p:nvPr/>
        </p:nvSpPr>
        <p:spPr>
          <a:xfrm>
            <a:off x="0" y="438480"/>
            <a:ext cx="18287280" cy="8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599"/>
              </a:lnSpc>
              <a:buNone/>
            </a:pPr>
            <a:r>
              <a:rPr b="0" lang="en-US" sz="5500" spc="-1" strike="noStrike">
                <a:solidFill>
                  <a:srgbClr val="ffffff"/>
                </a:solidFill>
                <a:latin typeface="Michroma"/>
                <a:ea typeface="DejaVu Sans"/>
              </a:rPr>
              <a:t>KANBAN</a:t>
            </a:r>
            <a:endParaRPr b="0" lang="pt-BR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2"/>
          <p:cNvSpPr/>
          <p:nvPr/>
        </p:nvSpPr>
        <p:spPr>
          <a:xfrm rot="13500000">
            <a:off x="-3744000" y="-2057400"/>
            <a:ext cx="8759520" cy="8849880"/>
          </a:xfrm>
          <a:custGeom>
            <a:avLst/>
            <a:gdLst/>
            <a:ahLst/>
            <a:rect l="l" t="t" r="r" b="b"/>
            <a:pathLst>
              <a:path w="8760196" h="8850507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Freeform 3"/>
          <p:cNvSpPr/>
          <p:nvPr/>
        </p:nvSpPr>
        <p:spPr>
          <a:xfrm>
            <a:off x="4158720" y="1835640"/>
            <a:ext cx="9969840" cy="6874920"/>
          </a:xfrm>
          <a:custGeom>
            <a:avLst/>
            <a:gdLst/>
            <a:ahLst/>
            <a:rect l="l" t="t" r="r" b="b"/>
            <a:pathLst>
              <a:path w="9970400" h="6875692">
                <a:moveTo>
                  <a:pt x="0" y="0"/>
                </a:moveTo>
                <a:lnTo>
                  <a:pt x="9970400" y="0"/>
                </a:lnTo>
                <a:lnTo>
                  <a:pt x="9970400" y="6875692"/>
                </a:lnTo>
                <a:lnTo>
                  <a:pt x="0" y="68756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TextBox 4"/>
          <p:cNvSpPr/>
          <p:nvPr/>
        </p:nvSpPr>
        <p:spPr>
          <a:xfrm>
            <a:off x="0" y="438480"/>
            <a:ext cx="18287280" cy="8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599"/>
              </a:lnSpc>
              <a:buNone/>
            </a:pPr>
            <a:r>
              <a:rPr b="0" lang="en-US" sz="5500" spc="-1" strike="noStrike">
                <a:solidFill>
                  <a:srgbClr val="ffffff"/>
                </a:solidFill>
                <a:latin typeface="Michroma"/>
                <a:ea typeface="DejaVu Sans"/>
              </a:rPr>
              <a:t>KANBAN</a:t>
            </a:r>
            <a:endParaRPr b="0" lang="pt-BR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60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2"/>
          <p:cNvSpPr/>
          <p:nvPr/>
        </p:nvSpPr>
        <p:spPr>
          <a:xfrm rot="13500000">
            <a:off x="-3744000" y="-2057400"/>
            <a:ext cx="8759520" cy="8849880"/>
          </a:xfrm>
          <a:custGeom>
            <a:avLst/>
            <a:gdLst/>
            <a:ahLst/>
            <a:rect l="l" t="t" r="r" b="b"/>
            <a:pathLst>
              <a:path w="8760196" h="8850507">
                <a:moveTo>
                  <a:pt x="0" y="0"/>
                </a:moveTo>
                <a:lnTo>
                  <a:pt x="8760196" y="0"/>
                </a:lnTo>
                <a:lnTo>
                  <a:pt x="8760196" y="8850507"/>
                </a:lnTo>
                <a:lnTo>
                  <a:pt x="0" y="885050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Freeform 3"/>
          <p:cNvSpPr/>
          <p:nvPr/>
        </p:nvSpPr>
        <p:spPr>
          <a:xfrm>
            <a:off x="4852080" y="1849320"/>
            <a:ext cx="8583480" cy="7408440"/>
          </a:xfrm>
          <a:custGeom>
            <a:avLst/>
            <a:gdLst/>
            <a:ahLst/>
            <a:rect l="l" t="t" r="r" b="b"/>
            <a:pathLst>
              <a:path w="8584126" h="7408985">
                <a:moveTo>
                  <a:pt x="0" y="0"/>
                </a:moveTo>
                <a:lnTo>
                  <a:pt x="8584126" y="0"/>
                </a:lnTo>
                <a:lnTo>
                  <a:pt x="8584126" y="7408985"/>
                </a:lnTo>
                <a:lnTo>
                  <a:pt x="0" y="740898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TextBox 4"/>
          <p:cNvSpPr/>
          <p:nvPr/>
        </p:nvSpPr>
        <p:spPr>
          <a:xfrm>
            <a:off x="0" y="438480"/>
            <a:ext cx="18287280" cy="8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599"/>
              </a:lnSpc>
              <a:buNone/>
            </a:pPr>
            <a:r>
              <a:rPr b="0" lang="en-US" sz="5500" spc="-1" strike="noStrike">
                <a:solidFill>
                  <a:srgbClr val="ffffff"/>
                </a:solidFill>
                <a:latin typeface="Michroma"/>
                <a:ea typeface="DejaVu Sans"/>
              </a:rPr>
              <a:t>KANBAN</a:t>
            </a:r>
            <a:endParaRPr b="0" lang="pt-BR" sz="5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DAGAtKDYqPQ</dc:identifier>
  <dc:language>pt-BR</dc:language>
  <cp:lastModifiedBy/>
  <dcterms:modified xsi:type="dcterms:W3CDTF">2024-04-03T13:24:12Z</dcterms:modified>
  <cp:revision>3</cp:revision>
  <dc:subject/>
  <dc:title>PROJETO “HOOK&amp;MODAL”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