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Nunito"/>
      <p:regular r:id="rId39"/>
      <p:bold r:id="rId40"/>
      <p:italic r:id="rId41"/>
      <p:boldItalic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4.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6.xml"/><Relationship Id="rId44" Type="http://schemas.openxmlformats.org/officeDocument/2006/relationships/font" Target="fonts/Merriweather-bold.fntdata"/><Relationship Id="rId21" Type="http://schemas.openxmlformats.org/officeDocument/2006/relationships/slide" Target="slides/slide15.xml"/><Relationship Id="rId43" Type="http://schemas.openxmlformats.org/officeDocument/2006/relationships/font" Target="fonts/Merriweather-regular.fntdata"/><Relationship Id="rId24" Type="http://schemas.openxmlformats.org/officeDocument/2006/relationships/slide" Target="slides/slide18.xml"/><Relationship Id="rId46" Type="http://schemas.openxmlformats.org/officeDocument/2006/relationships/font" Target="fonts/Merriweather-boldItalic.fntdata"/><Relationship Id="rId23" Type="http://schemas.openxmlformats.org/officeDocument/2006/relationships/slide" Target="slides/slide17.xml"/><Relationship Id="rId45" Type="http://schemas.openxmlformats.org/officeDocument/2006/relationships/font" Target="fonts/Merriweather-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64f14e7fa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64f14e7fa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Este trabalho foi realizado na cadeira de Otimização em Machine Learning, por x1,x2,x3.. numa iniciativa de aprofundar os conhecimentos relativos a algoritmos de aprendizagem e as suas </a:t>
            </a:r>
            <a:r>
              <a:rPr lang="pt-PT"/>
              <a:t>características</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64f14e7fa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64f14e7fa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é necessário definir os pesos para um valor inicial.</a:t>
            </a:r>
            <a:endParaRPr/>
          </a:p>
          <a:p>
            <a:pPr indent="0" lvl="0" marL="0" rtl="0" algn="l">
              <a:spcBef>
                <a:spcPts val="0"/>
              </a:spcBef>
              <a:spcAft>
                <a:spcPts val="0"/>
              </a:spcAft>
              <a:buNone/>
            </a:pPr>
            <a:r>
              <a:rPr lang="pt-PT"/>
              <a:t>A inicialização de parâmetros mostrou-se ser também um processo muito importante pois pode ditar e afetar a capacidade de uma rede neuronal convergir para soluções ótimas ou semi ótimas.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 A razão de aparição de diferentes estratégias deveu se ao fenómeno designado por symmetry nas redes. Este surgiu quando ao inicializar todos os pesos com o mesmo valor, por exemplo zero, o grau de ativação seria igual em todos os neurónios de todas as camadas desde a primeira até à de output, independemente do tipo de input. Logo na backpropagation , o cálculo do sinal associado a cada neurónio será também igual e a atualização dos pesos será também igual para todos, impedindo a aprendizagem de atributos dos dados.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Outra questão que vale a pena mencionar, não para o contexto de shallow nns mas mais para deep learning são os exploding e vanishing gradients.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Exploding gradients estão associados a um aumento exponencial dos valores dos gradientes ao longo dos processos </a:t>
            </a:r>
            <a:r>
              <a:rPr lang="pt-PT"/>
              <a:t>da</a:t>
            </a:r>
            <a:r>
              <a:rPr lang="pt-PT"/>
              <a:t> backpropagation, causando instabilidade numérica relacionada com overflow onde o sistema deixa de poder representar os valores calculados. O mesmo acontece com vanishing gradients, mas inversamente, ou seja, os gradientes vão sendo cada vez menores ao longo das camadas na backpropagation, atingindo underflow, valores demasiado pequenos para serem representados. Existem várias abordagens de inicialização, como Glorot, He, cada uma com as suas vantagens, no nosso caso, optamos por uma inicialização aleatória pois já evita o problema da simetria descrito anteriormente.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64f14e7fa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64f14e7fa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Quanto às funções de ativação definidas para testar nos casos de estudo, optou-se numa primeira fase pela implementação da Sigmoid e da Tangente Hiperbólica. Estas trabalham sobre limites de valores (Sigmoid 0 a 1 e Tanh -1 a 1) que permitem ao output ser normalizado.</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De seguida, implementaram-se as funções reLU e Leaky reLU, computacionalmente mais eficientes que as anteriores e que apenas diferem no declive da reta de domínio negativo.</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Por fim, após uma pesquisa mais extensiva, optou-se pela implementação do Swish, recentemente elaborada por investigadores da Google que afirmam que a mesma oferece melhores resultados que a reLU com o mesmo esforço computacional.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83887b2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83887b2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Depois de explicada a implementação da nossa shallow neural network precisamos de testa-la usando uma base de dados linearmente não separável.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Por isso optamos por usar uma simples e do conhecimento de todos, o xor/ou exclusivo.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Testamos a nossa rede usando 1,2 e 4 nodos intermédios, 50000 </a:t>
            </a:r>
            <a:r>
              <a:rPr lang="pt-PT"/>
              <a:t>épocas para todas as funções de ativação descritas anteriormente e a maior parte apresenta um comportamento semelhante, logo apenas se apresenta resultados para a relu</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83887b2e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83887b2e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Para 1 nodo intermédio, a rede nunca consegue fazer a classificação corretamente, o que era de esperar, uma vez que, é impossível 1 neurônio conseguir fazer uma perfeita classificação num conjunto de dados linearmente não separável.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83887b2e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83887b2e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Para 2 nodos intermédios, a nossa rede consegue chegar à precisão de 100%, apesar de haver algumas oscilações no número de épocas que demora para lá chegar na grande maioria das vezes consegue lá chegar uma vez que, existem situações onde o número de épocas dadas não é suficiente.</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 Para 4 nodos intermédios, a resposta do nosso modelo é igual ao de 2 nodos, ou seja, consegue classificar corretamente todos os elementos da base de dados xor, mas necessita de menos epochs para chegar à solução.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E agora que provamos a capacidade da nossa rede de classificar este tipo de problemas passamos a explicar os nossos outros casos de estudo.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64f14e7fa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64f14e7fa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Um passo importante neste projeto foi estabelecer uma metodologia, encontrar uma forma de sistematicamente </a:t>
            </a:r>
            <a:r>
              <a:rPr lang="pt-PT"/>
              <a:t>analisar</a:t>
            </a:r>
            <a:r>
              <a:rPr lang="pt-PT"/>
              <a:t>, comparar e interpretar resultados. Para isso estabelecemos um conjunto de parâmetros que iriam variar entre diferentes instâncias.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Com esta metodologia vão ser utilizados 2 casos de estudo, descritos prontamente.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Foi definida uma shallow neural network elementar com uma unidade na camada intermédia, para esta vai - </a:t>
            </a:r>
            <a:endParaRPr/>
          </a:p>
          <a:p>
            <a:pPr indent="0" lvl="0" marL="0" rtl="0" algn="l">
              <a:spcBef>
                <a:spcPts val="0"/>
              </a:spcBef>
              <a:spcAft>
                <a:spcPts val="0"/>
              </a:spcAft>
              <a:buNone/>
            </a:pPr>
            <a:r>
              <a:rPr lang="pt-PT"/>
              <a:t> -&gt; se alterar a função de ativação e verificar medidas de performance como tempos até à convergência e tempos de execução assim como uma análise de valores de accuracy e matrizes de confusão. A partir desta base, vai se aumentando a complexidade da rede em termos de arquitetura, nomeadamente para 2,3,40 e 100 unidades, de forma a ter uma noção de como a escalabilidade das ativações e as alterações na performance se comportam.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64f14e7fa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64f14e7fa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O primeiro caso de estudo analisado foi o dataset dos círculos e dos quadrados. Este dataset é composto por 1500 imagens, cada uma com uma estrutura de 12x12 </a:t>
            </a:r>
            <a:r>
              <a:rPr lang="pt-PT"/>
              <a:t>pixels</a:t>
            </a:r>
            <a:r>
              <a:rPr lang="pt-PT"/>
              <a:t>. As labels estão balanceadas, dado importante para que não haja tendências durante o treino da rede. Este dataset foi escolhido como nosso primeiro caso de estudo por ser linearmente separável.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64f14e7fa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64f14e7fa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Todas as funções conseguem atingir um valor de accuracy de 100%, havendo </a:t>
            </a:r>
            <a:r>
              <a:rPr lang="pt-PT"/>
              <a:t>oscilações</a:t>
            </a:r>
            <a:r>
              <a:rPr lang="pt-PT"/>
              <a:t> no tempo médio de ativação por epoch e no número de epochs que cada função precisou para atingir uma accuracy de 100%.</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No gráfico à esquerda temos os tempos médios por epoch que cada função de ativação com os respeitos neurónios na camada intermédia obtiveram e nota-se que não existem diferenças significativas entre os mesmos.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No gráfico da direita, está representado o número de epochs necessários para atingir uma accuracy de 100%, pois neste problema qualquer uma das respetivas funções atinge este valor.</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Como a função de ativação tangente hiperbólica apresenta, no geral, melhores resultados de perfomance foi a função utilizada para apresentar as próximas conclusões.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83887b2ea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83887b2ea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Neste slide é possível observar-se os pesos da camada intermédia com 2 unidades e a representação do Z, isto é, d</a:t>
            </a:r>
            <a:r>
              <a:rPr lang="pt-PT"/>
              <a:t>os valores resultantes das somas pesadas efetuadas pelas unidades da camada intermédia antes da ativação não linear,</a:t>
            </a:r>
            <a:r>
              <a:rPr lang="pt-PT"/>
              <a:t> para cada um dos tipos de labels.</a:t>
            </a:r>
            <a:endParaRPr/>
          </a:p>
          <a:p>
            <a:pPr indent="0" lvl="0" marL="0" rtl="0" algn="l">
              <a:spcBef>
                <a:spcPts val="0"/>
              </a:spcBef>
              <a:spcAft>
                <a:spcPts val="0"/>
              </a:spcAft>
              <a:buNone/>
            </a:pPr>
            <a:r>
              <a:rPr lang="pt-PT"/>
              <a:t>Em termos visuais é possível observar-se que há uma troca nas cores correspondentes a cada instância da camada intermédia das labels. </a:t>
            </a:r>
            <a:endParaRPr/>
          </a:p>
          <a:p>
            <a:pPr indent="0" lvl="0" marL="0" rtl="0" algn="l">
              <a:spcBef>
                <a:spcPts val="0"/>
              </a:spcBef>
              <a:spcAft>
                <a:spcPts val="0"/>
              </a:spcAft>
              <a:buNone/>
            </a:pPr>
            <a:r>
              <a:rPr lang="pt-PT"/>
              <a:t>Isto pode ser visto e comparado à utilização de dois bits para a representação de dois valores apenas, ou seja, da mesma forma que se pode usar apenas um bit para representar dois valores possíveis, também se pode utilizar apenas uma unidade para representar o valor associado àquelas somas pesadas. </a:t>
            </a:r>
            <a:endParaRPr/>
          </a:p>
          <a:p>
            <a:pPr indent="0" lvl="0" marL="0" rtl="0" algn="l">
              <a:spcBef>
                <a:spcPts val="0"/>
              </a:spcBef>
              <a:spcAft>
                <a:spcPts val="0"/>
              </a:spcAft>
              <a:buNone/>
            </a:pPr>
            <a:r>
              <a:rPr lang="pt-PT"/>
              <a:t>Conclui-se assim que para este caso, não seriam necessárias duas unidades intermédias e que uma apenas chegaria para atingir valores de accuracy e loss satisfatórios, dados suportados pela informação apresentada no slide anterior.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83887b2ea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83887b2ea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As figuras apresentadas mostram as representações, para cada uma das labels, das camadas intermédias com 3 unidades. Mais neurónios na camada intermédia significa que a rede será mais específica às nuances dos dados. No entanto, aumentar o número de unidades para 3 na camada intermédia quando é possível usar apenas 2 unidades para responder ao problema, resulta numa ineficiência de recursos, dado que o tempo computacional apresentado anteriormente não justifica este aumento.</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64f14e7fa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64f14e7fa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No campo de machine learning, existem varias abordagens para a aprendizagem supervisionada, em ordem a conjuntos de dados das mais variadas situacoes. Uma das mais proeficientes sao as redes neuronais. As redes neuronais tem tido uma grande </a:t>
            </a:r>
            <a:r>
              <a:rPr lang="pt-PT"/>
              <a:t>atenção</a:t>
            </a:r>
            <a:r>
              <a:rPr lang="pt-PT"/>
              <a:t> nos </a:t>
            </a:r>
            <a:r>
              <a:rPr lang="pt-PT"/>
              <a:t>últimos</a:t>
            </a:r>
            <a:r>
              <a:rPr lang="pt-PT"/>
              <a:t> devido ano a sua florescimento, em que se vem a verificar que grandes problemas que antes se viam como inviaveis comecam agora a ser resolvidos com estes algoritmos atraves de grandes quantidades de dados que se foram armazenando ao longo dos anos em diferentes contextos.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Neste trabalho vamos nos focar em shallow neural networks, um tipo de rede que nos permite ganhar uma melhor intuicao em relacao ao que se passa internamente nestes algoritmos.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83887b2ea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83887b2ea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Como já foi vindo a ser </a:t>
            </a:r>
            <a:r>
              <a:rPr lang="pt-PT"/>
              <a:t>concluído ao longo dos últimos slides, a rede classifica corretamente 100% dos casos, quer de treino ou de teste.</a:t>
            </a:r>
            <a:endParaRPr/>
          </a:p>
          <a:p>
            <a:pPr indent="0" lvl="0" marL="0" rtl="0" algn="l">
              <a:spcBef>
                <a:spcPts val="0"/>
              </a:spcBef>
              <a:spcAft>
                <a:spcPts val="0"/>
              </a:spcAft>
              <a:buNone/>
            </a:pPr>
            <a:r>
              <a:rPr lang="pt-PT"/>
              <a:t>Consegue-se observar pelas matrizes de confusão presentes na imagem que obtemos 0 falsos negativos e 0 falsos positivos.</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64f14e7fa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64f14e7fa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O segundo caso de estudo analisado foi o dataset dos retângulos verticais e horizontais. Este dataset é composto por 600 imagens, cada uma com uma estrutura de 8x8 pixels. Tal como no nosso primeiro caso de estudo, as labels estão balanceadas. Este dataset foi escolhido como nosso segundo caso de estudo por ser linearmente não separável.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64f14e7fa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64f14e7fa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 primeira conclusão relevante a partir das imagens apresentadas passa pelo facto de que com apenas 1 unidade na camada de ativação</a:t>
            </a:r>
            <a:r>
              <a:rPr lang="pt-PT"/>
              <a:t> não foi possível atingir uma accuracy de 100% para nenhuma função de ativação como podemos ver pela imagem à esquerda, indicando que este conjunto de dados apresenta uma </a:t>
            </a:r>
            <a:r>
              <a:rPr lang="pt-PT"/>
              <a:t>demasiada </a:t>
            </a:r>
            <a:r>
              <a:rPr lang="pt-PT"/>
              <a:t>complexidade para um modelo composto apenas por um </a:t>
            </a:r>
            <a:r>
              <a:rPr lang="pt-PT"/>
              <a:t>neurônio</a:t>
            </a:r>
            <a:r>
              <a:rPr lang="pt-PT"/>
              <a:t> na camada intermédia</a:t>
            </a:r>
            <a:r>
              <a:rPr lang="pt-PT"/>
              <a:t>, visto ser um conjunto de dados linearmente não separável</a:t>
            </a:r>
            <a:r>
              <a:rPr lang="pt-PT"/>
              <a:t>.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Com um número elevado de </a:t>
            </a:r>
            <a:r>
              <a:rPr lang="pt-PT"/>
              <a:t>neurônios</a:t>
            </a:r>
            <a:r>
              <a:rPr lang="pt-PT"/>
              <a:t> na camada intermédia, como 100, nota-se que algumas funções, respetivamente a sigmoid e a leaky relu, para os epochs pré-</a:t>
            </a:r>
            <a:r>
              <a:rPr lang="pt-PT"/>
              <a:t>definidos</a:t>
            </a:r>
            <a:r>
              <a:rPr lang="pt-PT"/>
              <a:t>, neste caso 30 mil não conseguem atingir um score de 100%.</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Como a função de ativação tangente foi a única função que conseguiu, com 2 unidades na camada de ativação e 30 mil epochs predefinidos, chegar a uma accuracy de 100% e a função swish conseguiu uma accuracy na ordem dos 80%, procedemos à análise das diferenças, em termos de visualização da camada intermédia, dos resultados destas funções.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886f2c4d6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86f2c4d6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Para começar procedemos à ilustração da distribuição dos pesos durante a utilização da função tangente hiperbólica, com duas unidades na camada intermédia.</a:t>
            </a:r>
            <a:endParaRPr/>
          </a:p>
          <a:p>
            <a:pPr indent="0" lvl="0" marL="0" rtl="0" algn="l">
              <a:spcBef>
                <a:spcPts val="0"/>
              </a:spcBef>
              <a:spcAft>
                <a:spcPts val="0"/>
              </a:spcAft>
              <a:buNone/>
            </a:pPr>
            <a:r>
              <a:rPr lang="pt-PT"/>
              <a:t>A divergência nas cores permite-nos concluir a utilidade de cada um destes pesos.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83887b2ea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83887b2ea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Dum ponto de vista visual, e</a:t>
            </a:r>
            <a:r>
              <a:rPr lang="pt-PT"/>
              <a:t>nquanto que na função swish existe uma troca entre as cores das instâncias, em cada unidade, na função tangente hiperbólica não existe diferença visual, como podemos observar pelas imagens.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A estrutura fixa apresentada pela camada intermédia com a função tangente hiperbólica indica que a mesma não conseguiria apresentar uma solução com accuracy considerável com apenas 1 unidade na camada intermédia, indo em conta com o facto do problema ser linearmente não separável.</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Após análise destas funções com duas unidades na camada intermédia, consideramos importante analisar com 3 unidades para uma maior solidificação das nossas conclusões e de forma a analisar o </a:t>
            </a:r>
            <a:r>
              <a:rPr lang="pt-PT"/>
              <a:t>comportamento</a:t>
            </a:r>
            <a:r>
              <a:rPr lang="pt-PT"/>
              <a:t> da função swish.</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886f2c4d6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86f2c4d6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Este slide apenas serve para ilustrar a distribuição dos pesos durante a utilização da função tangente hiperbólica com 3 unidades na camada intermédia.</a:t>
            </a:r>
            <a:endParaRPr/>
          </a:p>
          <a:p>
            <a:pPr indent="0" lvl="0" marL="0" rtl="0" algn="l">
              <a:spcBef>
                <a:spcPts val="0"/>
              </a:spcBef>
              <a:spcAft>
                <a:spcPts val="0"/>
              </a:spcAft>
              <a:buNone/>
            </a:pPr>
            <a:r>
              <a:rPr lang="pt-PT"/>
              <a:t>Como se pode notar, a distribuição das cores da segunda unidade são uma inversão das cores da primeira unidade, podendo ser este mais um ponto auxiliar na conclusão de que com apenas dois neurónios este problema estava resolvido, em que a adição de mais neurônios só se justificava se ajudar em termos de tempos de execução no sentido no número de epochs.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83887b2ea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83887b2ea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Depois de </a:t>
            </a:r>
            <a:r>
              <a:rPr lang="pt-PT"/>
              <a:t>compararmos</a:t>
            </a:r>
            <a:r>
              <a:rPr lang="pt-PT"/>
              <a:t> os resultados para as duas funções de ativação swish e tangente hiperbólica com 2 unidades na camada intermédia, consideramos importante analisar com 3 unidades na camada intermédia de forma a suportar as nossas conclusões.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--swish--</a:t>
            </a:r>
            <a:endParaRPr/>
          </a:p>
          <a:p>
            <a:pPr indent="0" lvl="0" marL="0" rtl="0" algn="l">
              <a:spcBef>
                <a:spcPts val="0"/>
              </a:spcBef>
              <a:spcAft>
                <a:spcPts val="0"/>
              </a:spcAft>
              <a:buNone/>
            </a:pPr>
            <a:r>
              <a:rPr lang="pt-PT"/>
              <a:t>C</a:t>
            </a:r>
            <a:r>
              <a:rPr lang="pt-PT"/>
              <a:t>onseguiu-se observar que com 3 unidades obtém-se uma accuracy de 100% para a função de ativação swish, que para duas unidades e 30 mil epochs não tinha conseguido. Foram testados vários casos em que apenas duas cores mudavam, enquanto que uma unidade na camada intermédia permanecia inalterável. Isto permite concluir que, com um número de epochs mais elevado e apenas duas unidades na camada intermédia, esta função de ativação potencialmente atingiria os 100% de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--tanh--</a:t>
            </a:r>
            <a:endParaRPr/>
          </a:p>
          <a:p>
            <a:pPr indent="0" lvl="0" marL="0" rtl="0" algn="l">
              <a:spcBef>
                <a:spcPts val="0"/>
              </a:spcBef>
              <a:spcAft>
                <a:spcPts val="0"/>
              </a:spcAft>
              <a:buNone/>
            </a:pPr>
            <a:r>
              <a:rPr lang="pt-PT"/>
              <a:t>No caso da função de ativação tangente hiperbólica, que já apresentava uma estrutura que respondia ao problema com uma accuracy de 100%, ao haver um acrescento de uma nova unidade, apenas resultou na adição de mais um conjunto de variáveis, resultando num acréscimo no final da estrutura inicial apresentada no slide anterior. Como já tinha sido explicado na secção anterior, como a rede já responde ao problema com apenas 2 unidades, apenas teríamos vantagens na utilização de 3 ou mais unidades caso o processo seja computacionalmente mais rápido.</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883887b2ea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83887b2ea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a:t>
            </a:r>
            <a:r>
              <a:rPr lang="pt-PT"/>
              <a:t> partir da matriz de confusão podemos mais uma vez concluir que a rede classifica corretamente 100% dos casos, com apenas 2 unidades na camada de ativação e utilizando como função de ativação a tangente hiperbólica, conseguindo, tal como no primeiro caso de estudo, um resultado com 0 falsos negativos e 0 falsos positivos, quer nos dados de treino como nos de teste.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864f14e7fa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864f14e7fa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O terceiro caso analisado foi o nosso caso de estudo mais complexo providenciado pelo kaggle.</a:t>
            </a:r>
            <a:endParaRPr/>
          </a:p>
          <a:p>
            <a:pPr indent="0" lvl="0" marL="0" rtl="0" algn="l">
              <a:spcBef>
                <a:spcPts val="0"/>
              </a:spcBef>
              <a:spcAft>
                <a:spcPts val="0"/>
              </a:spcAft>
              <a:buNone/>
            </a:pPr>
            <a:r>
              <a:rPr lang="pt-PT"/>
              <a:t>Este dataset é composto por 25000 imagens RGB, isto é, com 3 canais de cores, cada uma com uma estrutura de 300x300 pixels e onde se procura fazer a distinção entre cães e gatos.</a:t>
            </a:r>
            <a:endParaRPr/>
          </a:p>
          <a:p>
            <a:pPr indent="0" lvl="0" marL="0" rtl="0" algn="l">
              <a:spcBef>
                <a:spcPts val="0"/>
              </a:spcBef>
              <a:spcAft>
                <a:spcPts val="0"/>
              </a:spcAft>
              <a:buNone/>
            </a:pPr>
            <a:r>
              <a:rPr lang="pt-PT"/>
              <a:t>Ainda de mencionar que, tal como os casos de estudo apresentados anteriormente, todas as labels estão balanceadas.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864f14e7fa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64f14e7fa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No entanto, devido à complexidade das imagens, decidiu-se transformar as mesmas para 60 * 60 e filtrá-las para grayscale, passando assim de 3 para 1 canal de cores, de maneira a que a dimensão dos valores de entrada seja mais baixa.</a:t>
            </a:r>
            <a:endParaRPr/>
          </a:p>
          <a:p>
            <a:pPr indent="0" lvl="0" marL="0" rtl="0" algn="l">
              <a:spcBef>
                <a:spcPts val="0"/>
              </a:spcBef>
              <a:spcAft>
                <a:spcPts val="0"/>
              </a:spcAft>
              <a:buNone/>
            </a:pPr>
            <a:r>
              <a:rPr lang="pt-PT"/>
              <a:t>Mesmo assim, apesar de todos os esforços, esse valor continuou a ser um pouco elevado.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64f14e7fa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64f14e7fa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Do deep nets really need to be deep?</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Esta é u</a:t>
            </a:r>
            <a:r>
              <a:rPr lang="pt-PT"/>
              <a:t>ma das perguntas mais predominantes na área de deep learning e a qual vamos tentar responder durantes esta apresentação, mas antes disso, queremos introduzir e explicar o conceito que uma shallow neural network descreve.</a:t>
            </a:r>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pt-PT"/>
              <a:t>Shallow Neural Networks consistem, geralmente em valores de entrada, uma camada intermédia e uma camada de saída. Cada uma destas camadas vai fazer certas </a:t>
            </a:r>
            <a:r>
              <a:rPr lang="pt-PT"/>
              <a:t>computações</a:t>
            </a:r>
            <a:r>
              <a:rPr lang="pt-PT"/>
              <a:t> de forma a contribuir para um resultado, uma label, à qual queremos corresponder.</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é o primeiro passo para o desenvolvimento de redes profundas no sentido de se apresentar como uma base e ajudar na interpretabilidade de resultados em caso mais complexos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uma rede profunda não é nada mais do que uma rede com múltiplas camadas intermédias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864f14e7fa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64f14e7fa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Pelas figuras, pode-se comparar os resultados de accuracy e loss entre uma shallow network com 400 </a:t>
            </a:r>
            <a:r>
              <a:rPr lang="pt-PT"/>
              <a:t>neurônios</a:t>
            </a:r>
            <a:r>
              <a:rPr lang="pt-PT"/>
              <a:t> e uma deep neural network com 3 camadas intermédias com 500,300 e 100 </a:t>
            </a:r>
            <a:r>
              <a:rPr lang="pt-PT"/>
              <a:t>neurônios</a:t>
            </a:r>
            <a:r>
              <a:rPr lang="pt-PT"/>
              <a:t> </a:t>
            </a:r>
            <a:r>
              <a:rPr lang="pt-PT"/>
              <a:t>respectivamente</a:t>
            </a:r>
            <a:r>
              <a:rPr lang="pt-PT"/>
              <a:t>.</a:t>
            </a:r>
            <a:endParaRPr/>
          </a:p>
          <a:p>
            <a:pPr indent="0" lvl="0" marL="0" rtl="0" algn="l">
              <a:spcBef>
                <a:spcPts val="0"/>
              </a:spcBef>
              <a:spcAft>
                <a:spcPts val="0"/>
              </a:spcAft>
              <a:buNone/>
            </a:pPr>
            <a:r>
              <a:rPr lang="pt-PT"/>
              <a:t>Observando rapidamente a escala, verifica-se que a deep neural network, para as dadas circunstâncias, consegue demonstrar uma melhor capacidade de aprender features para os casos de treino. Isto justifica-se pelo maior número de unidades e camadas que traduz uma maior complexidade nesta rede, permitindo a geração de atributos mais complexos ao longo da hierarquia. Para os casos de teste, tanto para uma rede como para a outra, observa-se que não é conseguida uma grande capacidade de generalização, pois existe um grande diferença entre os valores conseguidos para o treino e para o teste, designando-se este fenómeno, neste caso, tendo em conta o problema e a sua complexidade, por overfitting.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864f14e7fa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864f14e7fa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pt-PT"/>
              <a:t>Concluímos</a:t>
            </a:r>
            <a:r>
              <a:rPr lang="pt-PT"/>
              <a:t> que:</a:t>
            </a:r>
            <a:endParaRPr/>
          </a:p>
          <a:p>
            <a:pPr indent="0" lvl="0" marL="0" rtl="0" algn="l">
              <a:lnSpc>
                <a:spcPct val="115000"/>
              </a:lnSpc>
              <a:spcBef>
                <a:spcPts val="1100"/>
              </a:spcBef>
              <a:spcAft>
                <a:spcPts val="0"/>
              </a:spcAft>
              <a:buNone/>
            </a:pPr>
            <a:r>
              <a:rPr lang="pt-PT" sz="1000"/>
              <a:t>Shallow Neural Networks são modelos poderosos e continuam a ser usados atualmente, o seu potencial para a superação de problemas que implicam bases de dados linearmente não separáveis foram um avanço importante no estudo de redes neuronais.</a:t>
            </a:r>
            <a:endParaRPr/>
          </a:p>
          <a:p>
            <a:pPr indent="0" lvl="0" marL="0" rtl="0" algn="l">
              <a:lnSpc>
                <a:spcPct val="115000"/>
              </a:lnSpc>
              <a:spcBef>
                <a:spcPts val="1100"/>
              </a:spcBef>
              <a:spcAft>
                <a:spcPts val="0"/>
              </a:spcAft>
              <a:buNone/>
            </a:pPr>
            <a:r>
              <a:rPr lang="pt-PT" sz="1000"/>
              <a:t>O desenvolvimento deste tipo de redes levou a</a:t>
            </a:r>
            <a:r>
              <a:rPr lang="pt-PT" sz="1000"/>
              <a:t> </a:t>
            </a:r>
            <a:r>
              <a:rPr lang="pt-PT" sz="1000"/>
              <a:t>que se pudesse aprofundar o que realmente está a acontecer na rede.</a:t>
            </a:r>
            <a:endParaRPr sz="1000"/>
          </a:p>
          <a:p>
            <a:pPr indent="0" lvl="0" marL="0" rtl="0" algn="l">
              <a:lnSpc>
                <a:spcPct val="115000"/>
              </a:lnSpc>
              <a:spcBef>
                <a:spcPts val="1100"/>
              </a:spcBef>
              <a:spcAft>
                <a:spcPts val="0"/>
              </a:spcAft>
              <a:buNone/>
            </a:pPr>
            <a:r>
              <a:rPr lang="pt-PT" sz="1000"/>
              <a:t>De seguida, entrou a possibilidade de aprofundar a rede. Isto permite um aumento da com- plexidade da função não linear aproximada pelo processo de treino e consequentemente apresentar melhores resultados para casos que apresentem atributos mais complexos. É necessário ter em conta que uma rede com maior número de unidades computacionais também se torna difícil de controlar no sentido de que podem ser captados e aprendidos atributos e tendências indesejáveis. </a:t>
            </a:r>
            <a:r>
              <a:rPr lang="pt-PT"/>
              <a:t>			</a:t>
            </a:r>
            <a:endParaRPr/>
          </a:p>
          <a:p>
            <a:pPr indent="0" lvl="0" marL="0" rtl="0" algn="l">
              <a:lnSpc>
                <a:spcPct val="115000"/>
              </a:lnSpc>
              <a:spcBef>
                <a:spcPts val="1100"/>
              </a:spcBef>
              <a:spcAft>
                <a:spcPts val="0"/>
              </a:spcAft>
              <a:buNone/>
            </a:pPr>
            <a:r>
              <a:rPr lang="pt-PT" sz="1000"/>
              <a:t>Tendo em conta o trabalho aqui demonstrado, obtém-se uma melhor intuição da necessidade e funcionamento de Shallow Neural Networks e dos seus componentes individuais, tal como funda- mentos de redes neuronais profundas. Obteve-se uma boa percepção em relação às potencialidades que algoritmos deste género apresentam para a resolução dos mais variados problemas. Tudo depende das circunstâncias do tipo do problema a resolver, sendo que existem diferentes tipos de arquiteturas para diferentes tipos de problemas.</a:t>
            </a:r>
            <a:endParaRPr/>
          </a:p>
          <a:p>
            <a:pPr indent="0" lvl="0" marL="0" rtl="0" algn="l">
              <a:spcBef>
                <a:spcPts val="110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8884a6c46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884a6c4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Este trabalho foi realizado na cadeira de Otimização em Machine Learning, por x1,x2,x3.. numa iniciativa de aprofundar os conhecimentos relativos a algoritmos de aprendizagem e as suas características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83887b2e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83887b2e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Todo o processo revolve à volta da minimização ou maximização de uma função objetivo.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É com base nesta função que se vai modelar toda uma rede, dependendo do problema em questão.</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Neste caso, são propostos vários problemas de classificação binária, onde existem duas labels diferentes.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Por isso foi escolhida como função objetivo a binary cross entropy, </a:t>
            </a:r>
            <a:r>
              <a:rPr lang="pt-PT"/>
              <a:t>a formula esta ali descrita</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Esta função consegue medir o grau do erro de classificação, ou seja o quão errada a rede está ao classificar uma entrada de treino como X, sendo esta 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64f14e7fa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64f14e7fa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Iremos explicar 3 processos relativos à fase de treino de uma shallow neural network:</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pt-PT"/>
              <a:t>-&gt; o feedfoward que representa a propagação dos valores de entrada pela rede que por sua vez irá </a:t>
            </a:r>
            <a:r>
              <a:rPr lang="pt-PT"/>
              <a:t>originar</a:t>
            </a:r>
            <a:r>
              <a:rPr lang="pt-PT"/>
              <a:t> um output correspondente</a:t>
            </a:r>
            <a:endParaRPr/>
          </a:p>
          <a:p>
            <a:pPr indent="457200" lvl="0" marL="0" rtl="0" algn="l">
              <a:spcBef>
                <a:spcPts val="0"/>
              </a:spcBef>
              <a:spcAft>
                <a:spcPts val="0"/>
              </a:spcAft>
              <a:buNone/>
            </a:pPr>
            <a:r>
              <a:rPr lang="pt-PT"/>
              <a:t>-&gt; o backpropagation que calcula em que direção os pesos da rede devem tomar</a:t>
            </a:r>
            <a:endParaRPr/>
          </a:p>
          <a:p>
            <a:pPr indent="457200" lvl="0" marL="0" rtl="0" algn="l">
              <a:spcBef>
                <a:spcPts val="0"/>
              </a:spcBef>
              <a:spcAft>
                <a:spcPts val="0"/>
              </a:spcAft>
              <a:buNone/>
            </a:pPr>
            <a:r>
              <a:rPr lang="pt-PT"/>
              <a:t>-&gt; e por fim o update parameters que modifica os pesos com base nos cálculos realizados anteriormente.</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Decidiu-se distinguir o backpropagation do update parameters pois achamos que são duas tarefas </a:t>
            </a:r>
            <a:r>
              <a:rPr lang="pt-PT"/>
              <a:t>distintas</a:t>
            </a:r>
            <a:r>
              <a:rPr lang="pt-PT"/>
              <a:t> apesar de complementares.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64f14e7fa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64f14e7fa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Times New Roman"/>
                <a:ea typeface="Times New Roman"/>
                <a:cs typeface="Times New Roman"/>
                <a:sym typeface="Times New Roman"/>
              </a:rPr>
              <a:t>Durante o processo de propagação de um rede, consegue-se perceber que existem duas fases presentes em cada layer.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pt-PT">
                <a:latin typeface="Times New Roman"/>
                <a:ea typeface="Times New Roman"/>
                <a:cs typeface="Times New Roman"/>
                <a:sym typeface="Times New Roman"/>
              </a:rPr>
              <a:t>Uma referente ao cálculo do vetor Z, onde esta é apenas uma combinação linear entre os pesos e os valores de saída da camada anterior mais um biases. </a:t>
            </a:r>
            <a:endParaRPr>
              <a:latin typeface="Times New Roman"/>
              <a:ea typeface="Times New Roman"/>
              <a:cs typeface="Times New Roman"/>
              <a:sym typeface="Times New Roman"/>
            </a:endParaRPr>
          </a:p>
          <a:p>
            <a:pPr indent="0" lvl="0" marL="0" rtl="0" algn="l">
              <a:spcBef>
                <a:spcPts val="0"/>
              </a:spcBef>
              <a:spcAft>
                <a:spcPts val="0"/>
              </a:spcAft>
              <a:buNone/>
            </a:pPr>
            <a:r>
              <a:rPr lang="pt-PT">
                <a:latin typeface="Times New Roman"/>
                <a:ea typeface="Times New Roman"/>
                <a:cs typeface="Times New Roman"/>
                <a:sym typeface="Times New Roman"/>
              </a:rPr>
              <a:t>É de notar que caso estejamos no primeira camada, os valores de saída da camada anterior correspondem aos inputs.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pt-PT" sz="1200">
                <a:highlight>
                  <a:srgbClr val="FFFFFF"/>
                </a:highlight>
                <a:latin typeface="Times New Roman"/>
                <a:ea typeface="Times New Roman"/>
                <a:cs typeface="Times New Roman"/>
                <a:sym typeface="Times New Roman"/>
              </a:rPr>
              <a:t>Em seguida é utilizada uma função de ativação, que usa o vetor calculado anteriormente, dando origem a um vetor A e passa-o para a camada seguinte.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pt-PT" sz="1200">
                <a:highlight>
                  <a:srgbClr val="FFFFFF"/>
                </a:highlight>
                <a:latin typeface="Times New Roman"/>
                <a:ea typeface="Times New Roman"/>
                <a:cs typeface="Times New Roman"/>
                <a:sym typeface="Times New Roman"/>
              </a:rPr>
              <a:t>Estas funções de ativação têm como objetivo adicionar uma não linearidade à rede, tornando-as potencialmente capazes de modelar funções mais complexas, caso contrário, o valor passado para os </a:t>
            </a:r>
            <a:r>
              <a:rPr lang="pt-PT" sz="1200">
                <a:highlight>
                  <a:srgbClr val="FFFFFF"/>
                </a:highlight>
                <a:latin typeface="Times New Roman"/>
                <a:ea typeface="Times New Roman"/>
                <a:cs typeface="Times New Roman"/>
                <a:sym typeface="Times New Roman"/>
              </a:rPr>
              <a:t>neurônios</a:t>
            </a:r>
            <a:r>
              <a:rPr lang="pt-PT" sz="1200">
                <a:highlight>
                  <a:srgbClr val="FFFFFF"/>
                </a:highlight>
                <a:latin typeface="Times New Roman"/>
                <a:ea typeface="Times New Roman"/>
                <a:cs typeface="Times New Roman"/>
                <a:sym typeface="Times New Roman"/>
              </a:rPr>
              <a:t> da próxima camada seriam apenas uma combinação linear dos pesos e do</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pt-PT" sz="1200">
                <a:highlight>
                  <a:srgbClr val="FFFFFF"/>
                </a:highlight>
                <a:latin typeface="Times New Roman"/>
                <a:ea typeface="Times New Roman"/>
                <a:cs typeface="Times New Roman"/>
                <a:sym typeface="Times New Roman"/>
              </a:rPr>
              <a:t>biases e a rede seria em si uma combinação linear de todas as camadas</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pt-PT" sz="1200">
                <a:highlight>
                  <a:srgbClr val="FFFFFF"/>
                </a:highlight>
                <a:latin typeface="Times New Roman"/>
                <a:ea typeface="Times New Roman"/>
                <a:cs typeface="Times New Roman"/>
                <a:sym typeface="Times New Roman"/>
              </a:rPr>
              <a:t>Existem vários tipos de inicialização de pesos, cada um com os seus </a:t>
            </a:r>
            <a:r>
              <a:rPr lang="pt-PT" sz="1200">
                <a:highlight>
                  <a:srgbClr val="FFFFFF"/>
                </a:highlight>
                <a:latin typeface="Times New Roman"/>
                <a:ea typeface="Times New Roman"/>
                <a:cs typeface="Times New Roman"/>
                <a:sym typeface="Times New Roman"/>
              </a:rPr>
              <a:t>fundamentos</a:t>
            </a:r>
            <a:r>
              <a:rPr lang="pt-PT" sz="1200">
                <a:highlight>
                  <a:srgbClr val="FFFFFF"/>
                </a:highlight>
                <a:latin typeface="Times New Roman"/>
                <a:ea typeface="Times New Roman"/>
                <a:cs typeface="Times New Roman"/>
                <a:sym typeface="Times New Roman"/>
              </a:rPr>
              <a:t>. Dado a sua </a:t>
            </a:r>
            <a:r>
              <a:rPr lang="pt-PT" sz="1200">
                <a:highlight>
                  <a:srgbClr val="FFFFFF"/>
                </a:highlight>
                <a:latin typeface="Times New Roman"/>
                <a:ea typeface="Times New Roman"/>
                <a:cs typeface="Times New Roman"/>
                <a:sym typeface="Times New Roman"/>
              </a:rPr>
              <a:t>importância</a:t>
            </a:r>
            <a:r>
              <a:rPr lang="pt-PT" sz="1200">
                <a:highlight>
                  <a:srgbClr val="FFFFFF"/>
                </a:highlight>
                <a:latin typeface="Times New Roman"/>
                <a:ea typeface="Times New Roman"/>
                <a:cs typeface="Times New Roman"/>
                <a:sym typeface="Times New Roman"/>
              </a:rPr>
              <a:t> e relevância iremos introduzir uma secção onde </a:t>
            </a:r>
            <a:r>
              <a:rPr lang="pt-PT" sz="1200">
                <a:highlight>
                  <a:srgbClr val="FFFFFF"/>
                </a:highlight>
                <a:latin typeface="Times New Roman"/>
                <a:ea typeface="Times New Roman"/>
                <a:cs typeface="Times New Roman"/>
                <a:sym typeface="Times New Roman"/>
              </a:rPr>
              <a:t>esclarecemos</a:t>
            </a:r>
            <a:r>
              <a:rPr lang="pt-PT" sz="1200">
                <a:highlight>
                  <a:srgbClr val="FFFFFF"/>
                </a:highlight>
                <a:latin typeface="Times New Roman"/>
                <a:ea typeface="Times New Roman"/>
                <a:cs typeface="Times New Roman"/>
                <a:sym typeface="Times New Roman"/>
              </a:rPr>
              <a:t> melhor este tópico.</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64f14e7fa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64f14e7fa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O processo de backpropagation baseia-se no cálculo de cada derivada parcial da função custo </a:t>
            </a:r>
            <a:r>
              <a:rPr lang="pt-PT"/>
              <a:t>associado</a:t>
            </a:r>
            <a:r>
              <a:rPr lang="pt-PT"/>
              <a:t> aos respetivos pesos. </a:t>
            </a:r>
            <a:endParaRPr/>
          </a:p>
          <a:p>
            <a:pPr indent="0" lvl="0" marL="0" rtl="0" algn="l">
              <a:spcBef>
                <a:spcPts val="0"/>
              </a:spcBef>
              <a:spcAft>
                <a:spcPts val="0"/>
              </a:spcAft>
              <a:buNone/>
            </a:pPr>
            <a:r>
              <a:rPr lang="pt-PT"/>
              <a:t>Este processo mede a proporção de erro associada para cada um destes.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Como referenciado em cima, no treino de uma shallow neural network temos uma função objetivo e duas camadas, logo ficamos com 2 matrizes de pesos, </a:t>
            </a:r>
            <a:r>
              <a:rPr lang="pt-PT"/>
              <a:t>respectivamente</a:t>
            </a:r>
            <a:r>
              <a:rPr lang="pt-PT"/>
              <a:t> W1 e W2 e dois vetores de biases, respetivamente b1,b2 associados a cada camada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estes serão derivados na função binary cross entropy descrita anteriormente.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64f14e7fa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64f14e7fa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Este parte é onde acontece a alteração dos pesos. </a:t>
            </a:r>
            <a:endParaRPr/>
          </a:p>
          <a:p>
            <a:pPr indent="0" lvl="0" marL="0" rtl="0" algn="l">
              <a:spcBef>
                <a:spcPts val="0"/>
              </a:spcBef>
              <a:spcAft>
                <a:spcPts val="0"/>
              </a:spcAft>
              <a:buNone/>
            </a:pPr>
            <a:r>
              <a:rPr lang="pt-PT"/>
              <a:t>Durante o nosso processo utilizamos o gradiente descendente como função de otimização, que se baseia na fórmula descrita na imagem.</a:t>
            </a:r>
            <a:endParaRPr/>
          </a:p>
          <a:p>
            <a:pPr indent="0" lvl="0" marL="0" rtl="0" algn="l">
              <a:spcBef>
                <a:spcPts val="0"/>
              </a:spcBef>
              <a:spcAft>
                <a:spcPts val="0"/>
              </a:spcAft>
              <a:buNone/>
            </a:pPr>
            <a:r>
              <a:rPr lang="pt-PT"/>
              <a:t>Para cada peso subtraímos pela derivada do mesmo calculada anteriormente e </a:t>
            </a:r>
            <a:r>
              <a:rPr lang="pt-PT"/>
              <a:t>multiplicamos</a:t>
            </a:r>
            <a:r>
              <a:rPr lang="pt-PT"/>
              <a:t> por uma taxa de aprendizagem.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Existem vários tipos  de funções de otimização como o Adam, RMSprop ou o Momentum mas para manter a coerência de resultados decide-se utilizar a mesma função em todos os problemas aqui demonstrados.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83887b2e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83887b2e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O learning rate é por muitos considerado o hiperparâmetro mais importante de uma rede. </a:t>
            </a:r>
            <a:endParaRPr/>
          </a:p>
          <a:p>
            <a:pPr indent="0" lvl="0" marL="0" rtl="0" algn="l">
              <a:spcBef>
                <a:spcPts val="0"/>
              </a:spcBef>
              <a:spcAft>
                <a:spcPts val="0"/>
              </a:spcAft>
              <a:buNone/>
            </a:pPr>
            <a:r>
              <a:rPr lang="pt-PT"/>
              <a:t>Este pode controlar tanto a possibilidade ou impossibilidade de convergência para uma solução satisfatória assim como o tempo em que se chega a esta. Um lr muito pequeno, causa saltos pequenos podendo demorar muito a chegar a uma boa soluação. Um lr grande pode causar um fenómeno de divergência, onde múltiplos saltos que fazem overshoot sobre a solução causam um afastamento dos pesos dos valores pretendidos.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No entanto, um lr equilibrado pode criar boas condições para tempos e qualidade de aproximações a um potencial mínimo global.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7.png"/><Relationship Id="rId6"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32.png"/><Relationship Id="rId6"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1.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9.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2.png"/><Relationship Id="rId4" Type="http://schemas.openxmlformats.org/officeDocument/2006/relationships/image" Target="../media/image45.png"/><Relationship Id="rId5" Type="http://schemas.openxmlformats.org/officeDocument/2006/relationships/image" Target="../media/image49.png"/><Relationship Id="rId6"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47.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4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5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403400" y="783925"/>
            <a:ext cx="83820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rgbClr val="000000"/>
                </a:solidFill>
              </a:rPr>
              <a:t>Otimização </a:t>
            </a:r>
            <a:r>
              <a:rPr lang="pt-PT">
                <a:solidFill>
                  <a:srgbClr val="000000"/>
                </a:solidFill>
              </a:rPr>
              <a:t>em Machine Learning</a:t>
            </a:r>
            <a:endParaRPr>
              <a:solidFill>
                <a:srgbClr val="000000"/>
              </a:solidFill>
            </a:endParaRPr>
          </a:p>
        </p:txBody>
      </p:sp>
      <p:sp>
        <p:nvSpPr>
          <p:cNvPr id="174" name="Google Shape;174;p25"/>
          <p:cNvSpPr txBox="1"/>
          <p:nvPr>
            <p:ph idx="1" type="subTitle"/>
          </p:nvPr>
        </p:nvSpPr>
        <p:spPr>
          <a:xfrm>
            <a:off x="1891350" y="1924800"/>
            <a:ext cx="5874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sz="3000">
                <a:solidFill>
                  <a:srgbClr val="000000"/>
                </a:solidFill>
              </a:rPr>
              <a:t>Shallow Neural Network</a:t>
            </a:r>
            <a:endParaRPr sz="30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pt-PT" sz="2000"/>
              <a:t>Quebra de simetria</a:t>
            </a:r>
            <a:endParaRPr sz="2000"/>
          </a:p>
          <a:p>
            <a:pPr indent="-355600" lvl="0" marL="457200" rtl="0" algn="l">
              <a:spcBef>
                <a:spcPts val="0"/>
              </a:spcBef>
              <a:spcAft>
                <a:spcPts val="0"/>
              </a:spcAft>
              <a:buSzPts val="2000"/>
              <a:buChar char="●"/>
            </a:pPr>
            <a:r>
              <a:rPr lang="pt-PT" sz="2000"/>
              <a:t>Exploding/vanishing gradients</a:t>
            </a:r>
            <a:endParaRPr sz="2000"/>
          </a:p>
          <a:p>
            <a:pPr indent="-355600" lvl="0" marL="457200" rtl="0" algn="l">
              <a:spcBef>
                <a:spcPts val="0"/>
              </a:spcBef>
              <a:spcAft>
                <a:spcPts val="0"/>
              </a:spcAft>
              <a:buSzPts val="2000"/>
              <a:buChar char="●"/>
            </a:pPr>
            <a:r>
              <a:rPr lang="pt-PT" sz="2000"/>
              <a:t>Glorot,  He, Random...</a:t>
            </a:r>
            <a:endParaRPr sz="2000"/>
          </a:p>
        </p:txBody>
      </p:sp>
      <p:sp>
        <p:nvSpPr>
          <p:cNvPr id="239" name="Google Shape;239;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Inicialização de </a:t>
            </a:r>
            <a:r>
              <a:rPr lang="pt-PT">
                <a:solidFill>
                  <a:srgbClr val="000000"/>
                </a:solidFill>
                <a:latin typeface="Times New Roman"/>
                <a:ea typeface="Times New Roman"/>
                <a:cs typeface="Times New Roman"/>
                <a:sym typeface="Times New Roman"/>
              </a:rPr>
              <a:t>Parâmetros</a:t>
            </a:r>
            <a:endParaRPr>
              <a:solidFill>
                <a:srgbClr val="000000"/>
              </a:solidFill>
              <a:latin typeface="Times New Roman"/>
              <a:ea typeface="Times New Roman"/>
              <a:cs typeface="Times New Roman"/>
              <a:sym typeface="Times New Roman"/>
            </a:endParaRPr>
          </a:p>
        </p:txBody>
      </p:sp>
      <p:pic>
        <p:nvPicPr>
          <p:cNvPr id="240" name="Google Shape;240;p34"/>
          <p:cNvPicPr preferRelativeResize="0"/>
          <p:nvPr/>
        </p:nvPicPr>
        <p:blipFill>
          <a:blip r:embed="rId3">
            <a:alphaModFix/>
          </a:blip>
          <a:stretch>
            <a:fillRect/>
          </a:stretch>
        </p:blipFill>
        <p:spPr>
          <a:xfrm>
            <a:off x="4794325" y="1990725"/>
            <a:ext cx="3466500" cy="267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951475" y="3993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Funções de ativação</a:t>
            </a:r>
            <a:endParaRPr>
              <a:solidFill>
                <a:srgbClr val="000000"/>
              </a:solidFill>
              <a:latin typeface="Times New Roman"/>
              <a:ea typeface="Times New Roman"/>
              <a:cs typeface="Times New Roman"/>
              <a:sym typeface="Times New Roman"/>
            </a:endParaRPr>
          </a:p>
        </p:txBody>
      </p:sp>
      <p:sp>
        <p:nvSpPr>
          <p:cNvPr id="246" name="Google Shape;246;p35"/>
          <p:cNvSpPr txBox="1"/>
          <p:nvPr>
            <p:ph idx="1" type="body"/>
          </p:nvPr>
        </p:nvSpPr>
        <p:spPr>
          <a:xfrm>
            <a:off x="1019600" y="1856000"/>
            <a:ext cx="2432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pt-PT" sz="2000"/>
              <a:t>Sigmoid</a:t>
            </a:r>
            <a:endParaRPr sz="2000"/>
          </a:p>
          <a:p>
            <a:pPr indent="-355600" lvl="0" marL="457200" rtl="0" algn="l">
              <a:spcBef>
                <a:spcPts val="0"/>
              </a:spcBef>
              <a:spcAft>
                <a:spcPts val="0"/>
              </a:spcAft>
              <a:buSzPts val="2000"/>
              <a:buChar char="●"/>
            </a:pPr>
            <a:r>
              <a:rPr lang="pt-PT" sz="2000"/>
              <a:t>Tanh</a:t>
            </a:r>
            <a:endParaRPr sz="2000"/>
          </a:p>
          <a:p>
            <a:pPr indent="-355600" lvl="0" marL="457200" rtl="0" algn="l">
              <a:spcBef>
                <a:spcPts val="0"/>
              </a:spcBef>
              <a:spcAft>
                <a:spcPts val="0"/>
              </a:spcAft>
              <a:buSzPts val="2000"/>
              <a:buChar char="●"/>
            </a:pPr>
            <a:r>
              <a:rPr lang="pt-PT" sz="2000"/>
              <a:t>Relu</a:t>
            </a:r>
            <a:endParaRPr sz="2000"/>
          </a:p>
          <a:p>
            <a:pPr indent="-355600" lvl="0" marL="457200" rtl="0" algn="l">
              <a:spcBef>
                <a:spcPts val="0"/>
              </a:spcBef>
              <a:spcAft>
                <a:spcPts val="0"/>
              </a:spcAft>
              <a:buSzPts val="2000"/>
              <a:buChar char="●"/>
            </a:pPr>
            <a:r>
              <a:rPr lang="pt-PT" sz="2000"/>
              <a:t>Leaky Relu</a:t>
            </a:r>
            <a:endParaRPr sz="2000"/>
          </a:p>
          <a:p>
            <a:pPr indent="-355600" lvl="0" marL="457200" rtl="0" algn="l">
              <a:spcBef>
                <a:spcPts val="0"/>
              </a:spcBef>
              <a:spcAft>
                <a:spcPts val="0"/>
              </a:spcAft>
              <a:buSzPts val="2000"/>
              <a:buChar char="●"/>
            </a:pPr>
            <a:r>
              <a:rPr lang="pt-PT" sz="2000"/>
              <a:t>Swish</a:t>
            </a:r>
            <a:endParaRPr sz="2000"/>
          </a:p>
        </p:txBody>
      </p:sp>
      <p:pic>
        <p:nvPicPr>
          <p:cNvPr id="247" name="Google Shape;247;p35"/>
          <p:cNvPicPr preferRelativeResize="0"/>
          <p:nvPr/>
        </p:nvPicPr>
        <p:blipFill>
          <a:blip r:embed="rId3">
            <a:alphaModFix/>
          </a:blip>
          <a:stretch>
            <a:fillRect/>
          </a:stretch>
        </p:blipFill>
        <p:spPr>
          <a:xfrm>
            <a:off x="3753750" y="2118769"/>
            <a:ext cx="2711250" cy="2039231"/>
          </a:xfrm>
          <a:prstGeom prst="rect">
            <a:avLst/>
          </a:prstGeom>
          <a:noFill/>
          <a:ln>
            <a:noFill/>
          </a:ln>
        </p:spPr>
      </p:pic>
      <p:pic>
        <p:nvPicPr>
          <p:cNvPr id="248" name="Google Shape;248;p35"/>
          <p:cNvPicPr preferRelativeResize="0"/>
          <p:nvPr/>
        </p:nvPicPr>
        <p:blipFill>
          <a:blip r:embed="rId4">
            <a:alphaModFix/>
          </a:blip>
          <a:stretch>
            <a:fillRect/>
          </a:stretch>
        </p:blipFill>
        <p:spPr>
          <a:xfrm>
            <a:off x="3515888" y="2084425"/>
            <a:ext cx="3186975" cy="2107925"/>
          </a:xfrm>
          <a:prstGeom prst="rect">
            <a:avLst/>
          </a:prstGeom>
          <a:noFill/>
          <a:ln>
            <a:noFill/>
          </a:ln>
        </p:spPr>
      </p:pic>
      <p:pic>
        <p:nvPicPr>
          <p:cNvPr id="249" name="Google Shape;249;p35"/>
          <p:cNvPicPr preferRelativeResize="0"/>
          <p:nvPr/>
        </p:nvPicPr>
        <p:blipFill>
          <a:blip r:embed="rId5">
            <a:alphaModFix/>
          </a:blip>
          <a:stretch>
            <a:fillRect/>
          </a:stretch>
        </p:blipFill>
        <p:spPr>
          <a:xfrm>
            <a:off x="3666063" y="2031438"/>
            <a:ext cx="2886625" cy="2213900"/>
          </a:xfrm>
          <a:prstGeom prst="rect">
            <a:avLst/>
          </a:prstGeom>
          <a:noFill/>
          <a:ln>
            <a:noFill/>
          </a:ln>
        </p:spPr>
      </p:pic>
      <p:pic>
        <p:nvPicPr>
          <p:cNvPr id="250" name="Google Shape;250;p35"/>
          <p:cNvPicPr preferRelativeResize="0"/>
          <p:nvPr/>
        </p:nvPicPr>
        <p:blipFill>
          <a:blip r:embed="rId6">
            <a:alphaModFix/>
          </a:blip>
          <a:stretch>
            <a:fillRect/>
          </a:stretch>
        </p:blipFill>
        <p:spPr>
          <a:xfrm>
            <a:off x="3753758" y="2084425"/>
            <a:ext cx="2711243" cy="1861950"/>
          </a:xfrm>
          <a:prstGeom prst="rect">
            <a:avLst/>
          </a:prstGeom>
          <a:noFill/>
          <a:ln>
            <a:noFill/>
          </a:ln>
        </p:spPr>
      </p:pic>
      <p:pic>
        <p:nvPicPr>
          <p:cNvPr id="251" name="Google Shape;251;p35"/>
          <p:cNvPicPr preferRelativeResize="0"/>
          <p:nvPr/>
        </p:nvPicPr>
        <p:blipFill>
          <a:blip r:embed="rId7">
            <a:alphaModFix/>
          </a:blip>
          <a:stretch>
            <a:fillRect/>
          </a:stretch>
        </p:blipFill>
        <p:spPr>
          <a:xfrm>
            <a:off x="3628379" y="1972800"/>
            <a:ext cx="2961983" cy="233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0"/>
                                        </p:tgtEl>
                                      </p:cBhvr>
                                    </p:animEffect>
                                    <p:set>
                                      <p:cBhvr>
                                        <p:cTn dur="1" fill="hold">
                                          <p:stCondLst>
                                            <p:cond delay="1000"/>
                                          </p:stCondLst>
                                        </p:cTn>
                                        <p:tgtEl>
                                          <p:spTgt spid="2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8"/>
                                        </p:tgtEl>
                                      </p:cBhvr>
                                    </p:animEffect>
                                    <p:set>
                                      <p:cBhvr>
                                        <p:cTn dur="1" fill="hold">
                                          <p:stCondLst>
                                            <p:cond delay="1000"/>
                                          </p:stCondLst>
                                        </p:cTn>
                                        <p:tgtEl>
                                          <p:spTgt spid="2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7"/>
                                        </p:tgtEl>
                                      </p:cBhvr>
                                    </p:animEffect>
                                    <p:set>
                                      <p:cBhvr>
                                        <p:cTn dur="1" fill="hold">
                                          <p:stCondLst>
                                            <p:cond delay="1000"/>
                                          </p:stCondLst>
                                        </p:cTn>
                                        <p:tgtEl>
                                          <p:spTgt spid="2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9"/>
                                        </p:tgtEl>
                                      </p:cBhvr>
                                    </p:animEffect>
                                    <p:set>
                                      <p:cBhvr>
                                        <p:cTn dur="1" fill="hold">
                                          <p:stCondLst>
                                            <p:cond delay="1000"/>
                                          </p:stCondLst>
                                        </p:cTn>
                                        <p:tgtEl>
                                          <p:spTgt spid="2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819150" y="5847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Introdução ao problema do </a:t>
            </a:r>
            <a:r>
              <a:rPr i="1" lang="pt-PT">
                <a:solidFill>
                  <a:srgbClr val="000000"/>
                </a:solidFill>
                <a:latin typeface="Times New Roman"/>
                <a:ea typeface="Times New Roman"/>
                <a:cs typeface="Times New Roman"/>
                <a:sym typeface="Times New Roman"/>
              </a:rPr>
              <a:t>xor</a:t>
            </a:r>
            <a:endParaRPr i="1">
              <a:solidFill>
                <a:srgbClr val="000000"/>
              </a:solidFill>
              <a:latin typeface="Times New Roman"/>
              <a:ea typeface="Times New Roman"/>
              <a:cs typeface="Times New Roman"/>
              <a:sym typeface="Times New Roman"/>
            </a:endParaRPr>
          </a:p>
        </p:txBody>
      </p:sp>
      <p:pic>
        <p:nvPicPr>
          <p:cNvPr id="257" name="Google Shape;257;p36"/>
          <p:cNvPicPr preferRelativeResize="0"/>
          <p:nvPr/>
        </p:nvPicPr>
        <p:blipFill>
          <a:blip r:embed="rId3">
            <a:alphaModFix/>
          </a:blip>
          <a:stretch>
            <a:fillRect/>
          </a:stretch>
        </p:blipFill>
        <p:spPr>
          <a:xfrm>
            <a:off x="1220925" y="1500200"/>
            <a:ext cx="3270650" cy="3040450"/>
          </a:xfrm>
          <a:prstGeom prst="rect">
            <a:avLst/>
          </a:prstGeom>
          <a:noFill/>
          <a:ln>
            <a:noFill/>
          </a:ln>
        </p:spPr>
      </p:pic>
      <p:pic>
        <p:nvPicPr>
          <p:cNvPr id="258" name="Google Shape;258;p36"/>
          <p:cNvPicPr preferRelativeResize="0"/>
          <p:nvPr/>
        </p:nvPicPr>
        <p:blipFill>
          <a:blip r:embed="rId4">
            <a:alphaModFix/>
          </a:blip>
          <a:stretch>
            <a:fillRect/>
          </a:stretch>
        </p:blipFill>
        <p:spPr>
          <a:xfrm>
            <a:off x="5687522" y="1800200"/>
            <a:ext cx="1804328" cy="2642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819150" y="3983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1 Nodo Intermédio</a:t>
            </a:r>
            <a:endParaRPr>
              <a:solidFill>
                <a:srgbClr val="000000"/>
              </a:solidFill>
              <a:latin typeface="Times New Roman"/>
              <a:ea typeface="Times New Roman"/>
              <a:cs typeface="Times New Roman"/>
              <a:sym typeface="Times New Roman"/>
            </a:endParaRPr>
          </a:p>
        </p:txBody>
      </p:sp>
      <p:sp>
        <p:nvSpPr>
          <p:cNvPr id="264" name="Google Shape;264;p3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5" name="Google Shape;265;p37"/>
          <p:cNvPicPr preferRelativeResize="0"/>
          <p:nvPr/>
        </p:nvPicPr>
        <p:blipFill>
          <a:blip r:embed="rId3">
            <a:alphaModFix/>
          </a:blip>
          <a:stretch>
            <a:fillRect/>
          </a:stretch>
        </p:blipFill>
        <p:spPr>
          <a:xfrm>
            <a:off x="522000" y="1450726"/>
            <a:ext cx="8099999" cy="298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819150" y="5474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2</a:t>
            </a:r>
            <a:r>
              <a:rPr lang="pt-PT">
                <a:solidFill>
                  <a:srgbClr val="000000"/>
                </a:solidFill>
                <a:latin typeface="Times New Roman"/>
                <a:ea typeface="Times New Roman"/>
                <a:cs typeface="Times New Roman"/>
                <a:sym typeface="Times New Roman"/>
              </a:rPr>
              <a:t> e 4 Nodos Intermédios</a:t>
            </a:r>
            <a:endParaRPr>
              <a:solidFill>
                <a:srgbClr val="000000"/>
              </a:solidFill>
              <a:latin typeface="Times New Roman"/>
              <a:ea typeface="Times New Roman"/>
              <a:cs typeface="Times New Roman"/>
              <a:sym typeface="Times New Roman"/>
            </a:endParaRPr>
          </a:p>
        </p:txBody>
      </p:sp>
      <p:sp>
        <p:nvSpPr>
          <p:cNvPr id="271" name="Google Shape;271;p3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2" name="Google Shape;272;p38"/>
          <p:cNvPicPr preferRelativeResize="0"/>
          <p:nvPr/>
        </p:nvPicPr>
        <p:blipFill>
          <a:blip r:embed="rId3">
            <a:alphaModFix/>
          </a:blip>
          <a:stretch>
            <a:fillRect/>
          </a:stretch>
        </p:blipFill>
        <p:spPr>
          <a:xfrm>
            <a:off x="432013" y="1378725"/>
            <a:ext cx="4140000" cy="3060000"/>
          </a:xfrm>
          <a:prstGeom prst="rect">
            <a:avLst/>
          </a:prstGeom>
          <a:noFill/>
          <a:ln>
            <a:noFill/>
          </a:ln>
        </p:spPr>
      </p:pic>
      <p:pic>
        <p:nvPicPr>
          <p:cNvPr id="273" name="Google Shape;273;p38"/>
          <p:cNvPicPr preferRelativeResize="0"/>
          <p:nvPr/>
        </p:nvPicPr>
        <p:blipFill>
          <a:blip r:embed="rId4">
            <a:alphaModFix/>
          </a:blip>
          <a:stretch>
            <a:fillRect/>
          </a:stretch>
        </p:blipFill>
        <p:spPr>
          <a:xfrm>
            <a:off x="4571988" y="1414725"/>
            <a:ext cx="4140000" cy="30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9"/>
          <p:cNvSpPr txBox="1"/>
          <p:nvPr>
            <p:ph idx="1" type="body"/>
          </p:nvPr>
        </p:nvSpPr>
        <p:spPr>
          <a:xfrm>
            <a:off x="819150" y="2229700"/>
            <a:ext cx="7505700" cy="1662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Sistematização: casos de estudo, arquitetura, ativações, epochs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Tempos de execução</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Accuracy</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Matriz de confusão</a:t>
            </a:r>
            <a:endParaRPr sz="2000">
              <a:latin typeface="Times New Roman"/>
              <a:ea typeface="Times New Roman"/>
              <a:cs typeface="Times New Roman"/>
              <a:sym typeface="Times New Roman"/>
            </a:endParaRPr>
          </a:p>
        </p:txBody>
      </p:sp>
      <p:sp>
        <p:nvSpPr>
          <p:cNvPr id="279" name="Google Shape;279;p39"/>
          <p:cNvSpPr txBox="1"/>
          <p:nvPr>
            <p:ph type="title"/>
          </p:nvPr>
        </p:nvSpPr>
        <p:spPr>
          <a:xfrm>
            <a:off x="819150" y="7584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Metodologia</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0"/>
          <p:cNvSpPr txBox="1"/>
          <p:nvPr>
            <p:ph idx="1" type="body"/>
          </p:nvPr>
        </p:nvSpPr>
        <p:spPr>
          <a:xfrm>
            <a:off x="930950" y="2039900"/>
            <a:ext cx="23676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t-PT"/>
              <a:t>1500 imagens</a:t>
            </a:r>
            <a:endParaRPr/>
          </a:p>
          <a:p>
            <a:pPr indent="-311150" lvl="0" marL="457200" rtl="0" algn="l">
              <a:spcBef>
                <a:spcPts val="0"/>
              </a:spcBef>
              <a:spcAft>
                <a:spcPts val="0"/>
              </a:spcAft>
              <a:buSzPts val="1300"/>
              <a:buChar char="●"/>
            </a:pPr>
            <a:r>
              <a:rPr lang="pt-PT"/>
              <a:t>12 x 12</a:t>
            </a:r>
            <a:endParaRPr/>
          </a:p>
          <a:p>
            <a:pPr indent="-311150" lvl="0" marL="457200" rtl="0" algn="l">
              <a:spcBef>
                <a:spcPts val="0"/>
              </a:spcBef>
              <a:spcAft>
                <a:spcPts val="0"/>
              </a:spcAft>
              <a:buSzPts val="1300"/>
              <a:buChar char="●"/>
            </a:pPr>
            <a:r>
              <a:rPr lang="pt-PT"/>
              <a:t>Labels balanceadas</a:t>
            </a:r>
            <a:endParaRPr/>
          </a:p>
        </p:txBody>
      </p:sp>
      <p:sp>
        <p:nvSpPr>
          <p:cNvPr id="285" name="Google Shape;285;p40"/>
          <p:cNvSpPr txBox="1"/>
          <p:nvPr>
            <p:ph type="title"/>
          </p:nvPr>
        </p:nvSpPr>
        <p:spPr>
          <a:xfrm>
            <a:off x="819150" y="5008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Caso de Estudo I</a:t>
            </a:r>
            <a:endParaRPr i="1">
              <a:solidFill>
                <a:srgbClr val="000000"/>
              </a:solidFill>
              <a:latin typeface="Times New Roman"/>
              <a:ea typeface="Times New Roman"/>
              <a:cs typeface="Times New Roman"/>
              <a:sym typeface="Times New Roman"/>
            </a:endParaRPr>
          </a:p>
        </p:txBody>
      </p:sp>
      <p:pic>
        <p:nvPicPr>
          <p:cNvPr id="286" name="Google Shape;286;p40"/>
          <p:cNvPicPr preferRelativeResize="0"/>
          <p:nvPr/>
        </p:nvPicPr>
        <p:blipFill>
          <a:blip r:embed="rId3">
            <a:alphaModFix/>
          </a:blip>
          <a:stretch>
            <a:fillRect/>
          </a:stretch>
        </p:blipFill>
        <p:spPr>
          <a:xfrm>
            <a:off x="4476025" y="1278375"/>
            <a:ext cx="3357669" cy="3209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Análise de Resultados</a:t>
            </a:r>
            <a:endParaRPr i="1">
              <a:solidFill>
                <a:srgbClr val="000000"/>
              </a:solidFill>
              <a:latin typeface="Times New Roman"/>
              <a:ea typeface="Times New Roman"/>
              <a:cs typeface="Times New Roman"/>
              <a:sym typeface="Times New Roman"/>
            </a:endParaRPr>
          </a:p>
        </p:txBody>
      </p:sp>
      <p:pic>
        <p:nvPicPr>
          <p:cNvPr id="292" name="Google Shape;292;p41"/>
          <p:cNvPicPr preferRelativeResize="0"/>
          <p:nvPr/>
        </p:nvPicPr>
        <p:blipFill>
          <a:blip r:embed="rId3">
            <a:alphaModFix/>
          </a:blip>
          <a:stretch>
            <a:fillRect/>
          </a:stretch>
        </p:blipFill>
        <p:spPr>
          <a:xfrm>
            <a:off x="1054625" y="1805625"/>
            <a:ext cx="3517375" cy="2623925"/>
          </a:xfrm>
          <a:prstGeom prst="rect">
            <a:avLst/>
          </a:prstGeom>
          <a:noFill/>
          <a:ln>
            <a:noFill/>
          </a:ln>
        </p:spPr>
      </p:pic>
      <p:pic>
        <p:nvPicPr>
          <p:cNvPr id="293" name="Google Shape;293;p41"/>
          <p:cNvPicPr preferRelativeResize="0"/>
          <p:nvPr/>
        </p:nvPicPr>
        <p:blipFill>
          <a:blip r:embed="rId4">
            <a:alphaModFix/>
          </a:blip>
          <a:stretch>
            <a:fillRect/>
          </a:stretch>
        </p:blipFill>
        <p:spPr>
          <a:xfrm>
            <a:off x="4572000" y="1847825"/>
            <a:ext cx="3752850" cy="25395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819150" y="845600"/>
            <a:ext cx="7505700" cy="5979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rgbClr val="000000"/>
              </a:buClr>
              <a:buSzPts val="1300"/>
              <a:buFont typeface="Times New Roman"/>
              <a:buChar char="●"/>
            </a:pPr>
            <a:r>
              <a:rPr lang="pt-PT" sz="1300">
                <a:solidFill>
                  <a:srgbClr val="000000"/>
                </a:solidFill>
                <a:latin typeface="Times New Roman"/>
                <a:ea typeface="Times New Roman"/>
                <a:cs typeface="Times New Roman"/>
                <a:sym typeface="Times New Roman"/>
              </a:rPr>
              <a:t>Função de Ativação: Tanh</a:t>
            </a:r>
            <a:endParaRPr sz="13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pt-PT" sz="1300">
                <a:solidFill>
                  <a:srgbClr val="000000"/>
                </a:solidFill>
                <a:latin typeface="Times New Roman"/>
                <a:ea typeface="Times New Roman"/>
                <a:cs typeface="Times New Roman"/>
                <a:sym typeface="Times New Roman"/>
              </a:rPr>
              <a:t>Pesos da camada intermédia com duas unidades:</a:t>
            </a:r>
            <a:endParaRPr sz="1300">
              <a:solidFill>
                <a:srgbClr val="000000"/>
              </a:solidFill>
              <a:latin typeface="Times New Roman"/>
              <a:ea typeface="Times New Roman"/>
              <a:cs typeface="Times New Roman"/>
              <a:sym typeface="Times New Roman"/>
            </a:endParaRPr>
          </a:p>
        </p:txBody>
      </p:sp>
      <p:pic>
        <p:nvPicPr>
          <p:cNvPr id="299" name="Google Shape;299;p42"/>
          <p:cNvPicPr preferRelativeResize="0"/>
          <p:nvPr/>
        </p:nvPicPr>
        <p:blipFill>
          <a:blip r:embed="rId3">
            <a:alphaModFix/>
          </a:blip>
          <a:stretch>
            <a:fillRect/>
          </a:stretch>
        </p:blipFill>
        <p:spPr>
          <a:xfrm>
            <a:off x="1425125" y="1544375"/>
            <a:ext cx="2628582" cy="1299850"/>
          </a:xfrm>
          <a:prstGeom prst="rect">
            <a:avLst/>
          </a:prstGeom>
          <a:noFill/>
          <a:ln>
            <a:noFill/>
          </a:ln>
        </p:spPr>
      </p:pic>
      <p:pic>
        <p:nvPicPr>
          <p:cNvPr id="300" name="Google Shape;300;p42"/>
          <p:cNvPicPr preferRelativeResize="0"/>
          <p:nvPr/>
        </p:nvPicPr>
        <p:blipFill>
          <a:blip r:embed="rId4">
            <a:alphaModFix/>
          </a:blip>
          <a:stretch>
            <a:fillRect/>
          </a:stretch>
        </p:blipFill>
        <p:spPr>
          <a:xfrm>
            <a:off x="5200825" y="1544375"/>
            <a:ext cx="2458250" cy="1299850"/>
          </a:xfrm>
          <a:prstGeom prst="rect">
            <a:avLst/>
          </a:prstGeom>
          <a:noFill/>
          <a:ln>
            <a:noFill/>
          </a:ln>
        </p:spPr>
      </p:pic>
      <p:pic>
        <p:nvPicPr>
          <p:cNvPr id="301" name="Google Shape;301;p42"/>
          <p:cNvPicPr preferRelativeResize="0"/>
          <p:nvPr/>
        </p:nvPicPr>
        <p:blipFill>
          <a:blip r:embed="rId5">
            <a:alphaModFix/>
          </a:blip>
          <a:stretch>
            <a:fillRect/>
          </a:stretch>
        </p:blipFill>
        <p:spPr>
          <a:xfrm>
            <a:off x="1477664" y="3117975"/>
            <a:ext cx="2523480" cy="1352400"/>
          </a:xfrm>
          <a:prstGeom prst="rect">
            <a:avLst/>
          </a:prstGeom>
          <a:noFill/>
          <a:ln>
            <a:noFill/>
          </a:ln>
        </p:spPr>
      </p:pic>
      <p:pic>
        <p:nvPicPr>
          <p:cNvPr id="302" name="Google Shape;302;p42"/>
          <p:cNvPicPr preferRelativeResize="0"/>
          <p:nvPr/>
        </p:nvPicPr>
        <p:blipFill>
          <a:blip r:embed="rId6">
            <a:alphaModFix/>
          </a:blip>
          <a:stretch>
            <a:fillRect/>
          </a:stretch>
        </p:blipFill>
        <p:spPr>
          <a:xfrm>
            <a:off x="5200825" y="3130950"/>
            <a:ext cx="2458250" cy="1326452"/>
          </a:xfrm>
          <a:prstGeom prst="rect">
            <a:avLst/>
          </a:prstGeom>
          <a:noFill/>
          <a:ln>
            <a:noFill/>
          </a:ln>
        </p:spPr>
      </p:pic>
      <p:sp>
        <p:nvSpPr>
          <p:cNvPr id="303" name="Google Shape;303;p42"/>
          <p:cNvSpPr txBox="1"/>
          <p:nvPr/>
        </p:nvSpPr>
        <p:spPr>
          <a:xfrm>
            <a:off x="2200163" y="2734875"/>
            <a:ext cx="10785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pt-PT" sz="1100">
                <a:latin typeface="Times New Roman"/>
                <a:ea typeface="Times New Roman"/>
                <a:cs typeface="Times New Roman"/>
                <a:sym typeface="Times New Roman"/>
              </a:rPr>
              <a:t>First Layer</a:t>
            </a:r>
            <a:r>
              <a:rPr lang="pt-PT" sz="1300">
                <a:latin typeface="Times New Roman"/>
                <a:ea typeface="Times New Roman"/>
                <a:cs typeface="Times New Roman"/>
                <a:sym typeface="Times New Roman"/>
              </a:rPr>
              <a:t> </a:t>
            </a:r>
            <a:endParaRPr/>
          </a:p>
        </p:txBody>
      </p:sp>
      <p:sp>
        <p:nvSpPr>
          <p:cNvPr id="304" name="Google Shape;304;p42"/>
          <p:cNvSpPr txBox="1"/>
          <p:nvPr/>
        </p:nvSpPr>
        <p:spPr>
          <a:xfrm>
            <a:off x="5890688" y="2734875"/>
            <a:ext cx="10785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pt-PT" sz="1100">
                <a:latin typeface="Times New Roman"/>
                <a:ea typeface="Times New Roman"/>
                <a:cs typeface="Times New Roman"/>
                <a:sym typeface="Times New Roman"/>
              </a:rPr>
              <a:t>Second</a:t>
            </a:r>
            <a:r>
              <a:rPr i="1" lang="pt-PT" sz="1100">
                <a:latin typeface="Times New Roman"/>
                <a:ea typeface="Times New Roman"/>
                <a:cs typeface="Times New Roman"/>
                <a:sym typeface="Times New Roman"/>
              </a:rPr>
              <a:t> Layer</a:t>
            </a:r>
            <a:r>
              <a:rPr lang="pt-PT" sz="1300">
                <a:latin typeface="Times New Roman"/>
                <a:ea typeface="Times New Roman"/>
                <a:cs typeface="Times New Roman"/>
                <a:sym typeface="Times New Roman"/>
              </a:rPr>
              <a:t> </a:t>
            </a:r>
            <a:endParaRPr/>
          </a:p>
        </p:txBody>
      </p:sp>
      <p:sp>
        <p:nvSpPr>
          <p:cNvPr id="305" name="Google Shape;305;p42"/>
          <p:cNvSpPr txBox="1"/>
          <p:nvPr/>
        </p:nvSpPr>
        <p:spPr>
          <a:xfrm>
            <a:off x="1699924" y="4362275"/>
            <a:ext cx="20790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latin typeface="Times New Roman"/>
                <a:ea typeface="Times New Roman"/>
                <a:cs typeface="Times New Roman"/>
                <a:sym typeface="Times New Roman"/>
              </a:rPr>
              <a:t>Camada intermédia da </a:t>
            </a:r>
            <a:r>
              <a:rPr i="1" lang="pt-PT" sz="1100">
                <a:latin typeface="Times New Roman"/>
                <a:ea typeface="Times New Roman"/>
                <a:cs typeface="Times New Roman"/>
                <a:sym typeface="Times New Roman"/>
              </a:rPr>
              <a:t>Label 0</a:t>
            </a:r>
            <a:r>
              <a:rPr lang="pt-PT" sz="1300">
                <a:latin typeface="Times New Roman"/>
                <a:ea typeface="Times New Roman"/>
                <a:cs typeface="Times New Roman"/>
                <a:sym typeface="Times New Roman"/>
              </a:rPr>
              <a:t> </a:t>
            </a:r>
            <a:endParaRPr/>
          </a:p>
        </p:txBody>
      </p:sp>
      <p:sp>
        <p:nvSpPr>
          <p:cNvPr id="306" name="Google Shape;306;p42"/>
          <p:cNvSpPr txBox="1"/>
          <p:nvPr/>
        </p:nvSpPr>
        <p:spPr>
          <a:xfrm>
            <a:off x="5390449" y="4409350"/>
            <a:ext cx="20790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latin typeface="Times New Roman"/>
                <a:ea typeface="Times New Roman"/>
                <a:cs typeface="Times New Roman"/>
                <a:sym typeface="Times New Roman"/>
              </a:rPr>
              <a:t>Camada intermédia da </a:t>
            </a:r>
            <a:r>
              <a:rPr i="1" lang="pt-PT" sz="1100">
                <a:latin typeface="Times New Roman"/>
                <a:ea typeface="Times New Roman"/>
                <a:cs typeface="Times New Roman"/>
                <a:sym typeface="Times New Roman"/>
              </a:rPr>
              <a:t>Label 1</a:t>
            </a:r>
            <a:r>
              <a:rPr lang="pt-PT" sz="1300">
                <a:latin typeface="Times New Roman"/>
                <a:ea typeface="Times New Roman"/>
                <a:cs typeface="Times New Roman"/>
                <a:sym typeface="Times New Roman"/>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819150" y="845600"/>
            <a:ext cx="7505700" cy="5979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rgbClr val="000000"/>
              </a:buClr>
              <a:buSzPts val="1300"/>
              <a:buFont typeface="Times New Roman"/>
              <a:buChar char="●"/>
            </a:pPr>
            <a:r>
              <a:rPr lang="pt-PT" sz="1300">
                <a:solidFill>
                  <a:srgbClr val="000000"/>
                </a:solidFill>
                <a:latin typeface="Times New Roman"/>
                <a:ea typeface="Times New Roman"/>
                <a:cs typeface="Times New Roman"/>
                <a:sym typeface="Times New Roman"/>
              </a:rPr>
              <a:t>Pesos da camada intermédia com três unidades:</a:t>
            </a:r>
            <a:endParaRPr sz="1300">
              <a:solidFill>
                <a:srgbClr val="000000"/>
              </a:solidFill>
              <a:latin typeface="Times New Roman"/>
              <a:ea typeface="Times New Roman"/>
              <a:cs typeface="Times New Roman"/>
              <a:sym typeface="Times New Roman"/>
            </a:endParaRPr>
          </a:p>
        </p:txBody>
      </p:sp>
      <p:sp>
        <p:nvSpPr>
          <p:cNvPr id="312" name="Google Shape;312;p43"/>
          <p:cNvSpPr txBox="1"/>
          <p:nvPr/>
        </p:nvSpPr>
        <p:spPr>
          <a:xfrm>
            <a:off x="2200163" y="2734875"/>
            <a:ext cx="10785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pt-PT" sz="1100">
                <a:latin typeface="Times New Roman"/>
                <a:ea typeface="Times New Roman"/>
                <a:cs typeface="Times New Roman"/>
                <a:sym typeface="Times New Roman"/>
              </a:rPr>
              <a:t>First Layer</a:t>
            </a:r>
            <a:r>
              <a:rPr lang="pt-PT" sz="1300">
                <a:latin typeface="Times New Roman"/>
                <a:ea typeface="Times New Roman"/>
                <a:cs typeface="Times New Roman"/>
                <a:sym typeface="Times New Roman"/>
              </a:rPr>
              <a:t> </a:t>
            </a:r>
            <a:endParaRPr/>
          </a:p>
        </p:txBody>
      </p:sp>
      <p:sp>
        <p:nvSpPr>
          <p:cNvPr id="313" name="Google Shape;313;p43"/>
          <p:cNvSpPr txBox="1"/>
          <p:nvPr/>
        </p:nvSpPr>
        <p:spPr>
          <a:xfrm>
            <a:off x="5890688" y="2734875"/>
            <a:ext cx="10785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pt-PT" sz="1100">
                <a:latin typeface="Times New Roman"/>
                <a:ea typeface="Times New Roman"/>
                <a:cs typeface="Times New Roman"/>
                <a:sym typeface="Times New Roman"/>
              </a:rPr>
              <a:t>Second Layer</a:t>
            </a:r>
            <a:r>
              <a:rPr lang="pt-PT" sz="1300">
                <a:latin typeface="Times New Roman"/>
                <a:ea typeface="Times New Roman"/>
                <a:cs typeface="Times New Roman"/>
                <a:sym typeface="Times New Roman"/>
              </a:rPr>
              <a:t> </a:t>
            </a:r>
            <a:endParaRPr/>
          </a:p>
        </p:txBody>
      </p:sp>
      <p:sp>
        <p:nvSpPr>
          <p:cNvPr id="314" name="Google Shape;314;p43"/>
          <p:cNvSpPr txBox="1"/>
          <p:nvPr/>
        </p:nvSpPr>
        <p:spPr>
          <a:xfrm>
            <a:off x="1699924" y="4362275"/>
            <a:ext cx="20790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latin typeface="Times New Roman"/>
                <a:ea typeface="Times New Roman"/>
                <a:cs typeface="Times New Roman"/>
                <a:sym typeface="Times New Roman"/>
              </a:rPr>
              <a:t>Camada intermédia da </a:t>
            </a:r>
            <a:r>
              <a:rPr i="1" lang="pt-PT" sz="1100">
                <a:latin typeface="Times New Roman"/>
                <a:ea typeface="Times New Roman"/>
                <a:cs typeface="Times New Roman"/>
                <a:sym typeface="Times New Roman"/>
              </a:rPr>
              <a:t>Label 0</a:t>
            </a:r>
            <a:r>
              <a:rPr lang="pt-PT" sz="1300">
                <a:latin typeface="Times New Roman"/>
                <a:ea typeface="Times New Roman"/>
                <a:cs typeface="Times New Roman"/>
                <a:sym typeface="Times New Roman"/>
              </a:rPr>
              <a:t> </a:t>
            </a:r>
            <a:endParaRPr/>
          </a:p>
        </p:txBody>
      </p:sp>
      <p:sp>
        <p:nvSpPr>
          <p:cNvPr id="315" name="Google Shape;315;p43"/>
          <p:cNvSpPr txBox="1"/>
          <p:nvPr/>
        </p:nvSpPr>
        <p:spPr>
          <a:xfrm>
            <a:off x="5390449" y="4409350"/>
            <a:ext cx="20790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latin typeface="Times New Roman"/>
                <a:ea typeface="Times New Roman"/>
                <a:cs typeface="Times New Roman"/>
                <a:sym typeface="Times New Roman"/>
              </a:rPr>
              <a:t>Camada intermédia da </a:t>
            </a:r>
            <a:r>
              <a:rPr i="1" lang="pt-PT" sz="1100">
                <a:latin typeface="Times New Roman"/>
                <a:ea typeface="Times New Roman"/>
                <a:cs typeface="Times New Roman"/>
                <a:sym typeface="Times New Roman"/>
              </a:rPr>
              <a:t>Label 1</a:t>
            </a:r>
            <a:r>
              <a:rPr lang="pt-PT" sz="1300">
                <a:latin typeface="Times New Roman"/>
                <a:ea typeface="Times New Roman"/>
                <a:cs typeface="Times New Roman"/>
                <a:sym typeface="Times New Roman"/>
              </a:rPr>
              <a:t> </a:t>
            </a:r>
            <a:endParaRPr/>
          </a:p>
        </p:txBody>
      </p:sp>
      <p:pic>
        <p:nvPicPr>
          <p:cNvPr id="316" name="Google Shape;316;p43"/>
          <p:cNvPicPr preferRelativeResize="0"/>
          <p:nvPr/>
        </p:nvPicPr>
        <p:blipFill>
          <a:blip r:embed="rId3">
            <a:alphaModFix/>
          </a:blip>
          <a:stretch>
            <a:fillRect/>
          </a:stretch>
        </p:blipFill>
        <p:spPr>
          <a:xfrm>
            <a:off x="1101013" y="1652175"/>
            <a:ext cx="3276825" cy="1084250"/>
          </a:xfrm>
          <a:prstGeom prst="rect">
            <a:avLst/>
          </a:prstGeom>
          <a:noFill/>
          <a:ln>
            <a:noFill/>
          </a:ln>
        </p:spPr>
      </p:pic>
      <p:pic>
        <p:nvPicPr>
          <p:cNvPr id="317" name="Google Shape;317;p43"/>
          <p:cNvPicPr preferRelativeResize="0"/>
          <p:nvPr/>
        </p:nvPicPr>
        <p:blipFill>
          <a:blip r:embed="rId4">
            <a:alphaModFix/>
          </a:blip>
          <a:stretch>
            <a:fillRect/>
          </a:stretch>
        </p:blipFill>
        <p:spPr>
          <a:xfrm>
            <a:off x="5035348" y="1652175"/>
            <a:ext cx="2789194" cy="1084250"/>
          </a:xfrm>
          <a:prstGeom prst="rect">
            <a:avLst/>
          </a:prstGeom>
          <a:noFill/>
          <a:ln>
            <a:noFill/>
          </a:ln>
        </p:spPr>
      </p:pic>
      <p:pic>
        <p:nvPicPr>
          <p:cNvPr id="318" name="Google Shape;318;p43"/>
          <p:cNvPicPr preferRelativeResize="0"/>
          <p:nvPr/>
        </p:nvPicPr>
        <p:blipFill>
          <a:blip r:embed="rId5">
            <a:alphaModFix/>
          </a:blip>
          <a:stretch>
            <a:fillRect/>
          </a:stretch>
        </p:blipFill>
        <p:spPr>
          <a:xfrm>
            <a:off x="1339825" y="3252050"/>
            <a:ext cx="2799204" cy="1084250"/>
          </a:xfrm>
          <a:prstGeom prst="rect">
            <a:avLst/>
          </a:prstGeom>
          <a:noFill/>
          <a:ln>
            <a:noFill/>
          </a:ln>
        </p:spPr>
      </p:pic>
      <p:pic>
        <p:nvPicPr>
          <p:cNvPr id="319" name="Google Shape;319;p43"/>
          <p:cNvPicPr preferRelativeResize="0"/>
          <p:nvPr/>
        </p:nvPicPr>
        <p:blipFill>
          <a:blip r:embed="rId6">
            <a:alphaModFix/>
          </a:blip>
          <a:stretch>
            <a:fillRect/>
          </a:stretch>
        </p:blipFill>
        <p:spPr>
          <a:xfrm>
            <a:off x="4995122" y="3252060"/>
            <a:ext cx="2869648" cy="108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idx="1" type="body"/>
          </p:nvPr>
        </p:nvSpPr>
        <p:spPr>
          <a:xfrm>
            <a:off x="786500" y="2366250"/>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pt-PT" sz="2000"/>
              <a:t>Machine Learning</a:t>
            </a:r>
            <a:endParaRPr sz="2000"/>
          </a:p>
          <a:p>
            <a:pPr indent="-355600" lvl="0" marL="457200" rtl="0" algn="l">
              <a:spcBef>
                <a:spcPts val="0"/>
              </a:spcBef>
              <a:spcAft>
                <a:spcPts val="0"/>
              </a:spcAft>
              <a:buSzPts val="2000"/>
              <a:buChar char="●"/>
            </a:pPr>
            <a:r>
              <a:rPr lang="pt-PT" sz="2000"/>
              <a:t>Redes Neuronais</a:t>
            </a:r>
            <a:endParaRPr sz="2000"/>
          </a:p>
          <a:p>
            <a:pPr indent="-355600" lvl="0" marL="457200" rtl="0" algn="l">
              <a:spcBef>
                <a:spcPts val="0"/>
              </a:spcBef>
              <a:spcAft>
                <a:spcPts val="0"/>
              </a:spcAft>
              <a:buSzPts val="2000"/>
              <a:buChar char="●"/>
            </a:pPr>
            <a:r>
              <a:rPr lang="pt-PT" sz="2000"/>
              <a:t>Shallow Neural networks</a:t>
            </a:r>
            <a:endParaRPr sz="2000"/>
          </a:p>
        </p:txBody>
      </p:sp>
      <p:sp>
        <p:nvSpPr>
          <p:cNvPr id="180" name="Google Shape;180;p26"/>
          <p:cNvSpPr txBox="1"/>
          <p:nvPr>
            <p:ph idx="4294967295" type="ctrTitle"/>
          </p:nvPr>
        </p:nvSpPr>
        <p:spPr>
          <a:xfrm>
            <a:off x="1858700" y="698578"/>
            <a:ext cx="5361300" cy="89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sz="3100">
                <a:solidFill>
                  <a:srgbClr val="000000"/>
                </a:solidFill>
                <a:latin typeface="Times New Roman"/>
                <a:ea typeface="Times New Roman"/>
                <a:cs typeface="Times New Roman"/>
                <a:sym typeface="Times New Roman"/>
              </a:rPr>
              <a:t>Contextualização</a:t>
            </a:r>
            <a:endParaRPr sz="3100">
              <a:solidFill>
                <a:srgbClr val="000000"/>
              </a:solidFill>
              <a:latin typeface="Times New Roman"/>
              <a:ea typeface="Times New Roman"/>
              <a:cs typeface="Times New Roman"/>
              <a:sym typeface="Times New Roman"/>
            </a:endParaRPr>
          </a:p>
        </p:txBody>
      </p:sp>
      <p:pic>
        <p:nvPicPr>
          <p:cNvPr id="181" name="Google Shape;181;p26"/>
          <p:cNvPicPr preferRelativeResize="0"/>
          <p:nvPr/>
        </p:nvPicPr>
        <p:blipFill>
          <a:blip r:embed="rId3">
            <a:alphaModFix/>
          </a:blip>
          <a:stretch>
            <a:fillRect/>
          </a:stretch>
        </p:blipFill>
        <p:spPr>
          <a:xfrm>
            <a:off x="4187600" y="1722091"/>
            <a:ext cx="4104600" cy="256535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819150" y="845600"/>
            <a:ext cx="7505700" cy="5979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rgbClr val="000000"/>
              </a:buClr>
              <a:buSzPts val="1300"/>
              <a:buFont typeface="Times New Roman"/>
              <a:buChar char="●"/>
            </a:pPr>
            <a:r>
              <a:rPr lang="pt-PT" sz="1300">
                <a:solidFill>
                  <a:srgbClr val="000000"/>
                </a:solidFill>
                <a:latin typeface="Times New Roman"/>
                <a:ea typeface="Times New Roman"/>
                <a:cs typeface="Times New Roman"/>
                <a:sym typeface="Times New Roman"/>
              </a:rPr>
              <a:t>Matrizes de Confusão</a:t>
            </a:r>
            <a:r>
              <a:rPr lang="pt-PT" sz="1300">
                <a:solidFill>
                  <a:srgbClr val="000000"/>
                </a:solidFill>
                <a:latin typeface="Times New Roman"/>
                <a:ea typeface="Times New Roman"/>
                <a:cs typeface="Times New Roman"/>
                <a:sym typeface="Times New Roman"/>
              </a:rPr>
              <a:t>:</a:t>
            </a:r>
            <a:endParaRPr sz="1300">
              <a:solidFill>
                <a:srgbClr val="000000"/>
              </a:solidFill>
              <a:latin typeface="Times New Roman"/>
              <a:ea typeface="Times New Roman"/>
              <a:cs typeface="Times New Roman"/>
              <a:sym typeface="Times New Roman"/>
            </a:endParaRPr>
          </a:p>
        </p:txBody>
      </p:sp>
      <p:sp>
        <p:nvSpPr>
          <p:cNvPr id="325" name="Google Shape;325;p44"/>
          <p:cNvSpPr txBox="1"/>
          <p:nvPr/>
        </p:nvSpPr>
        <p:spPr>
          <a:xfrm>
            <a:off x="1324402" y="3390900"/>
            <a:ext cx="28422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latin typeface="Times New Roman"/>
                <a:ea typeface="Times New Roman"/>
                <a:cs typeface="Times New Roman"/>
                <a:sym typeface="Times New Roman"/>
              </a:rPr>
              <a:t>Matriz de Confusão do </a:t>
            </a:r>
            <a:r>
              <a:rPr i="1" lang="pt-PT" sz="1100">
                <a:latin typeface="Times New Roman"/>
                <a:ea typeface="Times New Roman"/>
                <a:cs typeface="Times New Roman"/>
                <a:sym typeface="Times New Roman"/>
              </a:rPr>
              <a:t>dataset </a:t>
            </a:r>
            <a:r>
              <a:rPr lang="pt-PT" sz="1100">
                <a:latin typeface="Times New Roman"/>
                <a:ea typeface="Times New Roman"/>
                <a:cs typeface="Times New Roman"/>
                <a:sym typeface="Times New Roman"/>
              </a:rPr>
              <a:t>de treino</a:t>
            </a:r>
            <a:endParaRPr/>
          </a:p>
        </p:txBody>
      </p:sp>
      <p:pic>
        <p:nvPicPr>
          <p:cNvPr id="326" name="Google Shape;326;p44"/>
          <p:cNvPicPr preferRelativeResize="0"/>
          <p:nvPr/>
        </p:nvPicPr>
        <p:blipFill>
          <a:blip r:embed="rId3">
            <a:alphaModFix/>
          </a:blip>
          <a:stretch>
            <a:fillRect/>
          </a:stretch>
        </p:blipFill>
        <p:spPr>
          <a:xfrm>
            <a:off x="1099613" y="1587275"/>
            <a:ext cx="6944775" cy="1844575"/>
          </a:xfrm>
          <a:prstGeom prst="rect">
            <a:avLst/>
          </a:prstGeom>
          <a:noFill/>
          <a:ln>
            <a:noFill/>
          </a:ln>
        </p:spPr>
      </p:pic>
      <p:sp>
        <p:nvSpPr>
          <p:cNvPr id="327" name="Google Shape;327;p44"/>
          <p:cNvSpPr txBox="1"/>
          <p:nvPr/>
        </p:nvSpPr>
        <p:spPr>
          <a:xfrm>
            <a:off x="4874077" y="3390900"/>
            <a:ext cx="28422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latin typeface="Times New Roman"/>
                <a:ea typeface="Times New Roman"/>
                <a:cs typeface="Times New Roman"/>
                <a:sym typeface="Times New Roman"/>
              </a:rPr>
              <a:t>Matriz de Confusão do </a:t>
            </a:r>
            <a:r>
              <a:rPr i="1" lang="pt-PT" sz="1100">
                <a:latin typeface="Times New Roman"/>
                <a:ea typeface="Times New Roman"/>
                <a:cs typeface="Times New Roman"/>
                <a:sym typeface="Times New Roman"/>
              </a:rPr>
              <a:t>dataset </a:t>
            </a:r>
            <a:r>
              <a:rPr lang="pt-PT" sz="1100">
                <a:latin typeface="Times New Roman"/>
                <a:ea typeface="Times New Roman"/>
                <a:cs typeface="Times New Roman"/>
                <a:sym typeface="Times New Roman"/>
              </a:rPr>
              <a:t>de teste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5"/>
          <p:cNvSpPr txBox="1"/>
          <p:nvPr>
            <p:ph idx="1" type="body"/>
          </p:nvPr>
        </p:nvSpPr>
        <p:spPr>
          <a:xfrm>
            <a:off x="819150" y="1990725"/>
            <a:ext cx="37530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pt-PT" sz="1600">
                <a:latin typeface="Times New Roman"/>
                <a:ea typeface="Times New Roman"/>
                <a:cs typeface="Times New Roman"/>
                <a:sym typeface="Times New Roman"/>
              </a:rPr>
              <a:t>600 imagens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pt-PT" sz="1600">
                <a:latin typeface="Times New Roman"/>
                <a:ea typeface="Times New Roman"/>
                <a:cs typeface="Times New Roman"/>
                <a:sym typeface="Times New Roman"/>
              </a:rPr>
              <a:t>8 x 8</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pt-PT" sz="1600">
                <a:latin typeface="Times New Roman"/>
                <a:ea typeface="Times New Roman"/>
                <a:cs typeface="Times New Roman"/>
                <a:sym typeface="Times New Roman"/>
              </a:rPr>
              <a:t>L</a:t>
            </a:r>
            <a:r>
              <a:rPr lang="pt-PT" sz="1600">
                <a:latin typeface="Times New Roman"/>
                <a:ea typeface="Times New Roman"/>
                <a:cs typeface="Times New Roman"/>
                <a:sym typeface="Times New Roman"/>
              </a:rPr>
              <a:t>abels balanceadas</a:t>
            </a:r>
            <a:endParaRPr sz="1600">
              <a:latin typeface="Times New Roman"/>
              <a:ea typeface="Times New Roman"/>
              <a:cs typeface="Times New Roman"/>
              <a:sym typeface="Times New Roman"/>
            </a:endParaRPr>
          </a:p>
        </p:txBody>
      </p:sp>
      <p:sp>
        <p:nvSpPr>
          <p:cNvPr id="333" name="Google Shape;333;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Caso de Estudo II</a:t>
            </a:r>
            <a:endParaRPr i="1">
              <a:solidFill>
                <a:srgbClr val="000000"/>
              </a:solidFill>
              <a:latin typeface="Times New Roman"/>
              <a:ea typeface="Times New Roman"/>
              <a:cs typeface="Times New Roman"/>
              <a:sym typeface="Times New Roman"/>
            </a:endParaRPr>
          </a:p>
        </p:txBody>
      </p:sp>
      <p:pic>
        <p:nvPicPr>
          <p:cNvPr id="334" name="Google Shape;334;p45"/>
          <p:cNvPicPr preferRelativeResize="0"/>
          <p:nvPr/>
        </p:nvPicPr>
        <p:blipFill>
          <a:blip r:embed="rId3">
            <a:alphaModFix/>
          </a:blip>
          <a:stretch>
            <a:fillRect/>
          </a:stretch>
        </p:blipFill>
        <p:spPr>
          <a:xfrm>
            <a:off x="5376800" y="1617150"/>
            <a:ext cx="3122032" cy="303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Análise de Resultados</a:t>
            </a:r>
            <a:endParaRPr i="1">
              <a:solidFill>
                <a:srgbClr val="000000"/>
              </a:solidFill>
              <a:latin typeface="Times New Roman"/>
              <a:ea typeface="Times New Roman"/>
              <a:cs typeface="Times New Roman"/>
              <a:sym typeface="Times New Roman"/>
            </a:endParaRPr>
          </a:p>
        </p:txBody>
      </p:sp>
      <p:pic>
        <p:nvPicPr>
          <p:cNvPr id="340" name="Google Shape;340;p46"/>
          <p:cNvPicPr preferRelativeResize="0"/>
          <p:nvPr/>
        </p:nvPicPr>
        <p:blipFill>
          <a:blip r:embed="rId3">
            <a:alphaModFix/>
          </a:blip>
          <a:stretch>
            <a:fillRect/>
          </a:stretch>
        </p:blipFill>
        <p:spPr>
          <a:xfrm>
            <a:off x="584575" y="1612113"/>
            <a:ext cx="3752850" cy="2905125"/>
          </a:xfrm>
          <a:prstGeom prst="rect">
            <a:avLst/>
          </a:prstGeom>
          <a:noFill/>
          <a:ln>
            <a:noFill/>
          </a:ln>
        </p:spPr>
      </p:pic>
      <p:pic>
        <p:nvPicPr>
          <p:cNvPr id="341" name="Google Shape;341;p46"/>
          <p:cNvPicPr preferRelativeResize="0"/>
          <p:nvPr/>
        </p:nvPicPr>
        <p:blipFill>
          <a:blip r:embed="rId4">
            <a:alphaModFix/>
          </a:blip>
          <a:stretch>
            <a:fillRect/>
          </a:stretch>
        </p:blipFill>
        <p:spPr>
          <a:xfrm>
            <a:off x="5029200" y="1612124"/>
            <a:ext cx="3339700" cy="2738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7"/>
          <p:cNvSpPr txBox="1"/>
          <p:nvPr>
            <p:ph idx="1" type="body"/>
          </p:nvPr>
        </p:nvSpPr>
        <p:spPr>
          <a:xfrm>
            <a:off x="819150" y="814400"/>
            <a:ext cx="7505700" cy="6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500">
                <a:solidFill>
                  <a:srgbClr val="000000"/>
                </a:solidFill>
                <a:latin typeface="Arial"/>
                <a:ea typeface="Arial"/>
                <a:cs typeface="Arial"/>
                <a:sym typeface="Arial"/>
              </a:rPr>
              <a:t>Função de ativação: tanh</a:t>
            </a:r>
            <a:endParaRPr sz="1500">
              <a:solidFill>
                <a:srgbClr val="000000"/>
              </a:solidFill>
              <a:latin typeface="Arial"/>
              <a:ea typeface="Arial"/>
              <a:cs typeface="Arial"/>
              <a:sym typeface="Arial"/>
            </a:endParaRPr>
          </a:p>
          <a:p>
            <a:pPr indent="-311150" lvl="0" marL="457200" rtl="0" algn="l">
              <a:spcBef>
                <a:spcPts val="1600"/>
              </a:spcBef>
              <a:spcAft>
                <a:spcPts val="0"/>
              </a:spcAft>
              <a:buClr>
                <a:srgbClr val="000000"/>
              </a:buClr>
              <a:buSzPts val="1300"/>
              <a:buFont typeface="Arial"/>
              <a:buChar char="●"/>
            </a:pPr>
            <a:r>
              <a:rPr lang="pt-PT">
                <a:solidFill>
                  <a:srgbClr val="000000"/>
                </a:solidFill>
                <a:latin typeface="Arial"/>
                <a:ea typeface="Arial"/>
                <a:cs typeface="Arial"/>
                <a:sym typeface="Arial"/>
              </a:rPr>
              <a:t>Pesos da camada intermédia com 2 unidades</a:t>
            </a:r>
            <a:endParaRPr>
              <a:solidFill>
                <a:srgbClr val="000000"/>
              </a:solidFill>
              <a:latin typeface="Arial"/>
              <a:ea typeface="Arial"/>
              <a:cs typeface="Arial"/>
              <a:sym typeface="Arial"/>
            </a:endParaRPr>
          </a:p>
        </p:txBody>
      </p:sp>
      <p:pic>
        <p:nvPicPr>
          <p:cNvPr id="347" name="Google Shape;347;p47"/>
          <p:cNvPicPr preferRelativeResize="0"/>
          <p:nvPr/>
        </p:nvPicPr>
        <p:blipFill>
          <a:blip r:embed="rId3">
            <a:alphaModFix/>
          </a:blip>
          <a:stretch>
            <a:fillRect/>
          </a:stretch>
        </p:blipFill>
        <p:spPr>
          <a:xfrm>
            <a:off x="819150" y="2038800"/>
            <a:ext cx="3726650" cy="1831625"/>
          </a:xfrm>
          <a:prstGeom prst="rect">
            <a:avLst/>
          </a:prstGeom>
          <a:noFill/>
          <a:ln>
            <a:noFill/>
          </a:ln>
        </p:spPr>
      </p:pic>
      <p:pic>
        <p:nvPicPr>
          <p:cNvPr id="348" name="Google Shape;348;p47"/>
          <p:cNvPicPr preferRelativeResize="0"/>
          <p:nvPr/>
        </p:nvPicPr>
        <p:blipFill>
          <a:blip r:embed="rId4">
            <a:alphaModFix/>
          </a:blip>
          <a:stretch>
            <a:fillRect/>
          </a:stretch>
        </p:blipFill>
        <p:spPr>
          <a:xfrm>
            <a:off x="5233975" y="2209850"/>
            <a:ext cx="2824175" cy="1489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8"/>
          <p:cNvSpPr txBox="1"/>
          <p:nvPr>
            <p:ph idx="1" type="body"/>
          </p:nvPr>
        </p:nvSpPr>
        <p:spPr>
          <a:xfrm>
            <a:off x="819150" y="685800"/>
            <a:ext cx="7505700" cy="37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500">
                <a:solidFill>
                  <a:srgbClr val="000000"/>
                </a:solidFill>
                <a:latin typeface="Times New Roman"/>
                <a:ea typeface="Times New Roman"/>
                <a:cs typeface="Times New Roman"/>
                <a:sym typeface="Times New Roman"/>
              </a:rPr>
              <a:t>Comparar resultados para as funções de ativação swish e tanh</a:t>
            </a:r>
            <a:endParaRPr sz="1500">
              <a:solidFill>
                <a:srgbClr val="000000"/>
              </a:solidFill>
              <a:latin typeface="Times New Roman"/>
              <a:ea typeface="Times New Roman"/>
              <a:cs typeface="Times New Roman"/>
              <a:sym typeface="Times New Roman"/>
            </a:endParaRPr>
          </a:p>
          <a:p>
            <a:pPr indent="-311150" lvl="0" marL="457200" rtl="0" algn="l">
              <a:spcBef>
                <a:spcPts val="1600"/>
              </a:spcBef>
              <a:spcAft>
                <a:spcPts val="0"/>
              </a:spcAft>
              <a:buClr>
                <a:srgbClr val="000000"/>
              </a:buClr>
              <a:buSzPts val="1300"/>
              <a:buFont typeface="Times New Roman"/>
              <a:buChar char="●"/>
            </a:pPr>
            <a:r>
              <a:rPr lang="pt-PT">
                <a:solidFill>
                  <a:srgbClr val="000000"/>
                </a:solidFill>
                <a:latin typeface="Times New Roman"/>
                <a:ea typeface="Times New Roman"/>
                <a:cs typeface="Times New Roman"/>
                <a:sym typeface="Times New Roman"/>
              </a:rPr>
              <a:t>2 unidades na camada intermédia</a:t>
            </a:r>
            <a:endParaRPr>
              <a:solidFill>
                <a:srgbClr val="000000"/>
              </a:solidFill>
              <a:latin typeface="Times New Roman"/>
              <a:ea typeface="Times New Roman"/>
              <a:cs typeface="Times New Roman"/>
              <a:sym typeface="Times New Roman"/>
            </a:endParaRPr>
          </a:p>
        </p:txBody>
      </p:sp>
      <p:pic>
        <p:nvPicPr>
          <p:cNvPr id="354" name="Google Shape;354;p48"/>
          <p:cNvPicPr preferRelativeResize="0"/>
          <p:nvPr/>
        </p:nvPicPr>
        <p:blipFill>
          <a:blip r:embed="rId3">
            <a:alphaModFix/>
          </a:blip>
          <a:stretch>
            <a:fillRect/>
          </a:stretch>
        </p:blipFill>
        <p:spPr>
          <a:xfrm>
            <a:off x="2071675" y="1582350"/>
            <a:ext cx="5000625" cy="2686050"/>
          </a:xfrm>
          <a:prstGeom prst="rect">
            <a:avLst/>
          </a:prstGeom>
          <a:noFill/>
          <a:ln>
            <a:noFill/>
          </a:ln>
        </p:spPr>
      </p:pic>
      <p:sp>
        <p:nvSpPr>
          <p:cNvPr id="355" name="Google Shape;355;p48"/>
          <p:cNvSpPr txBox="1"/>
          <p:nvPr/>
        </p:nvSpPr>
        <p:spPr>
          <a:xfrm>
            <a:off x="819150" y="1928825"/>
            <a:ext cx="46719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Times New Roman"/>
                <a:ea typeface="Times New Roman"/>
                <a:cs typeface="Times New Roman"/>
                <a:sym typeface="Times New Roman"/>
              </a:rPr>
              <a:t>Função swish</a:t>
            </a:r>
            <a:endParaRPr>
              <a:latin typeface="Times New Roman"/>
              <a:ea typeface="Times New Roman"/>
              <a:cs typeface="Times New Roman"/>
              <a:sym typeface="Times New Roman"/>
            </a:endParaRPr>
          </a:p>
        </p:txBody>
      </p:sp>
      <p:sp>
        <p:nvSpPr>
          <p:cNvPr id="356" name="Google Shape;356;p48"/>
          <p:cNvSpPr txBox="1"/>
          <p:nvPr/>
        </p:nvSpPr>
        <p:spPr>
          <a:xfrm>
            <a:off x="819150" y="3139700"/>
            <a:ext cx="13716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Times New Roman"/>
                <a:ea typeface="Times New Roman"/>
                <a:cs typeface="Times New Roman"/>
                <a:sym typeface="Times New Roman"/>
              </a:rPr>
              <a:t>Função tanh</a:t>
            </a:r>
            <a:endParaRPr>
              <a:latin typeface="Times New Roman"/>
              <a:ea typeface="Times New Roman"/>
              <a:cs typeface="Times New Roman"/>
              <a:sym typeface="Times New Roman"/>
            </a:endParaRPr>
          </a:p>
        </p:txBody>
      </p:sp>
      <p:sp>
        <p:nvSpPr>
          <p:cNvPr id="357" name="Google Shape;357;p48"/>
          <p:cNvSpPr txBox="1"/>
          <p:nvPr/>
        </p:nvSpPr>
        <p:spPr>
          <a:xfrm>
            <a:off x="2946800" y="4018350"/>
            <a:ext cx="18966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Calibri"/>
                <a:ea typeface="Calibri"/>
                <a:cs typeface="Calibri"/>
                <a:sym typeface="Calibri"/>
              </a:rPr>
              <a:t>Label 0</a:t>
            </a:r>
            <a:endParaRPr>
              <a:latin typeface="Calibri"/>
              <a:ea typeface="Calibri"/>
              <a:cs typeface="Calibri"/>
              <a:sym typeface="Calibri"/>
            </a:endParaRPr>
          </a:p>
        </p:txBody>
      </p:sp>
      <p:sp>
        <p:nvSpPr>
          <p:cNvPr id="358" name="Google Shape;358;p48"/>
          <p:cNvSpPr txBox="1"/>
          <p:nvPr/>
        </p:nvSpPr>
        <p:spPr>
          <a:xfrm>
            <a:off x="5683950" y="4018350"/>
            <a:ext cx="18966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Calibri"/>
                <a:ea typeface="Calibri"/>
                <a:cs typeface="Calibri"/>
                <a:sym typeface="Calibri"/>
              </a:rPr>
              <a:t>Label 1</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9"/>
          <p:cNvSpPr txBox="1"/>
          <p:nvPr>
            <p:ph idx="1" type="body"/>
          </p:nvPr>
        </p:nvSpPr>
        <p:spPr>
          <a:xfrm>
            <a:off x="819150" y="814400"/>
            <a:ext cx="7505700" cy="6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500">
                <a:solidFill>
                  <a:srgbClr val="000000"/>
                </a:solidFill>
                <a:latin typeface="Arial"/>
                <a:ea typeface="Arial"/>
                <a:cs typeface="Arial"/>
                <a:sym typeface="Arial"/>
              </a:rPr>
              <a:t>Função de ativação: tanh</a:t>
            </a:r>
            <a:endParaRPr sz="1500">
              <a:solidFill>
                <a:srgbClr val="000000"/>
              </a:solidFill>
              <a:latin typeface="Arial"/>
              <a:ea typeface="Arial"/>
              <a:cs typeface="Arial"/>
              <a:sym typeface="Arial"/>
            </a:endParaRPr>
          </a:p>
          <a:p>
            <a:pPr indent="-311150" lvl="0" marL="457200" rtl="0" algn="l">
              <a:spcBef>
                <a:spcPts val="1600"/>
              </a:spcBef>
              <a:spcAft>
                <a:spcPts val="0"/>
              </a:spcAft>
              <a:buClr>
                <a:srgbClr val="000000"/>
              </a:buClr>
              <a:buSzPts val="1300"/>
              <a:buFont typeface="Arial"/>
              <a:buChar char="●"/>
            </a:pPr>
            <a:r>
              <a:rPr lang="pt-PT">
                <a:solidFill>
                  <a:srgbClr val="000000"/>
                </a:solidFill>
                <a:latin typeface="Arial"/>
                <a:ea typeface="Arial"/>
                <a:cs typeface="Arial"/>
                <a:sym typeface="Arial"/>
              </a:rPr>
              <a:t>Pesos da camada intermédia com 3 unidades</a:t>
            </a:r>
            <a:endParaRPr>
              <a:solidFill>
                <a:srgbClr val="000000"/>
              </a:solidFill>
              <a:latin typeface="Arial"/>
              <a:ea typeface="Arial"/>
              <a:cs typeface="Arial"/>
              <a:sym typeface="Arial"/>
            </a:endParaRPr>
          </a:p>
        </p:txBody>
      </p:sp>
      <p:pic>
        <p:nvPicPr>
          <p:cNvPr id="364" name="Google Shape;364;p49"/>
          <p:cNvPicPr preferRelativeResize="0"/>
          <p:nvPr/>
        </p:nvPicPr>
        <p:blipFill>
          <a:blip r:embed="rId3">
            <a:alphaModFix/>
          </a:blip>
          <a:stretch>
            <a:fillRect/>
          </a:stretch>
        </p:blipFill>
        <p:spPr>
          <a:xfrm>
            <a:off x="819150" y="2175274"/>
            <a:ext cx="4349975" cy="1472175"/>
          </a:xfrm>
          <a:prstGeom prst="rect">
            <a:avLst/>
          </a:prstGeom>
          <a:noFill/>
          <a:ln>
            <a:noFill/>
          </a:ln>
        </p:spPr>
      </p:pic>
      <p:pic>
        <p:nvPicPr>
          <p:cNvPr id="365" name="Google Shape;365;p49"/>
          <p:cNvPicPr preferRelativeResize="0"/>
          <p:nvPr/>
        </p:nvPicPr>
        <p:blipFill>
          <a:blip r:embed="rId4">
            <a:alphaModFix/>
          </a:blip>
          <a:stretch>
            <a:fillRect/>
          </a:stretch>
        </p:blipFill>
        <p:spPr>
          <a:xfrm>
            <a:off x="5169125" y="2275675"/>
            <a:ext cx="3277875" cy="1271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0"/>
          <p:cNvSpPr txBox="1"/>
          <p:nvPr>
            <p:ph idx="1" type="body"/>
          </p:nvPr>
        </p:nvSpPr>
        <p:spPr>
          <a:xfrm>
            <a:off x="819150" y="675075"/>
            <a:ext cx="7505700" cy="9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500">
                <a:solidFill>
                  <a:srgbClr val="000000"/>
                </a:solidFill>
                <a:latin typeface="Times New Roman"/>
                <a:ea typeface="Times New Roman"/>
                <a:cs typeface="Times New Roman"/>
                <a:sym typeface="Times New Roman"/>
              </a:rPr>
              <a:t>Comparar resultados para as funções de ativação swish e tanh</a:t>
            </a:r>
            <a:endParaRPr>
              <a:solidFill>
                <a:srgbClr val="000000"/>
              </a:solidFill>
              <a:latin typeface="Times New Roman"/>
              <a:ea typeface="Times New Roman"/>
              <a:cs typeface="Times New Roman"/>
              <a:sym typeface="Times New Roman"/>
            </a:endParaRPr>
          </a:p>
          <a:p>
            <a:pPr indent="-311150" lvl="0" marL="457200" rtl="0" algn="l">
              <a:spcBef>
                <a:spcPts val="1600"/>
              </a:spcBef>
              <a:spcAft>
                <a:spcPts val="0"/>
              </a:spcAft>
              <a:buClr>
                <a:srgbClr val="000000"/>
              </a:buClr>
              <a:buSzPts val="1300"/>
              <a:buFont typeface="Times New Roman"/>
              <a:buChar char="●"/>
            </a:pPr>
            <a:r>
              <a:rPr lang="pt-PT">
                <a:solidFill>
                  <a:srgbClr val="000000"/>
                </a:solidFill>
                <a:latin typeface="Times New Roman"/>
                <a:ea typeface="Times New Roman"/>
                <a:cs typeface="Times New Roman"/>
                <a:sym typeface="Times New Roman"/>
              </a:rPr>
              <a:t>3 unidades na camada intermédia</a:t>
            </a:r>
            <a:endParaRPr>
              <a:solidFill>
                <a:srgbClr val="000000"/>
              </a:solidFill>
              <a:latin typeface="Times New Roman"/>
              <a:ea typeface="Times New Roman"/>
              <a:cs typeface="Times New Roman"/>
              <a:sym typeface="Times New Roman"/>
            </a:endParaRPr>
          </a:p>
        </p:txBody>
      </p:sp>
      <p:pic>
        <p:nvPicPr>
          <p:cNvPr id="371" name="Google Shape;371;p50"/>
          <p:cNvPicPr preferRelativeResize="0"/>
          <p:nvPr/>
        </p:nvPicPr>
        <p:blipFill>
          <a:blip r:embed="rId3">
            <a:alphaModFix/>
          </a:blip>
          <a:stretch>
            <a:fillRect/>
          </a:stretch>
        </p:blipFill>
        <p:spPr>
          <a:xfrm>
            <a:off x="2102650" y="1704000"/>
            <a:ext cx="2687266" cy="1042325"/>
          </a:xfrm>
          <a:prstGeom prst="rect">
            <a:avLst/>
          </a:prstGeom>
          <a:noFill/>
          <a:ln>
            <a:noFill/>
          </a:ln>
        </p:spPr>
      </p:pic>
      <p:pic>
        <p:nvPicPr>
          <p:cNvPr id="372" name="Google Shape;372;p50"/>
          <p:cNvPicPr preferRelativeResize="0"/>
          <p:nvPr/>
        </p:nvPicPr>
        <p:blipFill>
          <a:blip r:embed="rId4">
            <a:alphaModFix/>
          </a:blip>
          <a:stretch>
            <a:fillRect/>
          </a:stretch>
        </p:blipFill>
        <p:spPr>
          <a:xfrm>
            <a:off x="5103025" y="1704000"/>
            <a:ext cx="2687225" cy="1042325"/>
          </a:xfrm>
          <a:prstGeom prst="rect">
            <a:avLst/>
          </a:prstGeom>
          <a:noFill/>
          <a:ln>
            <a:noFill/>
          </a:ln>
        </p:spPr>
      </p:pic>
      <p:pic>
        <p:nvPicPr>
          <p:cNvPr id="373" name="Google Shape;373;p50"/>
          <p:cNvPicPr preferRelativeResize="0"/>
          <p:nvPr/>
        </p:nvPicPr>
        <p:blipFill>
          <a:blip r:embed="rId5">
            <a:alphaModFix/>
          </a:blip>
          <a:stretch>
            <a:fillRect/>
          </a:stretch>
        </p:blipFill>
        <p:spPr>
          <a:xfrm>
            <a:off x="2102663" y="2861163"/>
            <a:ext cx="2687242" cy="1042325"/>
          </a:xfrm>
          <a:prstGeom prst="rect">
            <a:avLst/>
          </a:prstGeom>
          <a:noFill/>
          <a:ln>
            <a:noFill/>
          </a:ln>
        </p:spPr>
      </p:pic>
      <p:pic>
        <p:nvPicPr>
          <p:cNvPr id="374" name="Google Shape;374;p50"/>
          <p:cNvPicPr preferRelativeResize="0"/>
          <p:nvPr/>
        </p:nvPicPr>
        <p:blipFill>
          <a:blip r:embed="rId6">
            <a:alphaModFix/>
          </a:blip>
          <a:stretch>
            <a:fillRect/>
          </a:stretch>
        </p:blipFill>
        <p:spPr>
          <a:xfrm>
            <a:off x="5103000" y="2861175"/>
            <a:ext cx="2687266" cy="1042325"/>
          </a:xfrm>
          <a:prstGeom prst="rect">
            <a:avLst/>
          </a:prstGeom>
          <a:noFill/>
          <a:ln>
            <a:noFill/>
          </a:ln>
        </p:spPr>
      </p:pic>
      <p:sp>
        <p:nvSpPr>
          <p:cNvPr id="375" name="Google Shape;375;p50"/>
          <p:cNvSpPr txBox="1"/>
          <p:nvPr/>
        </p:nvSpPr>
        <p:spPr>
          <a:xfrm>
            <a:off x="864825" y="2010825"/>
            <a:ext cx="13260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Times New Roman"/>
                <a:ea typeface="Times New Roman"/>
                <a:cs typeface="Times New Roman"/>
                <a:sym typeface="Times New Roman"/>
              </a:rPr>
              <a:t>Função swish</a:t>
            </a:r>
            <a:endParaRPr>
              <a:latin typeface="Times New Roman"/>
              <a:ea typeface="Times New Roman"/>
              <a:cs typeface="Times New Roman"/>
              <a:sym typeface="Times New Roman"/>
            </a:endParaRPr>
          </a:p>
        </p:txBody>
      </p:sp>
      <p:sp>
        <p:nvSpPr>
          <p:cNvPr id="376" name="Google Shape;376;p50"/>
          <p:cNvSpPr txBox="1"/>
          <p:nvPr/>
        </p:nvSpPr>
        <p:spPr>
          <a:xfrm>
            <a:off x="819150" y="3162600"/>
            <a:ext cx="46719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Times New Roman"/>
                <a:ea typeface="Times New Roman"/>
                <a:cs typeface="Times New Roman"/>
                <a:sym typeface="Times New Roman"/>
              </a:rPr>
              <a:t>Função tanh</a:t>
            </a:r>
            <a:endParaRPr>
              <a:latin typeface="Times New Roman"/>
              <a:ea typeface="Times New Roman"/>
              <a:cs typeface="Times New Roman"/>
              <a:sym typeface="Times New Roman"/>
            </a:endParaRPr>
          </a:p>
        </p:txBody>
      </p:sp>
      <p:sp>
        <p:nvSpPr>
          <p:cNvPr id="377" name="Google Shape;377;p50"/>
          <p:cNvSpPr txBox="1"/>
          <p:nvPr/>
        </p:nvSpPr>
        <p:spPr>
          <a:xfrm>
            <a:off x="3078938" y="4018350"/>
            <a:ext cx="7347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Calibri"/>
                <a:ea typeface="Calibri"/>
                <a:cs typeface="Calibri"/>
                <a:sym typeface="Calibri"/>
              </a:rPr>
              <a:t>Label 0</a:t>
            </a:r>
            <a:endParaRPr>
              <a:latin typeface="Calibri"/>
              <a:ea typeface="Calibri"/>
              <a:cs typeface="Calibri"/>
              <a:sym typeface="Calibri"/>
            </a:endParaRPr>
          </a:p>
        </p:txBody>
      </p:sp>
      <p:sp>
        <p:nvSpPr>
          <p:cNvPr id="378" name="Google Shape;378;p50"/>
          <p:cNvSpPr txBox="1"/>
          <p:nvPr/>
        </p:nvSpPr>
        <p:spPr>
          <a:xfrm>
            <a:off x="6079288" y="4018350"/>
            <a:ext cx="7347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Calibri"/>
                <a:ea typeface="Calibri"/>
                <a:cs typeface="Calibri"/>
                <a:sym typeface="Calibri"/>
              </a:rPr>
              <a:t>Label 1</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1"/>
          <p:cNvSpPr txBox="1"/>
          <p:nvPr>
            <p:ph idx="1" type="body"/>
          </p:nvPr>
        </p:nvSpPr>
        <p:spPr>
          <a:xfrm>
            <a:off x="819150" y="717950"/>
            <a:ext cx="7505700" cy="53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PT" sz="1500">
                <a:solidFill>
                  <a:srgbClr val="000000"/>
                </a:solidFill>
                <a:latin typeface="Arial"/>
                <a:ea typeface="Arial"/>
                <a:cs typeface="Arial"/>
                <a:sym typeface="Arial"/>
              </a:rPr>
              <a:t>Matriz de confusão</a:t>
            </a:r>
            <a:endParaRPr sz="1500">
              <a:solidFill>
                <a:srgbClr val="000000"/>
              </a:solidFill>
              <a:latin typeface="Arial"/>
              <a:ea typeface="Arial"/>
              <a:cs typeface="Arial"/>
              <a:sym typeface="Arial"/>
            </a:endParaRPr>
          </a:p>
        </p:txBody>
      </p:sp>
      <p:pic>
        <p:nvPicPr>
          <p:cNvPr id="384" name="Google Shape;384;p51"/>
          <p:cNvPicPr preferRelativeResize="0"/>
          <p:nvPr/>
        </p:nvPicPr>
        <p:blipFill>
          <a:blip r:embed="rId3">
            <a:alphaModFix/>
          </a:blip>
          <a:stretch>
            <a:fillRect/>
          </a:stretch>
        </p:blipFill>
        <p:spPr>
          <a:xfrm>
            <a:off x="4842325" y="1643050"/>
            <a:ext cx="3267075" cy="1857375"/>
          </a:xfrm>
          <a:prstGeom prst="rect">
            <a:avLst/>
          </a:prstGeom>
          <a:noFill/>
          <a:ln>
            <a:noFill/>
          </a:ln>
        </p:spPr>
      </p:pic>
      <p:sp>
        <p:nvSpPr>
          <p:cNvPr id="385" name="Google Shape;385;p51"/>
          <p:cNvSpPr txBox="1"/>
          <p:nvPr/>
        </p:nvSpPr>
        <p:spPr>
          <a:xfrm>
            <a:off x="4747113" y="3556400"/>
            <a:ext cx="34575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300"/>
              <a:t>Matriz de confusão para o dataset de teste</a:t>
            </a:r>
            <a:r>
              <a:rPr lang="pt-PT">
                <a:latin typeface="Calibri"/>
                <a:ea typeface="Calibri"/>
                <a:cs typeface="Calibri"/>
                <a:sym typeface="Calibri"/>
              </a:rPr>
              <a:t> </a:t>
            </a:r>
            <a:endParaRPr>
              <a:latin typeface="Calibri"/>
              <a:ea typeface="Calibri"/>
              <a:cs typeface="Calibri"/>
              <a:sym typeface="Calibri"/>
            </a:endParaRPr>
          </a:p>
        </p:txBody>
      </p:sp>
      <p:pic>
        <p:nvPicPr>
          <p:cNvPr id="386" name="Google Shape;386;p51"/>
          <p:cNvPicPr preferRelativeResize="0"/>
          <p:nvPr/>
        </p:nvPicPr>
        <p:blipFill>
          <a:blip r:embed="rId4">
            <a:alphaModFix/>
          </a:blip>
          <a:stretch>
            <a:fillRect/>
          </a:stretch>
        </p:blipFill>
        <p:spPr>
          <a:xfrm>
            <a:off x="930988" y="1647813"/>
            <a:ext cx="3333750" cy="1847850"/>
          </a:xfrm>
          <a:prstGeom prst="rect">
            <a:avLst/>
          </a:prstGeom>
          <a:noFill/>
          <a:ln>
            <a:noFill/>
          </a:ln>
        </p:spPr>
      </p:pic>
      <p:sp>
        <p:nvSpPr>
          <p:cNvPr id="387" name="Google Shape;387;p51"/>
          <p:cNvSpPr txBox="1"/>
          <p:nvPr/>
        </p:nvSpPr>
        <p:spPr>
          <a:xfrm>
            <a:off x="832225" y="3556400"/>
            <a:ext cx="35313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300"/>
              <a:t>Matriz de confusão para o dataset de treino </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2"/>
          <p:cNvSpPr txBox="1"/>
          <p:nvPr>
            <p:ph type="title"/>
          </p:nvPr>
        </p:nvSpPr>
        <p:spPr>
          <a:xfrm>
            <a:off x="819150" y="3797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Caso de Estudo III</a:t>
            </a:r>
            <a:endParaRPr i="1">
              <a:solidFill>
                <a:srgbClr val="000000"/>
              </a:solidFill>
              <a:latin typeface="Times New Roman"/>
              <a:ea typeface="Times New Roman"/>
              <a:cs typeface="Times New Roman"/>
              <a:sym typeface="Times New Roman"/>
            </a:endParaRPr>
          </a:p>
        </p:txBody>
      </p:sp>
      <p:pic>
        <p:nvPicPr>
          <p:cNvPr id="393" name="Google Shape;393;p52"/>
          <p:cNvPicPr preferRelativeResize="0"/>
          <p:nvPr/>
        </p:nvPicPr>
        <p:blipFill>
          <a:blip r:embed="rId3">
            <a:alphaModFix/>
          </a:blip>
          <a:stretch>
            <a:fillRect/>
          </a:stretch>
        </p:blipFill>
        <p:spPr>
          <a:xfrm>
            <a:off x="884375" y="2040649"/>
            <a:ext cx="7136674" cy="2325350"/>
          </a:xfrm>
          <a:prstGeom prst="rect">
            <a:avLst/>
          </a:prstGeom>
          <a:noFill/>
          <a:ln>
            <a:noFill/>
          </a:ln>
        </p:spPr>
      </p:pic>
      <p:sp>
        <p:nvSpPr>
          <p:cNvPr id="394" name="Google Shape;394;p52"/>
          <p:cNvSpPr txBox="1"/>
          <p:nvPr/>
        </p:nvSpPr>
        <p:spPr>
          <a:xfrm>
            <a:off x="1006325" y="1037400"/>
            <a:ext cx="5357700" cy="88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pt-PT">
                <a:latin typeface="Times New Roman"/>
                <a:ea typeface="Times New Roman"/>
                <a:cs typeface="Times New Roman"/>
                <a:sym typeface="Times New Roman"/>
              </a:rPr>
              <a:t>Kaggle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pt-PT">
                <a:latin typeface="Times New Roman"/>
                <a:ea typeface="Times New Roman"/>
                <a:cs typeface="Times New Roman"/>
                <a:sym typeface="Times New Roman"/>
              </a:rPr>
              <a:t>25000 imagens 300 x 300</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pt-PT">
                <a:latin typeface="Times New Roman"/>
                <a:ea typeface="Times New Roman"/>
                <a:cs typeface="Times New Roman"/>
                <a:sym typeface="Times New Roman"/>
              </a:rPr>
              <a:t>Labels balanceados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3"/>
          <p:cNvSpPr txBox="1"/>
          <p:nvPr>
            <p:ph type="title"/>
          </p:nvPr>
        </p:nvSpPr>
        <p:spPr>
          <a:xfrm>
            <a:off x="819150" y="4728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Pré-Processamento</a:t>
            </a:r>
            <a:endParaRPr i="1">
              <a:solidFill>
                <a:srgbClr val="000000"/>
              </a:solidFill>
              <a:latin typeface="Times New Roman"/>
              <a:ea typeface="Times New Roman"/>
              <a:cs typeface="Times New Roman"/>
              <a:sym typeface="Times New Roman"/>
            </a:endParaRPr>
          </a:p>
        </p:txBody>
      </p:sp>
      <p:pic>
        <p:nvPicPr>
          <p:cNvPr id="400" name="Google Shape;400;p53"/>
          <p:cNvPicPr preferRelativeResize="0"/>
          <p:nvPr/>
        </p:nvPicPr>
        <p:blipFill>
          <a:blip r:embed="rId3">
            <a:alphaModFix/>
          </a:blip>
          <a:stretch>
            <a:fillRect/>
          </a:stretch>
        </p:blipFill>
        <p:spPr>
          <a:xfrm>
            <a:off x="1229625" y="1725675"/>
            <a:ext cx="6601412" cy="3038500"/>
          </a:xfrm>
          <a:prstGeom prst="rect">
            <a:avLst/>
          </a:prstGeom>
          <a:noFill/>
          <a:ln>
            <a:noFill/>
          </a:ln>
        </p:spPr>
      </p:pic>
      <p:sp>
        <p:nvSpPr>
          <p:cNvPr id="401" name="Google Shape;401;p53"/>
          <p:cNvSpPr txBox="1"/>
          <p:nvPr/>
        </p:nvSpPr>
        <p:spPr>
          <a:xfrm>
            <a:off x="1006325" y="1037400"/>
            <a:ext cx="5357700" cy="77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PT">
                <a:latin typeface="Times New Roman"/>
                <a:ea typeface="Times New Roman"/>
                <a:cs typeface="Times New Roman"/>
                <a:sym typeface="Times New Roman"/>
              </a:rPr>
              <a:t> 60 * 60</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pt-PT">
                <a:latin typeface="Times New Roman"/>
                <a:ea typeface="Times New Roman"/>
                <a:cs typeface="Times New Roman"/>
                <a:sym typeface="Times New Roman"/>
              </a:rPr>
              <a:t> GrayScale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819150" y="5206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Shallow Neural Network</a:t>
            </a:r>
            <a:endParaRPr>
              <a:solidFill>
                <a:srgbClr val="000000"/>
              </a:solidFill>
              <a:latin typeface="Times New Roman"/>
              <a:ea typeface="Times New Roman"/>
              <a:cs typeface="Times New Roman"/>
              <a:sym typeface="Times New Roman"/>
            </a:endParaRPr>
          </a:p>
        </p:txBody>
      </p:sp>
      <p:pic>
        <p:nvPicPr>
          <p:cNvPr id="187" name="Google Shape;187;p27"/>
          <p:cNvPicPr preferRelativeResize="0"/>
          <p:nvPr/>
        </p:nvPicPr>
        <p:blipFill>
          <a:blip r:embed="rId3">
            <a:alphaModFix/>
          </a:blip>
          <a:stretch>
            <a:fillRect/>
          </a:stretch>
        </p:blipFill>
        <p:spPr>
          <a:xfrm>
            <a:off x="645500" y="1632100"/>
            <a:ext cx="4762474" cy="2807100"/>
          </a:xfrm>
          <a:prstGeom prst="rect">
            <a:avLst/>
          </a:prstGeom>
          <a:noFill/>
          <a:ln>
            <a:noFill/>
          </a:ln>
        </p:spPr>
      </p:pic>
      <p:sp>
        <p:nvSpPr>
          <p:cNvPr id="188" name="Google Shape;188;p27"/>
          <p:cNvSpPr txBox="1"/>
          <p:nvPr/>
        </p:nvSpPr>
        <p:spPr>
          <a:xfrm>
            <a:off x="5466600" y="2176750"/>
            <a:ext cx="3215700" cy="15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950">
                <a:highlight>
                  <a:srgbClr val="FFFFFF"/>
                </a:highlight>
                <a:latin typeface="Merriweather"/>
                <a:ea typeface="Merriweather"/>
                <a:cs typeface="Merriweather"/>
                <a:sym typeface="Merriweather"/>
              </a:rPr>
              <a:t>Do Deep</a:t>
            </a:r>
            <a:endParaRPr sz="1950">
              <a:highlight>
                <a:srgbClr val="FFFFFF"/>
              </a:highlight>
              <a:latin typeface="Merriweather"/>
              <a:ea typeface="Merriweather"/>
              <a:cs typeface="Merriweather"/>
              <a:sym typeface="Merriweather"/>
            </a:endParaRPr>
          </a:p>
          <a:p>
            <a:pPr indent="0" lvl="0" marL="0" rtl="0" algn="ctr">
              <a:spcBef>
                <a:spcPts val="0"/>
              </a:spcBef>
              <a:spcAft>
                <a:spcPts val="0"/>
              </a:spcAft>
              <a:buNone/>
            </a:pPr>
            <a:r>
              <a:rPr lang="pt-PT" sz="1950">
                <a:highlight>
                  <a:srgbClr val="FFFFFF"/>
                </a:highlight>
                <a:latin typeface="Merriweather"/>
                <a:ea typeface="Merriweather"/>
                <a:cs typeface="Merriweather"/>
                <a:sym typeface="Merriweather"/>
              </a:rPr>
              <a:t>Nets Really Need to be Deep?</a:t>
            </a:r>
            <a:endParaRPr sz="1950">
              <a:highlight>
                <a:srgbClr val="FFFFFF"/>
              </a:highlight>
              <a:latin typeface="Merriweather"/>
              <a:ea typeface="Merriweather"/>
              <a:cs typeface="Merriweather"/>
              <a:sym typeface="Merriweather"/>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4"/>
          <p:cNvSpPr txBox="1"/>
          <p:nvPr>
            <p:ph type="title"/>
          </p:nvPr>
        </p:nvSpPr>
        <p:spPr>
          <a:xfrm>
            <a:off x="819150" y="2678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Análise de Resultados</a:t>
            </a:r>
            <a:endParaRPr i="1">
              <a:solidFill>
                <a:srgbClr val="000000"/>
              </a:solidFill>
              <a:latin typeface="Times New Roman"/>
              <a:ea typeface="Times New Roman"/>
              <a:cs typeface="Times New Roman"/>
              <a:sym typeface="Times New Roman"/>
            </a:endParaRPr>
          </a:p>
        </p:txBody>
      </p:sp>
      <p:pic>
        <p:nvPicPr>
          <p:cNvPr id="407" name="Google Shape;407;p54"/>
          <p:cNvPicPr preferRelativeResize="0"/>
          <p:nvPr/>
        </p:nvPicPr>
        <p:blipFill>
          <a:blip r:embed="rId3">
            <a:alphaModFix/>
          </a:blip>
          <a:stretch>
            <a:fillRect/>
          </a:stretch>
        </p:blipFill>
        <p:spPr>
          <a:xfrm>
            <a:off x="1854274" y="895275"/>
            <a:ext cx="5675900" cy="4021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5"/>
          <p:cNvSpPr txBox="1"/>
          <p:nvPr>
            <p:ph idx="1" type="body"/>
          </p:nvPr>
        </p:nvSpPr>
        <p:spPr>
          <a:xfrm>
            <a:off x="819150" y="2768138"/>
            <a:ext cx="2459700" cy="589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pt-PT" sz="2000"/>
              <a:t>Shallow vs Deep</a:t>
            </a:r>
            <a:endParaRPr sz="2000"/>
          </a:p>
          <a:p>
            <a:pPr indent="0" lvl="0" marL="0" rtl="0" algn="l">
              <a:spcBef>
                <a:spcPts val="1600"/>
              </a:spcBef>
              <a:spcAft>
                <a:spcPts val="1600"/>
              </a:spcAft>
              <a:buNone/>
            </a:pPr>
            <a:r>
              <a:t/>
            </a:r>
            <a:endParaRPr sz="2000"/>
          </a:p>
        </p:txBody>
      </p:sp>
      <p:sp>
        <p:nvSpPr>
          <p:cNvPr id="413" name="Google Shape;413;p55"/>
          <p:cNvSpPr txBox="1"/>
          <p:nvPr>
            <p:ph type="title"/>
          </p:nvPr>
        </p:nvSpPr>
        <p:spPr>
          <a:xfrm>
            <a:off x="819150" y="4359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Discussão</a:t>
            </a:r>
            <a:endParaRPr i="1">
              <a:solidFill>
                <a:srgbClr val="000000"/>
              </a:solidFill>
              <a:latin typeface="Times New Roman"/>
              <a:ea typeface="Times New Roman"/>
              <a:cs typeface="Times New Roman"/>
              <a:sym typeface="Times New Roman"/>
            </a:endParaRPr>
          </a:p>
        </p:txBody>
      </p:sp>
      <p:pic>
        <p:nvPicPr>
          <p:cNvPr id="414" name="Google Shape;414;p55"/>
          <p:cNvPicPr preferRelativeResize="0"/>
          <p:nvPr/>
        </p:nvPicPr>
        <p:blipFill>
          <a:blip r:embed="rId3">
            <a:alphaModFix/>
          </a:blip>
          <a:stretch>
            <a:fillRect/>
          </a:stretch>
        </p:blipFill>
        <p:spPr>
          <a:xfrm>
            <a:off x="4249175" y="1295099"/>
            <a:ext cx="4075675" cy="32382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6"/>
          <p:cNvSpPr txBox="1"/>
          <p:nvPr>
            <p:ph type="ctrTitle"/>
          </p:nvPr>
        </p:nvSpPr>
        <p:spPr>
          <a:xfrm>
            <a:off x="403400" y="783925"/>
            <a:ext cx="83820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rgbClr val="000000"/>
                </a:solidFill>
              </a:rPr>
              <a:t>Otimização em Machine Learning</a:t>
            </a:r>
            <a:endParaRPr>
              <a:solidFill>
                <a:srgbClr val="000000"/>
              </a:solidFill>
            </a:endParaRPr>
          </a:p>
        </p:txBody>
      </p:sp>
      <p:sp>
        <p:nvSpPr>
          <p:cNvPr id="420" name="Google Shape;420;p56"/>
          <p:cNvSpPr txBox="1"/>
          <p:nvPr>
            <p:ph idx="1" type="subTitle"/>
          </p:nvPr>
        </p:nvSpPr>
        <p:spPr>
          <a:xfrm>
            <a:off x="1891350" y="1924800"/>
            <a:ext cx="5874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sz="3000">
                <a:solidFill>
                  <a:srgbClr val="000000"/>
                </a:solidFill>
              </a:rPr>
              <a:t>Shallow Neural Network</a:t>
            </a:r>
            <a:endParaRPr sz="3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819150" y="418725"/>
            <a:ext cx="7505700" cy="66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Função objetivo</a:t>
            </a:r>
            <a:endParaRPr>
              <a:solidFill>
                <a:srgbClr val="000000"/>
              </a:solidFill>
              <a:latin typeface="Times New Roman"/>
              <a:ea typeface="Times New Roman"/>
              <a:cs typeface="Times New Roman"/>
              <a:sym typeface="Times New Roman"/>
            </a:endParaRPr>
          </a:p>
        </p:txBody>
      </p:sp>
      <p:sp>
        <p:nvSpPr>
          <p:cNvPr id="194" name="Google Shape;194;p28"/>
          <p:cNvSpPr txBox="1"/>
          <p:nvPr>
            <p:ph type="title"/>
          </p:nvPr>
        </p:nvSpPr>
        <p:spPr>
          <a:xfrm>
            <a:off x="819150" y="1154200"/>
            <a:ext cx="3152700" cy="667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2"/>
              </a:buClr>
              <a:buSzPts val="2000"/>
              <a:buFont typeface="Times New Roman"/>
              <a:buChar char="●"/>
            </a:pPr>
            <a:r>
              <a:rPr lang="pt-PT" sz="2000">
                <a:solidFill>
                  <a:schemeClr val="dk2"/>
                </a:solidFill>
                <a:latin typeface="Times New Roman"/>
                <a:ea typeface="Times New Roman"/>
                <a:cs typeface="Times New Roman"/>
                <a:sym typeface="Times New Roman"/>
              </a:rPr>
              <a:t>  Binary cross-entropy</a:t>
            </a:r>
            <a:endParaRPr sz="2600">
              <a:solidFill>
                <a:schemeClr val="dk2"/>
              </a:solidFill>
              <a:latin typeface="Times New Roman"/>
              <a:ea typeface="Times New Roman"/>
              <a:cs typeface="Times New Roman"/>
              <a:sym typeface="Times New Roman"/>
            </a:endParaRPr>
          </a:p>
          <a:p>
            <a:pPr indent="0" lvl="0" marL="0" rtl="0" algn="ctr">
              <a:spcBef>
                <a:spcPts val="1600"/>
              </a:spcBef>
              <a:spcAft>
                <a:spcPts val="0"/>
              </a:spcAft>
              <a:buNone/>
            </a:pPr>
            <a:r>
              <a:t/>
            </a:r>
            <a:endParaRPr>
              <a:solidFill>
                <a:srgbClr val="000000"/>
              </a:solidFill>
              <a:latin typeface="Times New Roman"/>
              <a:ea typeface="Times New Roman"/>
              <a:cs typeface="Times New Roman"/>
              <a:sym typeface="Times New Roman"/>
            </a:endParaRPr>
          </a:p>
        </p:txBody>
      </p:sp>
      <p:pic>
        <p:nvPicPr>
          <p:cNvPr id="195" name="Google Shape;195;p28"/>
          <p:cNvPicPr preferRelativeResize="0"/>
          <p:nvPr/>
        </p:nvPicPr>
        <p:blipFill>
          <a:blip r:embed="rId3">
            <a:alphaModFix/>
          </a:blip>
          <a:stretch>
            <a:fillRect/>
          </a:stretch>
        </p:blipFill>
        <p:spPr>
          <a:xfrm>
            <a:off x="5113800" y="2116575"/>
            <a:ext cx="3027950" cy="2744375"/>
          </a:xfrm>
          <a:prstGeom prst="rect">
            <a:avLst/>
          </a:prstGeom>
          <a:noFill/>
          <a:ln>
            <a:noFill/>
          </a:ln>
        </p:spPr>
      </p:pic>
      <p:pic>
        <p:nvPicPr>
          <p:cNvPr id="196" name="Google Shape;196;p28"/>
          <p:cNvPicPr preferRelativeResize="0"/>
          <p:nvPr/>
        </p:nvPicPr>
        <p:blipFill>
          <a:blip r:embed="rId4">
            <a:alphaModFix/>
          </a:blip>
          <a:stretch>
            <a:fillRect/>
          </a:stretch>
        </p:blipFill>
        <p:spPr>
          <a:xfrm>
            <a:off x="1084750" y="2116584"/>
            <a:ext cx="3027950" cy="2744366"/>
          </a:xfrm>
          <a:prstGeom prst="rect">
            <a:avLst/>
          </a:prstGeom>
          <a:noFill/>
          <a:ln>
            <a:noFill/>
          </a:ln>
        </p:spPr>
      </p:pic>
      <p:pic>
        <p:nvPicPr>
          <p:cNvPr id="197" name="Google Shape;197;p28"/>
          <p:cNvPicPr preferRelativeResize="0"/>
          <p:nvPr/>
        </p:nvPicPr>
        <p:blipFill>
          <a:blip r:embed="rId5">
            <a:alphaModFix/>
          </a:blip>
          <a:stretch>
            <a:fillRect/>
          </a:stretch>
        </p:blipFill>
        <p:spPr>
          <a:xfrm>
            <a:off x="3971850" y="1199726"/>
            <a:ext cx="4845475" cy="735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819150" y="5846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Processo de treino</a:t>
            </a:r>
            <a:endParaRPr>
              <a:solidFill>
                <a:srgbClr val="000000"/>
              </a:solidFill>
              <a:latin typeface="Times New Roman"/>
              <a:ea typeface="Times New Roman"/>
              <a:cs typeface="Times New Roman"/>
              <a:sym typeface="Times New Roman"/>
            </a:endParaRPr>
          </a:p>
        </p:txBody>
      </p:sp>
      <p:sp>
        <p:nvSpPr>
          <p:cNvPr id="203" name="Google Shape;203;p29"/>
          <p:cNvSpPr txBox="1"/>
          <p:nvPr>
            <p:ph idx="1" type="body"/>
          </p:nvPr>
        </p:nvSpPr>
        <p:spPr>
          <a:xfrm>
            <a:off x="819150" y="1800200"/>
            <a:ext cx="7505700" cy="2118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1600"/>
              </a:spcBef>
              <a:spcAft>
                <a:spcPts val="0"/>
              </a:spcAft>
              <a:buSzPts val="2000"/>
              <a:buFont typeface="Times New Roman"/>
              <a:buChar char="●"/>
            </a:pPr>
            <a:r>
              <a:rPr lang="pt-PT" sz="2000">
                <a:latin typeface="Times New Roman"/>
                <a:ea typeface="Times New Roman"/>
                <a:cs typeface="Times New Roman"/>
                <a:sym typeface="Times New Roman"/>
              </a:rPr>
              <a:t>Feedforward</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Backpropagation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Update parame</a:t>
            </a:r>
            <a:r>
              <a:rPr lang="pt-PT" sz="2000">
                <a:latin typeface="Times New Roman"/>
                <a:ea typeface="Times New Roman"/>
                <a:cs typeface="Times New Roman"/>
                <a:sym typeface="Times New Roman"/>
              </a:rPr>
              <a:t>t</a:t>
            </a:r>
            <a:r>
              <a:rPr lang="pt-PT" sz="2000">
                <a:latin typeface="Times New Roman"/>
                <a:ea typeface="Times New Roman"/>
                <a:cs typeface="Times New Roman"/>
                <a:sym typeface="Times New Roman"/>
              </a:rPr>
              <a:t>ers</a:t>
            </a:r>
            <a:endParaRPr sz="2000">
              <a:latin typeface="Times New Roman"/>
              <a:ea typeface="Times New Roman"/>
              <a:cs typeface="Times New Roman"/>
              <a:sym typeface="Times New Roman"/>
            </a:endParaRPr>
          </a:p>
          <a:p>
            <a:pPr indent="0" lvl="0" marL="0" rtl="0" algn="l">
              <a:spcBef>
                <a:spcPts val="1600"/>
              </a:spcBef>
              <a:spcAft>
                <a:spcPts val="1600"/>
              </a:spcAft>
              <a:buNone/>
            </a:pPr>
            <a:r>
              <a:t/>
            </a:r>
            <a:endParaRPr sz="2000"/>
          </a:p>
        </p:txBody>
      </p:sp>
      <p:pic>
        <p:nvPicPr>
          <p:cNvPr id="204" name="Google Shape;204;p29"/>
          <p:cNvPicPr preferRelativeResize="0"/>
          <p:nvPr/>
        </p:nvPicPr>
        <p:blipFill>
          <a:blip r:embed="rId3">
            <a:alphaModFix/>
          </a:blip>
          <a:stretch>
            <a:fillRect/>
          </a:stretch>
        </p:blipFill>
        <p:spPr>
          <a:xfrm>
            <a:off x="4233150" y="1623487"/>
            <a:ext cx="3707151" cy="2471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idx="1" type="body"/>
          </p:nvPr>
        </p:nvSpPr>
        <p:spPr>
          <a:xfrm>
            <a:off x="632775" y="2000050"/>
            <a:ext cx="7505700" cy="181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pt-PT" sz="2000"/>
              <a:t>Inicialização de parâmetros</a:t>
            </a:r>
            <a:endParaRPr sz="2000"/>
          </a:p>
          <a:p>
            <a:pPr indent="-355600" lvl="0" marL="457200" rtl="0" algn="l">
              <a:spcBef>
                <a:spcPts val="0"/>
              </a:spcBef>
              <a:spcAft>
                <a:spcPts val="0"/>
              </a:spcAft>
              <a:buSzPts val="2000"/>
              <a:buChar char="●"/>
            </a:pPr>
            <a:r>
              <a:rPr lang="pt-PT" sz="2000"/>
              <a:t>Soma pesada </a:t>
            </a:r>
            <a:endParaRPr sz="2000"/>
          </a:p>
          <a:p>
            <a:pPr indent="-355600" lvl="0" marL="457200" rtl="0" algn="l">
              <a:spcBef>
                <a:spcPts val="0"/>
              </a:spcBef>
              <a:spcAft>
                <a:spcPts val="0"/>
              </a:spcAft>
              <a:buSzPts val="2000"/>
              <a:buChar char="●"/>
            </a:pPr>
            <a:r>
              <a:rPr lang="pt-PT" sz="2000"/>
              <a:t>Ativação não linear</a:t>
            </a:r>
            <a:endParaRPr sz="2000"/>
          </a:p>
          <a:p>
            <a:pPr indent="0" lvl="0" marL="457200" rtl="0" algn="l">
              <a:spcBef>
                <a:spcPts val="1600"/>
              </a:spcBef>
              <a:spcAft>
                <a:spcPts val="1600"/>
              </a:spcAft>
              <a:buNone/>
            </a:pPr>
            <a:r>
              <a:t/>
            </a:r>
            <a:endParaRPr sz="2000"/>
          </a:p>
        </p:txBody>
      </p:sp>
      <p:sp>
        <p:nvSpPr>
          <p:cNvPr id="210" name="Google Shape;210;p30"/>
          <p:cNvSpPr txBox="1"/>
          <p:nvPr>
            <p:ph type="title"/>
          </p:nvPr>
        </p:nvSpPr>
        <p:spPr>
          <a:xfrm>
            <a:off x="819150" y="6312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Feed Forward</a:t>
            </a:r>
            <a:endParaRPr>
              <a:solidFill>
                <a:srgbClr val="000000"/>
              </a:solidFill>
              <a:latin typeface="Times New Roman"/>
              <a:ea typeface="Times New Roman"/>
              <a:cs typeface="Times New Roman"/>
              <a:sym typeface="Times New Roman"/>
            </a:endParaRPr>
          </a:p>
        </p:txBody>
      </p:sp>
      <p:pic>
        <p:nvPicPr>
          <p:cNvPr id="211" name="Google Shape;211;p30"/>
          <p:cNvPicPr preferRelativeResize="0"/>
          <p:nvPr/>
        </p:nvPicPr>
        <p:blipFill>
          <a:blip r:embed="rId3">
            <a:alphaModFix/>
          </a:blip>
          <a:stretch>
            <a:fillRect/>
          </a:stretch>
        </p:blipFill>
        <p:spPr>
          <a:xfrm>
            <a:off x="4335999" y="1938124"/>
            <a:ext cx="4257875" cy="162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idx="1" type="body"/>
          </p:nvPr>
        </p:nvSpPr>
        <p:spPr>
          <a:xfrm>
            <a:off x="819150" y="1990725"/>
            <a:ext cx="7505700" cy="213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Proporção de erro associado</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Derivadas parciais da função de custo</a:t>
            </a:r>
            <a:endParaRPr>
              <a:latin typeface="Times New Roman"/>
              <a:ea typeface="Times New Roman"/>
              <a:cs typeface="Times New Roman"/>
              <a:sym typeface="Times New Roman"/>
            </a:endParaRPr>
          </a:p>
        </p:txBody>
      </p:sp>
      <p:sp>
        <p:nvSpPr>
          <p:cNvPr id="217" name="Google Shape;217;p31"/>
          <p:cNvSpPr txBox="1"/>
          <p:nvPr>
            <p:ph type="title"/>
          </p:nvPr>
        </p:nvSpPr>
        <p:spPr>
          <a:xfrm>
            <a:off x="819150" y="6219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BackPropagation</a:t>
            </a:r>
            <a:endParaRPr>
              <a:solidFill>
                <a:srgbClr val="000000"/>
              </a:solidFill>
              <a:latin typeface="Times New Roman"/>
              <a:ea typeface="Times New Roman"/>
              <a:cs typeface="Times New Roman"/>
              <a:sym typeface="Times New Roman"/>
            </a:endParaRPr>
          </a:p>
        </p:txBody>
      </p:sp>
      <p:pic>
        <p:nvPicPr>
          <p:cNvPr id="218" name="Google Shape;218;p31"/>
          <p:cNvPicPr preferRelativeResize="0"/>
          <p:nvPr/>
        </p:nvPicPr>
        <p:blipFill>
          <a:blip r:embed="rId3">
            <a:alphaModFix/>
          </a:blip>
          <a:stretch>
            <a:fillRect/>
          </a:stretch>
        </p:blipFill>
        <p:spPr>
          <a:xfrm>
            <a:off x="1074650" y="3096950"/>
            <a:ext cx="3338950" cy="1030975"/>
          </a:xfrm>
          <a:prstGeom prst="rect">
            <a:avLst/>
          </a:prstGeom>
          <a:noFill/>
          <a:ln>
            <a:noFill/>
          </a:ln>
        </p:spPr>
      </p:pic>
      <p:pic>
        <p:nvPicPr>
          <p:cNvPr id="219" name="Google Shape;219;p31"/>
          <p:cNvPicPr preferRelativeResize="0"/>
          <p:nvPr/>
        </p:nvPicPr>
        <p:blipFill>
          <a:blip r:embed="rId4">
            <a:alphaModFix/>
          </a:blip>
          <a:stretch>
            <a:fillRect/>
          </a:stretch>
        </p:blipFill>
        <p:spPr>
          <a:xfrm>
            <a:off x="4944275" y="3031725"/>
            <a:ext cx="3047394" cy="95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2"/>
          <p:cNvSpPr txBox="1"/>
          <p:nvPr>
            <p:ph idx="1" type="body"/>
          </p:nvPr>
        </p:nvSpPr>
        <p:spPr>
          <a:xfrm>
            <a:off x="819150" y="2003350"/>
            <a:ext cx="3942300" cy="2435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Gradiente descendente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pt-PT" sz="2000">
                <a:latin typeface="Times New Roman"/>
                <a:ea typeface="Times New Roman"/>
                <a:cs typeface="Times New Roman"/>
                <a:sym typeface="Times New Roman"/>
              </a:rPr>
              <a:t>Learning rate</a:t>
            </a:r>
            <a:endParaRPr sz="2000">
              <a:latin typeface="Times New Roman"/>
              <a:ea typeface="Times New Roman"/>
              <a:cs typeface="Times New Roman"/>
              <a:sym typeface="Times New Roman"/>
            </a:endParaRPr>
          </a:p>
          <a:p>
            <a:pPr indent="0" lvl="0" marL="457200" rtl="0" algn="l">
              <a:spcBef>
                <a:spcPts val="1600"/>
              </a:spcBef>
              <a:spcAft>
                <a:spcPts val="1600"/>
              </a:spcAft>
              <a:buNone/>
            </a:pPr>
            <a:r>
              <a:t/>
            </a:r>
            <a:endParaRPr sz="2000"/>
          </a:p>
        </p:txBody>
      </p:sp>
      <p:sp>
        <p:nvSpPr>
          <p:cNvPr id="225" name="Google Shape;225;p32"/>
          <p:cNvSpPr txBox="1"/>
          <p:nvPr>
            <p:ph type="title"/>
          </p:nvPr>
        </p:nvSpPr>
        <p:spPr>
          <a:xfrm>
            <a:off x="819150" y="6126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Update parameters</a:t>
            </a:r>
            <a:endParaRPr>
              <a:solidFill>
                <a:srgbClr val="000000"/>
              </a:solidFill>
              <a:latin typeface="Times New Roman"/>
              <a:ea typeface="Times New Roman"/>
              <a:cs typeface="Times New Roman"/>
              <a:sym typeface="Times New Roman"/>
            </a:endParaRPr>
          </a:p>
        </p:txBody>
      </p:sp>
      <p:pic>
        <p:nvPicPr>
          <p:cNvPr id="226" name="Google Shape;226;p32"/>
          <p:cNvPicPr preferRelativeResize="0"/>
          <p:nvPr/>
        </p:nvPicPr>
        <p:blipFill>
          <a:blip r:embed="rId3">
            <a:alphaModFix/>
          </a:blip>
          <a:stretch>
            <a:fillRect/>
          </a:stretch>
        </p:blipFill>
        <p:spPr>
          <a:xfrm>
            <a:off x="4852750" y="1933975"/>
            <a:ext cx="3472100" cy="1988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819150" y="3092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a:solidFill>
                  <a:srgbClr val="000000"/>
                </a:solidFill>
                <a:latin typeface="Times New Roman"/>
                <a:ea typeface="Times New Roman"/>
                <a:cs typeface="Times New Roman"/>
                <a:sym typeface="Times New Roman"/>
              </a:rPr>
              <a:t>Learning rate</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32" name="Google Shape;232;p33"/>
          <p:cNvSpPr txBox="1"/>
          <p:nvPr>
            <p:ph idx="1" type="body"/>
          </p:nvPr>
        </p:nvSpPr>
        <p:spPr>
          <a:xfrm>
            <a:off x="2540250" y="1170675"/>
            <a:ext cx="40635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pt-PT" sz="2000"/>
              <a:t>Velocidade de aprendizagem</a:t>
            </a:r>
            <a:endParaRPr sz="2000"/>
          </a:p>
          <a:p>
            <a:pPr indent="-355600" lvl="0" marL="457200" rtl="0" algn="l">
              <a:spcBef>
                <a:spcPts val="0"/>
              </a:spcBef>
              <a:spcAft>
                <a:spcPts val="0"/>
              </a:spcAft>
              <a:buSzPts val="2000"/>
              <a:buChar char="●"/>
            </a:pPr>
            <a:r>
              <a:rPr lang="pt-PT" sz="2000"/>
              <a:t>Convergência/Divergência</a:t>
            </a:r>
            <a:endParaRPr sz="2000"/>
          </a:p>
          <a:p>
            <a:pPr indent="0" lvl="0" marL="457200" rtl="0" algn="l">
              <a:spcBef>
                <a:spcPts val="1600"/>
              </a:spcBef>
              <a:spcAft>
                <a:spcPts val="1600"/>
              </a:spcAft>
              <a:buNone/>
            </a:pPr>
            <a:r>
              <a:t/>
            </a:r>
            <a:endParaRPr sz="2000"/>
          </a:p>
        </p:txBody>
      </p:sp>
      <p:pic>
        <p:nvPicPr>
          <p:cNvPr id="233" name="Google Shape;233;p33"/>
          <p:cNvPicPr preferRelativeResize="0"/>
          <p:nvPr/>
        </p:nvPicPr>
        <p:blipFill>
          <a:blip r:embed="rId3">
            <a:alphaModFix/>
          </a:blip>
          <a:stretch>
            <a:fillRect/>
          </a:stretch>
        </p:blipFill>
        <p:spPr>
          <a:xfrm>
            <a:off x="1572111" y="2571750"/>
            <a:ext cx="6161188" cy="230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