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Nunito"/>
      <p:regular r:id="rId39"/>
      <p:bold r:id="rId40"/>
      <p:italic r:id="rId41"/>
      <p:boldItalic r:id="rId42"/>
    </p:embeddedFont>
    <p:embeddedFont>
      <p:font typeface="Merriweather"/>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4.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6.xml"/><Relationship Id="rId44" Type="http://schemas.openxmlformats.org/officeDocument/2006/relationships/font" Target="fonts/Merriweather-bold.fntdata"/><Relationship Id="rId21" Type="http://schemas.openxmlformats.org/officeDocument/2006/relationships/slide" Target="slides/slide15.xml"/><Relationship Id="rId43" Type="http://schemas.openxmlformats.org/officeDocument/2006/relationships/font" Target="fonts/Merriweather-regular.fntdata"/><Relationship Id="rId24" Type="http://schemas.openxmlformats.org/officeDocument/2006/relationships/slide" Target="slides/slide18.xml"/><Relationship Id="rId46" Type="http://schemas.openxmlformats.org/officeDocument/2006/relationships/font" Target="fonts/Merriweather-boldItalic.fntdata"/><Relationship Id="rId23" Type="http://schemas.openxmlformats.org/officeDocument/2006/relationships/slide" Target="slides/slide17.xml"/><Relationship Id="rId45"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uni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64f14e7fa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64f14e7fa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Este trabalho foi realizado na cadeira de Otimização em Machine Learning, por x1,x2,x3.. numa iniciativa de aprofundar os conhecimentos relativos a algoritmos de aprendizagem e as suas </a:t>
            </a:r>
            <a:r>
              <a:rPr lang="pt-PT"/>
              <a:t>características</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64f14e7fa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64f14e7fa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é necessário inicializar os pesos para um valor inicial.</a:t>
            </a:r>
            <a:endParaRPr/>
          </a:p>
          <a:p>
            <a:pPr indent="0" lvl="0" marL="0" rtl="0" algn="l">
              <a:spcBef>
                <a:spcPts val="0"/>
              </a:spcBef>
              <a:spcAft>
                <a:spcPts val="0"/>
              </a:spcAft>
              <a:buNone/>
            </a:pPr>
            <a:r>
              <a:rPr lang="pt-PT"/>
              <a:t>A inicialização de parâmetros mostrou-se ser também um processo muito importante pois pode ditar e afetar a capacidade de uma rede neuronal convergir para soluções ótimas ou semi ótimas. A razão de aparição de diferentes estratégias deveu se ao fenómeno designado por symmetry breaking nas redes. Este surgiu quando ao inicializar todos os pesos com o mesmo valor, por exemplo zero, o grau de ativação seria igual em todos os neurónios de todas as camadas desde a primeira até à de output, independemente do tipo de input. Logo na backpropagation , o cálculo do sinal associado a cada neurónio será também igual e a atualização dos pesos será também igual para todos, impedindo a aprendizagem de atributos dos dados.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Outra questão que vale a pena mencionar, não para o contexto de shallow nns mas mais para deep learning é os exploding e vanishing gradients.</a:t>
            </a:r>
            <a:endParaRPr/>
          </a:p>
          <a:p>
            <a:pPr indent="0" lvl="0" marL="0" rtl="0" algn="l">
              <a:spcBef>
                <a:spcPts val="0"/>
              </a:spcBef>
              <a:spcAft>
                <a:spcPts val="0"/>
              </a:spcAft>
              <a:buNone/>
            </a:pPr>
            <a:r>
              <a:rPr lang="pt-PT"/>
              <a:t>Exploding gradients estão associados a um aumento exponencial dos valores associados aos gradientes ao longo dos processos de backpropagation, causando instabilidade numérica relacionada com overflow onde o sistema deixa de poder representar os valores calculados. O mesmo acontece com vanishing gradients, mas inversamente, ou seja, os gradientes vão sendo cada vez menores ao longo das camadas na backpropagation, atingindo underflow, valores demasiado pequenos para serem representados. Existem várias abordagens de inicialização, como Glorot, He, cada uma com as suas vantagens, no nosso caso, optamos por uma inicialização aleatória pois já evita o problema da simetria descrito anteriormente.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64f14e7fa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64f14e7fa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83887b2e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83887b2e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Depois de explicada a implementação da nossa shallow neural network precisamos de testa-la usando uma base de dados não linearmente separável. Por isso optamos por usar uma simples e do conhecimento de todos, o xor/ou exclusivo. Testamos a nossa rede usando 1,2 e 4 nodos intermédios, 500000 </a:t>
            </a:r>
            <a:r>
              <a:rPr lang="pt-PT"/>
              <a:t>épocas</a:t>
            </a:r>
            <a:r>
              <a:rPr lang="pt-PT"/>
              <a:t> e utilizando as funções de ativação implementadas e os resultados para estes </a:t>
            </a:r>
            <a:r>
              <a:rPr lang="pt-PT"/>
              <a:t>parâmetros</a:t>
            </a:r>
            <a:r>
              <a:rPr lang="pt-PT"/>
              <a:t> foram: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83887b2ea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83887b2ea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 Para 1 nodo intermédio, a rede nunca consegue fazer a classificação corretamente, o que já era esperado, uma vez que, isto é o mesmo que termos uma reta para separar os pontos da base de dados xor, o que claramente não é possível como já vimos no slide anterior.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883887b2ea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83887b2ea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Para 2 nodos intermédios, a nossa rede consegue chegar à precisão de 100%, apesar de haver algumas oscilações no número de épocas que demora para lá chegar na grande maioria das vezes consegue lá chegar uma vez que, existem situações onde o número de épocas dadas não é suficiente. Para 4 nodos intermédios, a resposta do nosso modelo é igual ao de 2 nodos, ou seja, consegue classificar corretamente todos os elementos da base de dados xor. E agora que provamos a capacidade da nossa rede de classificar este tipo de problemas passamos a explicar os nossos outros casos de estudo.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864f14e7fa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64f14e7fa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Um passo importante neste projeto foi estabelecer uma metodologia, encontrar uma forma de sistematicamente analizar, comparar e interpretar resultados uniformemente. Para isso estabelecemos um conjunto de parâmetros que iriam variar entre diferentes instâncias.</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Com esta metodologia vão ser utilizados 2 casos de estudo, descritos prontamente. Foi definida uma rede neuronal elementar com uma unidade na camada intermédia, para estas vai - se alterar a função de ativação e verificar medidas de performance como tempos até à convergência e tempos de execução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864f14e7fa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64f14e7fa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O primeiro caso de estudo analisado foi o dataset dos círculos e dos quadrados. Este dataset é composto por 1500 imagens, cada uma com uma estrutura de 12x12 pixeis. As labels estão balanceadas, dado importante para que não haja tendências durante o treino da rede. Este dataset foi escolhido como nosso primeiro caso de estudo por ser linearmente separável.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864f14e7fa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64f14e7fa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Todas as funções conseguem atingir um valor de accuracy de 100%, havendo </a:t>
            </a:r>
            <a:r>
              <a:rPr lang="pt-PT"/>
              <a:t>oscilações</a:t>
            </a:r>
            <a:r>
              <a:rPr lang="pt-PT"/>
              <a:t> no tempo médio de ativação por epoch e no número de epochs que cada função precisou para atingir uma accuracy de 100%.</a:t>
            </a:r>
            <a:endParaRPr/>
          </a:p>
          <a:p>
            <a:pPr indent="0" lvl="0" marL="0" rtl="0" algn="l">
              <a:spcBef>
                <a:spcPts val="0"/>
              </a:spcBef>
              <a:spcAft>
                <a:spcPts val="0"/>
              </a:spcAft>
              <a:buNone/>
            </a:pPr>
            <a:r>
              <a:rPr lang="pt-PT"/>
              <a:t>Como a função de ativação tangente hiperbólica apresenta, no geral, melhores resultados de perfomance foi a função utilizada para apresentar as próximas conclusões.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883887b2ea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83887b2ea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Neste slide é possível observar-se os pesos da camada intermédia com 2 unidades e a representação do Z, isto é, d</a:t>
            </a:r>
            <a:r>
              <a:rPr lang="pt-PT"/>
              <a:t>os valores resultantes das somas pesadas efetuadas pelas unidades da camada intermédia antes da ativação não linear,</a:t>
            </a:r>
            <a:r>
              <a:rPr lang="pt-PT"/>
              <a:t> para cada uma das labels.</a:t>
            </a:r>
            <a:endParaRPr/>
          </a:p>
          <a:p>
            <a:pPr indent="0" lvl="0" marL="0" rtl="0" algn="l">
              <a:spcBef>
                <a:spcPts val="0"/>
              </a:spcBef>
              <a:spcAft>
                <a:spcPts val="0"/>
              </a:spcAft>
              <a:buNone/>
            </a:pPr>
            <a:r>
              <a:rPr lang="pt-PT"/>
              <a:t>Em termos visuais é possível observar-se que há uma troca nas cores correspondentes a cada instância da camada intermédia das labels. </a:t>
            </a:r>
            <a:r>
              <a:rPr lang="pt-PT"/>
              <a:t>Isto pode ser visto e comparado à utilização de dois bits para a representação de dois valores apenas, ou seja, da mesma forma que se pode usar apenas um bit para representar dois valores possíveis como nos dados binários, também se pode utilizar apenas uma unidade para representar o valor associado àquelas somas pesadas. Conclui-se assim que para este caso, não seriam necessárias duas unidades intermédias e que uma apenas chegaria para atingir valores de accuracy e loss satisfatórios, dados suportados pela informação apresentada no slide anterior.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83887b2ea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83887b2ea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As figuras apresentadas mostram as representações, para cada uma das labels, das camadas intermédias com 3 unidades. Mais neurónios na camada intermédia significa que a rede será mais específica às nuances dos dados. No entanto, aumentar o número de unidades para 3 na camada intermédia quando é possível usar apenas 2 unidades para responder ao problema, resulta numa ineficiência de recursos, dado que o tempo computacional não justifica este aumento.</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64f14e7fa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64f14e7fa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No campo de machine learning, existem varias abordagens para a aprendizagem supervisionada, em ordem a conjuntos de dados das mais variadas situacoes. Um dos mais proeficientes sao as redes neuronais. As redes neuronais tem tido uma grande atencao nos ultimos devido a sua florescimento, em que vem a verifcar que cada grande de problemas que antes se viam como inviaveis comecam agora a ser resolvidos com estes algoritmos atraves de grandes quantidades de dados que se vai armazenando ao dos anos em diferentes contextos.</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Neste trabalho vamos nos focar em shallow neural networks, um tipo de rede que nos permite ganhar uma melhor intuicao em relacao ao que se passa internamente nestes algoritmos.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883887b2ea_5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83887b2ea_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Como já foi vindo a ser </a:t>
            </a:r>
            <a:r>
              <a:rPr lang="pt-PT"/>
              <a:t>concluído ao longo dos últimos slides, a rede classifica corretamente 100% dos casos, quer de treino ou de teste, resultando em 0 falsos negativos e 0 falsos positivos.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864f14e7fa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864f14e7fa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O segundo caso de estudo analisado foi o dataset dos retângulos verticais e horizontais. Este dataset é composto por 600 imagens, cada uma com uma estrutura de 8x8 pixeis. Tal como no nosso primeiro caso de estudo, as labels estão balanceadas. Este dataset foi escolhido como nosso segundo caso de estudo por ser linearmente não separável.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864f14e7fa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64f14e7fa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A primeira conclusão relevante a partir das imagens apresentadas passa pelo facto de que com apenas 1 unidade na camada de ativação</a:t>
            </a:r>
            <a:r>
              <a:rPr lang="pt-PT"/>
              <a:t> não foi possível atingir uma accuracy de 100\%, indicando que este conjunto de dados apresenta uma complexidade demasiado grande para um modelo composto apenas por um </a:t>
            </a:r>
            <a:r>
              <a:rPr lang="pt-PT"/>
              <a:t>neurônio</a:t>
            </a:r>
            <a:r>
              <a:rPr lang="pt-PT"/>
              <a:t> na camada oculta, visto ser um conjunto de dados linearmente não </a:t>
            </a:r>
            <a:r>
              <a:rPr lang="pt-PT"/>
              <a:t>separáveis</a:t>
            </a:r>
            <a:r>
              <a:rPr lang="pt-PT"/>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885e9a90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85e9a90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883887b2ea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83887b2ea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885e9a90d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85e9a90d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883887b2ea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883887b2ea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883887b2ea_8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883887b2ea_8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864f14e7fa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864f14e7fa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864f14e7fa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864f14e7fa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64f14e7fa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64f14e7fa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Do deep nets really need to be deep?</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Esta é u</a:t>
            </a:r>
            <a:r>
              <a:rPr lang="pt-PT"/>
              <a:t>ma das perguntas mais predominantes na área de deep learning e a qual vamos tentar responder durantes esta apresentação, mas antes disso, queremos introduzir e explicar o conceito que uma shallow neural network descreve.</a:t>
            </a:r>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pt-PT"/>
              <a:t>Shallow Neural Networks consistem, geralmente em valores de entrada, uma camada intermédia e uma camada de saída. Cada uma destas camadas vai fazer certas </a:t>
            </a:r>
            <a:r>
              <a:rPr lang="pt-PT"/>
              <a:t>computações</a:t>
            </a:r>
            <a:r>
              <a:rPr lang="pt-PT"/>
              <a:t> de forma a contribuir para um resultado, uma label, à qual queremos corresponder.</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é o primeiro passo para o desenvolvimento de redes profundas no sentido de se apresentar como uma base e ajudar na interpretabilidade de resultados em caso mais complexos</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uma rede profunda não é nada mais do que uma rede com múltiplas camadas intermédias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864f14e7fa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864f14e7fa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864f14e7fa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864f14e7fa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883887b2e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883887b2e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83887b2e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83887b2e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Todo o processo revolve à volta da minimização ou maximização de uma função objetivo.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É com base nesta função que se vai modelar toda uma rede, dependendo do problema em questão.</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Neste caso, são propostos vários problemas de classificação binária, onde existem duas labels diferentes. Por isso foi escolhida como função objetivo a binary cross entropy. Esta função consegue medir o grau do erro de classificação, ou seja o quão errada a rede está ao classificar uma entrada de treino como X, sendo esta 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64f14e7fa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64f14e7fa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Iremos explicar 3 processos relativos à fase de treino de uma shallow neural network:</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pt-PT"/>
              <a:t>-&gt; o feedfoward que representa a propagação dos valores de entrada pela rede que por sua vez irá </a:t>
            </a:r>
            <a:r>
              <a:rPr lang="pt-PT"/>
              <a:t>originar</a:t>
            </a:r>
            <a:r>
              <a:rPr lang="pt-PT"/>
              <a:t> um output correspondente</a:t>
            </a:r>
            <a:endParaRPr/>
          </a:p>
          <a:p>
            <a:pPr indent="457200" lvl="0" marL="0" rtl="0" algn="l">
              <a:spcBef>
                <a:spcPts val="0"/>
              </a:spcBef>
              <a:spcAft>
                <a:spcPts val="0"/>
              </a:spcAft>
              <a:buNone/>
            </a:pPr>
            <a:r>
              <a:rPr lang="pt-PT"/>
              <a:t>-&gt; o backpropagation que calcula em que direção os pesos da rede devem tomar</a:t>
            </a:r>
            <a:endParaRPr/>
          </a:p>
          <a:p>
            <a:pPr indent="457200" lvl="0" marL="0" rtl="0" algn="l">
              <a:spcBef>
                <a:spcPts val="0"/>
              </a:spcBef>
              <a:spcAft>
                <a:spcPts val="0"/>
              </a:spcAft>
              <a:buNone/>
            </a:pPr>
            <a:r>
              <a:rPr lang="pt-PT"/>
              <a:t>-&gt; e por fim o update parameters que modifica os pesos com base nos cálculos tomados anteriormente.</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Decidiu-se distinguir o backpropagation do update parameters pois achamos que são duas tarefas </a:t>
            </a:r>
            <a:r>
              <a:rPr lang="pt-PT"/>
              <a:t>distintas</a:t>
            </a:r>
            <a:r>
              <a:rPr lang="pt-PT"/>
              <a:t> apesar de complementares.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64f14e7fa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64f14e7fa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Times New Roman"/>
                <a:ea typeface="Times New Roman"/>
                <a:cs typeface="Times New Roman"/>
                <a:sym typeface="Times New Roman"/>
              </a:rPr>
              <a:t>Durante o processo de propagação de um rede, consegue-se perceber que existem duas fases presentes em cada layer.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pt-PT">
                <a:latin typeface="Times New Roman"/>
                <a:ea typeface="Times New Roman"/>
                <a:cs typeface="Times New Roman"/>
                <a:sym typeface="Times New Roman"/>
              </a:rPr>
              <a:t>Uma referente ao cálculo do vetor Z, onde esta é apenas uma combinação linear entre as os pesos e os valores de saída da camada anterior mais um biases. </a:t>
            </a:r>
            <a:endParaRPr>
              <a:latin typeface="Times New Roman"/>
              <a:ea typeface="Times New Roman"/>
              <a:cs typeface="Times New Roman"/>
              <a:sym typeface="Times New Roman"/>
            </a:endParaRPr>
          </a:p>
          <a:p>
            <a:pPr indent="0" lvl="0" marL="0" rtl="0" algn="l">
              <a:spcBef>
                <a:spcPts val="0"/>
              </a:spcBef>
              <a:spcAft>
                <a:spcPts val="0"/>
              </a:spcAft>
              <a:buNone/>
            </a:pPr>
            <a:r>
              <a:rPr lang="pt-PT">
                <a:latin typeface="Times New Roman"/>
                <a:ea typeface="Times New Roman"/>
                <a:cs typeface="Times New Roman"/>
                <a:sym typeface="Times New Roman"/>
              </a:rPr>
              <a:t>É de notar que caso estejamos no primeira camada, os valores de saída da camada anterior correspondem aos inputs.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pt-PT" sz="1200">
                <a:highlight>
                  <a:srgbClr val="FFFFFF"/>
                </a:highlight>
                <a:latin typeface="Times New Roman"/>
                <a:ea typeface="Times New Roman"/>
                <a:cs typeface="Times New Roman"/>
                <a:sym typeface="Times New Roman"/>
              </a:rPr>
              <a:t>Em seguida é utilizada uma função de ativação, que usa o vetor calculado anteriormente, dando origem a um vetor A e passa-o para a camada seguinte. </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pt-PT" sz="1200">
                <a:highlight>
                  <a:srgbClr val="FFFFFF"/>
                </a:highlight>
                <a:latin typeface="Times New Roman"/>
                <a:ea typeface="Times New Roman"/>
                <a:cs typeface="Times New Roman"/>
                <a:sym typeface="Times New Roman"/>
              </a:rPr>
              <a:t>Estas funções de ativação têm como objetivo adicionar uma não linearidade à rede, tornando-as potencialmente capazes de modelar funções mais complexas, caso contrário, o valor passado para os </a:t>
            </a:r>
            <a:r>
              <a:rPr lang="pt-PT" sz="1200">
                <a:highlight>
                  <a:srgbClr val="FFFFFF"/>
                </a:highlight>
                <a:latin typeface="Times New Roman"/>
                <a:ea typeface="Times New Roman"/>
                <a:cs typeface="Times New Roman"/>
                <a:sym typeface="Times New Roman"/>
              </a:rPr>
              <a:t>neurônios</a:t>
            </a:r>
            <a:r>
              <a:rPr lang="pt-PT" sz="1200">
                <a:highlight>
                  <a:srgbClr val="FFFFFF"/>
                </a:highlight>
                <a:latin typeface="Times New Roman"/>
                <a:ea typeface="Times New Roman"/>
                <a:cs typeface="Times New Roman"/>
                <a:sym typeface="Times New Roman"/>
              </a:rPr>
              <a:t> da próxima camada seriam apenas uma combinação linear dos pesos e do</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pt-PT" sz="1200">
                <a:highlight>
                  <a:srgbClr val="FFFFFF"/>
                </a:highlight>
                <a:latin typeface="Times New Roman"/>
                <a:ea typeface="Times New Roman"/>
                <a:cs typeface="Times New Roman"/>
                <a:sym typeface="Times New Roman"/>
              </a:rPr>
              <a:t>biases e uma rede seria apenas uma combinação linear de todas as camadas</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pt-PT" sz="1200">
                <a:highlight>
                  <a:srgbClr val="FFFFFF"/>
                </a:highlight>
                <a:latin typeface="Times New Roman"/>
                <a:ea typeface="Times New Roman"/>
                <a:cs typeface="Times New Roman"/>
                <a:sym typeface="Times New Roman"/>
              </a:rPr>
              <a:t>Existem vários tipos de inicialização de pesos, cada um com os seus </a:t>
            </a:r>
            <a:r>
              <a:rPr lang="pt-PT" sz="1200">
                <a:highlight>
                  <a:srgbClr val="FFFFFF"/>
                </a:highlight>
                <a:latin typeface="Times New Roman"/>
                <a:ea typeface="Times New Roman"/>
                <a:cs typeface="Times New Roman"/>
                <a:sym typeface="Times New Roman"/>
              </a:rPr>
              <a:t>fundamentos</a:t>
            </a:r>
            <a:r>
              <a:rPr lang="pt-PT" sz="1200">
                <a:highlight>
                  <a:srgbClr val="FFFFFF"/>
                </a:highlight>
                <a:latin typeface="Times New Roman"/>
                <a:ea typeface="Times New Roman"/>
                <a:cs typeface="Times New Roman"/>
                <a:sym typeface="Times New Roman"/>
              </a:rPr>
              <a:t> o porquê dos mesmos. Dado a sua </a:t>
            </a:r>
            <a:r>
              <a:rPr lang="pt-PT" sz="1200">
                <a:highlight>
                  <a:srgbClr val="FFFFFF"/>
                </a:highlight>
                <a:latin typeface="Times New Roman"/>
                <a:ea typeface="Times New Roman"/>
                <a:cs typeface="Times New Roman"/>
                <a:sym typeface="Times New Roman"/>
              </a:rPr>
              <a:t>importância</a:t>
            </a:r>
            <a:r>
              <a:rPr lang="pt-PT" sz="1200">
                <a:highlight>
                  <a:srgbClr val="FFFFFF"/>
                </a:highlight>
                <a:latin typeface="Times New Roman"/>
                <a:ea typeface="Times New Roman"/>
                <a:cs typeface="Times New Roman"/>
                <a:sym typeface="Times New Roman"/>
              </a:rPr>
              <a:t> e relevância iremos introduzir uma secção onde </a:t>
            </a:r>
            <a:r>
              <a:rPr lang="pt-PT" sz="1200">
                <a:highlight>
                  <a:srgbClr val="FFFFFF"/>
                </a:highlight>
                <a:latin typeface="Times New Roman"/>
                <a:ea typeface="Times New Roman"/>
                <a:cs typeface="Times New Roman"/>
                <a:sym typeface="Times New Roman"/>
              </a:rPr>
              <a:t>esclarecemos</a:t>
            </a:r>
            <a:r>
              <a:rPr lang="pt-PT" sz="1200">
                <a:highlight>
                  <a:srgbClr val="FFFFFF"/>
                </a:highlight>
                <a:latin typeface="Times New Roman"/>
                <a:ea typeface="Times New Roman"/>
                <a:cs typeface="Times New Roman"/>
                <a:sym typeface="Times New Roman"/>
              </a:rPr>
              <a:t> melhor este tópico.</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64f14e7fa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64f14e7fa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O processo de backpropagation baseia-se no cálculo de cada derivada parcial da função custo </a:t>
            </a:r>
            <a:r>
              <a:rPr lang="pt-PT"/>
              <a:t>associado</a:t>
            </a:r>
            <a:r>
              <a:rPr lang="pt-PT"/>
              <a:t> aos respetivos pesos. </a:t>
            </a:r>
            <a:endParaRPr/>
          </a:p>
          <a:p>
            <a:pPr indent="0" lvl="0" marL="0" rtl="0" algn="l">
              <a:spcBef>
                <a:spcPts val="0"/>
              </a:spcBef>
              <a:spcAft>
                <a:spcPts val="0"/>
              </a:spcAft>
              <a:buNone/>
            </a:pPr>
            <a:r>
              <a:rPr lang="pt-PT"/>
              <a:t>Este processo mede a proporção de erro associada para cada um dos neurónios.</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Como referenciado em cima, no treino de uma shallow neural network temos uma função objetivo e duas camadas, logo ficamos com 2 matrizes de pesos, </a:t>
            </a:r>
            <a:r>
              <a:rPr lang="pt-PT"/>
              <a:t>respectivamente</a:t>
            </a:r>
            <a:r>
              <a:rPr lang="pt-PT"/>
              <a:t> W1 e W2 e dois vetores de biases, respetivamente b1,b2 associados a cada camada, que serão derivados na função binary cross entropy descrita anteriormente.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64f14e7fa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64f14e7fa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Este parte é onde acontece a alteração dos pesos. </a:t>
            </a:r>
            <a:endParaRPr/>
          </a:p>
          <a:p>
            <a:pPr indent="0" lvl="0" marL="0" rtl="0" algn="l">
              <a:spcBef>
                <a:spcPts val="0"/>
              </a:spcBef>
              <a:spcAft>
                <a:spcPts val="0"/>
              </a:spcAft>
              <a:buNone/>
            </a:pPr>
            <a:r>
              <a:rPr lang="pt-PT"/>
              <a:t>Durante o nosso processo utilizamos o gradiente descendente como função de otimização, que baseia-se na fórmula descrita na imagem.</a:t>
            </a:r>
            <a:endParaRPr/>
          </a:p>
          <a:p>
            <a:pPr indent="0" lvl="0" marL="0" rtl="0" algn="l">
              <a:spcBef>
                <a:spcPts val="0"/>
              </a:spcBef>
              <a:spcAft>
                <a:spcPts val="0"/>
              </a:spcAft>
              <a:buNone/>
            </a:pPr>
            <a:r>
              <a:rPr lang="pt-PT"/>
              <a:t>Para cada peso subtraímos pela derivada do mesmo calculada anteriormente e </a:t>
            </a:r>
            <a:r>
              <a:rPr lang="pt-PT"/>
              <a:t>multiplicamos</a:t>
            </a:r>
            <a:r>
              <a:rPr lang="pt-PT"/>
              <a:t> por uma taxa de aprendizagem.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Existem vários tipos  de funções de otimização como o Adam, RMSprop ou o Momentum mas para manter a coerência de resultados decide-se utilizar a mesma função em todos os problemas aqui demonstrados.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83887b2e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83887b2e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O learning rate é por muitos considerado o hiperparâmetro mais importante de uma rede. </a:t>
            </a:r>
            <a:endParaRPr/>
          </a:p>
          <a:p>
            <a:pPr indent="0" lvl="0" marL="0" rtl="0" algn="l">
              <a:spcBef>
                <a:spcPts val="0"/>
              </a:spcBef>
              <a:spcAft>
                <a:spcPts val="0"/>
              </a:spcAft>
              <a:buNone/>
            </a:pPr>
            <a:r>
              <a:rPr lang="pt-PT"/>
              <a:t>Este pode controlar tanto a possibilidade ou impossibilidade de convergência para uma solução satisfatória assim como o tempo em que se chega a esta. Um lr muito pequeno, causa saltos pequenos podendo demorar muito a chegar a uma boa soluação. Um lr grande pode causar um fenómeno de divergência, onde múltiplos saltos que fazem overshoot sobre a solução causam um afastamento dos pesos dos valores pretendidos.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No entanto, um lr equilibrado pode criar boas condições para tempos e qualidade de aproximações a um potencial mínimo global.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54" name="Shape 54"/>
        <p:cNvGrpSpPr/>
        <p:nvPr/>
      </p:nvGrpSpPr>
      <p:grpSpPr>
        <a:xfrm>
          <a:off x="0" y="0"/>
          <a:ext cx="0" cy="0"/>
          <a:chOff x="0" y="0"/>
          <a:chExt cx="0" cy="0"/>
        </a:xfrm>
      </p:grpSpPr>
      <p:sp>
        <p:nvSpPr>
          <p:cNvPr id="55" name="Google Shape;55;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14"/>
          <p:cNvGrpSpPr/>
          <p:nvPr/>
        </p:nvGrpSpPr>
        <p:grpSpPr>
          <a:xfrm>
            <a:off x="255200" y="592"/>
            <a:ext cx="2250363" cy="1044300"/>
            <a:chOff x="255200" y="592"/>
            <a:chExt cx="2250363" cy="1044300"/>
          </a:xfrm>
        </p:grpSpPr>
        <p:sp>
          <p:nvSpPr>
            <p:cNvPr id="60" name="Google Shape;60;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905395" y="592"/>
            <a:ext cx="2250363" cy="1044300"/>
            <a:chOff x="905395" y="592"/>
            <a:chExt cx="2250363" cy="1044300"/>
          </a:xfrm>
        </p:grpSpPr>
        <p:sp>
          <p:nvSpPr>
            <p:cNvPr id="64" name="Google Shape;64;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4"/>
          <p:cNvGrpSpPr/>
          <p:nvPr/>
        </p:nvGrpSpPr>
        <p:grpSpPr>
          <a:xfrm>
            <a:off x="7057468" y="5088"/>
            <a:ext cx="1851282" cy="752108"/>
            <a:chOff x="6917201" y="0"/>
            <a:chExt cx="2227777" cy="863400"/>
          </a:xfrm>
        </p:grpSpPr>
        <p:sp>
          <p:nvSpPr>
            <p:cNvPr id="68" name="Google Shape;68;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4"/>
          <p:cNvGrpSpPr/>
          <p:nvPr/>
        </p:nvGrpSpPr>
        <p:grpSpPr>
          <a:xfrm>
            <a:off x="6553032" y="4217852"/>
            <a:ext cx="2389068" cy="925737"/>
            <a:chOff x="6917201" y="0"/>
            <a:chExt cx="2227777" cy="863400"/>
          </a:xfrm>
        </p:grpSpPr>
        <p:sp>
          <p:nvSpPr>
            <p:cNvPr id="72" name="Google Shape;72;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199149" y="4055652"/>
            <a:ext cx="2795414" cy="1083308"/>
            <a:chOff x="6917201" y="0"/>
            <a:chExt cx="2227777" cy="863400"/>
          </a:xfrm>
        </p:grpSpPr>
        <p:sp>
          <p:nvSpPr>
            <p:cNvPr id="76" name="Google Shape;76;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0" name="Google Shape;80;p14"/>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81" name="Google Shape;81;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82" name="Shape 82"/>
        <p:cNvGrpSpPr/>
        <p:nvPr/>
      </p:nvGrpSpPr>
      <p:grpSpPr>
        <a:xfrm>
          <a:off x="0" y="0"/>
          <a:ext cx="0" cy="0"/>
          <a:chOff x="0" y="0"/>
          <a:chExt cx="0" cy="0"/>
        </a:xfrm>
      </p:grpSpPr>
      <p:sp>
        <p:nvSpPr>
          <p:cNvPr id="83" name="Google Shape;83;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5"/>
          <p:cNvGrpSpPr/>
          <p:nvPr/>
        </p:nvGrpSpPr>
        <p:grpSpPr>
          <a:xfrm>
            <a:off x="5594191" y="3961115"/>
            <a:ext cx="2910145" cy="1182340"/>
            <a:chOff x="6917201" y="0"/>
            <a:chExt cx="2227777" cy="863400"/>
          </a:xfrm>
        </p:grpSpPr>
        <p:sp>
          <p:nvSpPr>
            <p:cNvPr id="85" name="Google Shape;85;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5"/>
          <p:cNvGrpSpPr/>
          <p:nvPr/>
        </p:nvGrpSpPr>
        <p:grpSpPr>
          <a:xfrm>
            <a:off x="199149" y="2"/>
            <a:ext cx="2795414" cy="1083308"/>
            <a:chOff x="6917201" y="0"/>
            <a:chExt cx="2227777" cy="863400"/>
          </a:xfrm>
        </p:grpSpPr>
        <p:sp>
          <p:nvSpPr>
            <p:cNvPr id="89" name="Google Shape;89;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93" name="Google Shape;93;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94" name="Shape 94"/>
        <p:cNvGrpSpPr/>
        <p:nvPr/>
      </p:nvGrpSpPr>
      <p:grpSpPr>
        <a:xfrm>
          <a:off x="0" y="0"/>
          <a:ext cx="0" cy="0"/>
          <a:chOff x="0" y="0"/>
          <a:chExt cx="0" cy="0"/>
        </a:xfrm>
      </p:grpSpPr>
      <p:sp>
        <p:nvSpPr>
          <p:cNvPr id="95" name="Google Shape;9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9" name="Google Shape;9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6" name="Google Shape;106;p17"/>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7"/>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109" name="Shape 109"/>
        <p:cNvGrpSpPr/>
        <p:nvPr/>
      </p:nvGrpSpPr>
      <p:grpSpPr>
        <a:xfrm>
          <a:off x="0" y="0"/>
          <a:ext cx="0" cy="0"/>
          <a:chOff x="0" y="0"/>
          <a:chExt cx="0" cy="0"/>
        </a:xfrm>
      </p:grpSpPr>
      <p:sp>
        <p:nvSpPr>
          <p:cNvPr id="110" name="Google Shape;110;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115" name="Shape 115"/>
        <p:cNvGrpSpPr/>
        <p:nvPr/>
      </p:nvGrpSpPr>
      <p:grpSpPr>
        <a:xfrm>
          <a:off x="0" y="0"/>
          <a:ext cx="0" cy="0"/>
          <a:chOff x="0" y="0"/>
          <a:chExt cx="0" cy="0"/>
        </a:xfrm>
      </p:grpSpPr>
      <p:sp>
        <p:nvSpPr>
          <p:cNvPr id="116" name="Google Shape;11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9"/>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1" name="Google Shape;121;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122" name="Shape 122"/>
        <p:cNvGrpSpPr/>
        <p:nvPr/>
      </p:nvGrpSpPr>
      <p:grpSpPr>
        <a:xfrm>
          <a:off x="0" y="0"/>
          <a:ext cx="0" cy="0"/>
          <a:chOff x="0" y="0"/>
          <a:chExt cx="0" cy="0"/>
        </a:xfrm>
      </p:grpSpPr>
      <p:sp>
        <p:nvSpPr>
          <p:cNvPr id="123" name="Google Shape;123;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0"/>
          <p:cNvGrpSpPr/>
          <p:nvPr/>
        </p:nvGrpSpPr>
        <p:grpSpPr>
          <a:xfrm>
            <a:off x="255991" y="-118"/>
            <a:ext cx="2251347" cy="1043408"/>
            <a:chOff x="3961956" y="4383950"/>
            <a:chExt cx="1160548" cy="548700"/>
          </a:xfrm>
        </p:grpSpPr>
        <p:sp>
          <p:nvSpPr>
            <p:cNvPr id="126" name="Google Shape;126;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20"/>
          <p:cNvGrpSpPr/>
          <p:nvPr/>
        </p:nvGrpSpPr>
        <p:grpSpPr>
          <a:xfrm>
            <a:off x="34934" y="4522125"/>
            <a:ext cx="1593306" cy="617072"/>
            <a:chOff x="6917201" y="0"/>
            <a:chExt cx="2227777" cy="863400"/>
          </a:xfrm>
        </p:grpSpPr>
        <p:sp>
          <p:nvSpPr>
            <p:cNvPr id="131" name="Google Shape;131;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20"/>
          <p:cNvGrpSpPr/>
          <p:nvPr/>
        </p:nvGrpSpPr>
        <p:grpSpPr>
          <a:xfrm>
            <a:off x="5886353" y="1243"/>
            <a:ext cx="3257455" cy="1261514"/>
            <a:chOff x="6917201" y="0"/>
            <a:chExt cx="2227777" cy="863400"/>
          </a:xfrm>
        </p:grpSpPr>
        <p:sp>
          <p:nvSpPr>
            <p:cNvPr id="135" name="Google Shape;135;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39" name="Google Shape;139;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140" name="Shape 140"/>
        <p:cNvGrpSpPr/>
        <p:nvPr/>
      </p:nvGrpSpPr>
      <p:grpSpPr>
        <a:xfrm>
          <a:off x="0" y="0"/>
          <a:ext cx="0" cy="0"/>
          <a:chOff x="0" y="0"/>
          <a:chExt cx="0" cy="0"/>
        </a:xfrm>
      </p:grpSpPr>
      <p:sp>
        <p:nvSpPr>
          <p:cNvPr id="141" name="Google Shape;141;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5" name="Google Shape;145;p21"/>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46" name="Google Shape;146;p21"/>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7" name="Google Shape;147;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48" name="Shape 148"/>
        <p:cNvGrpSpPr/>
        <p:nvPr/>
      </p:nvGrpSpPr>
      <p:grpSpPr>
        <a:xfrm>
          <a:off x="0" y="0"/>
          <a:ext cx="0" cy="0"/>
          <a:chOff x="0" y="0"/>
          <a:chExt cx="0" cy="0"/>
        </a:xfrm>
      </p:grpSpPr>
      <p:sp>
        <p:nvSpPr>
          <p:cNvPr id="149" name="Google Shape;149;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53" name="Google Shape;153;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54" name="Shape 154"/>
        <p:cNvGrpSpPr/>
        <p:nvPr/>
      </p:nvGrpSpPr>
      <p:grpSpPr>
        <a:xfrm>
          <a:off x="0" y="0"/>
          <a:ext cx="0" cy="0"/>
          <a:chOff x="0" y="0"/>
          <a:chExt cx="0" cy="0"/>
        </a:xfrm>
      </p:grpSpPr>
      <p:sp>
        <p:nvSpPr>
          <p:cNvPr id="155" name="Google Shape;155;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3"/>
          <p:cNvGrpSpPr/>
          <p:nvPr/>
        </p:nvGrpSpPr>
        <p:grpSpPr>
          <a:xfrm>
            <a:off x="5959222" y="4119576"/>
            <a:ext cx="2520952" cy="1024165"/>
            <a:chOff x="6917201" y="0"/>
            <a:chExt cx="2227777" cy="863400"/>
          </a:xfrm>
        </p:grpSpPr>
        <p:sp>
          <p:nvSpPr>
            <p:cNvPr id="157" name="Google Shape;15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3"/>
          <p:cNvGrpSpPr/>
          <p:nvPr/>
        </p:nvGrpSpPr>
        <p:grpSpPr>
          <a:xfrm>
            <a:off x="199149" y="2"/>
            <a:ext cx="2795414" cy="1083308"/>
            <a:chOff x="6917201" y="0"/>
            <a:chExt cx="2227777" cy="863400"/>
          </a:xfrm>
        </p:grpSpPr>
        <p:sp>
          <p:nvSpPr>
            <p:cNvPr id="161" name="Google Shape;16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3"/>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65" name="Google Shape;165;p23"/>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SzPts val="13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166" name="Google Shape;166;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7.png"/><Relationship Id="rId7"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40.png"/><Relationship Id="rId6"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34.png"/><Relationship Id="rId5" Type="http://schemas.openxmlformats.org/officeDocument/2006/relationships/image" Target="../media/image26.png"/><Relationship Id="rId6"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5.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45.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38.png"/><Relationship Id="rId4" Type="http://schemas.openxmlformats.org/officeDocument/2006/relationships/image" Target="../media/image37.png"/><Relationship Id="rId5" Type="http://schemas.openxmlformats.org/officeDocument/2006/relationships/image" Target="../media/image36.png"/><Relationship Id="rId6" Type="http://schemas.openxmlformats.org/officeDocument/2006/relationships/image" Target="../media/image4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52.png"/><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4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5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type="ctrTitle"/>
          </p:nvPr>
        </p:nvSpPr>
        <p:spPr>
          <a:xfrm>
            <a:off x="403400" y="783925"/>
            <a:ext cx="83820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rgbClr val="000000"/>
                </a:solidFill>
              </a:rPr>
              <a:t>Otimização </a:t>
            </a:r>
            <a:r>
              <a:rPr lang="pt-PT">
                <a:solidFill>
                  <a:srgbClr val="000000"/>
                </a:solidFill>
              </a:rPr>
              <a:t>em Machine Learning</a:t>
            </a:r>
            <a:endParaRPr>
              <a:solidFill>
                <a:srgbClr val="000000"/>
              </a:solidFill>
            </a:endParaRPr>
          </a:p>
        </p:txBody>
      </p:sp>
      <p:sp>
        <p:nvSpPr>
          <p:cNvPr id="174" name="Google Shape;174;p25"/>
          <p:cNvSpPr txBox="1"/>
          <p:nvPr>
            <p:ph idx="1" type="subTitle"/>
          </p:nvPr>
        </p:nvSpPr>
        <p:spPr>
          <a:xfrm>
            <a:off x="1891350" y="1924800"/>
            <a:ext cx="5874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sz="3000">
                <a:solidFill>
                  <a:srgbClr val="000000"/>
                </a:solidFill>
              </a:rPr>
              <a:t>Shallow Neural Network</a:t>
            </a:r>
            <a:r>
              <a:rPr lang="pt-PT" sz="3000">
                <a:solidFill>
                  <a:srgbClr val="000000"/>
                </a:solidFill>
              </a:rPr>
              <a:t>, Grupo E</a:t>
            </a:r>
            <a:endParaRPr sz="3000">
              <a:solidFill>
                <a:srgbClr val="000000"/>
              </a:solidFill>
            </a:endParaRPr>
          </a:p>
        </p:txBody>
      </p:sp>
      <p:sp>
        <p:nvSpPr>
          <p:cNvPr id="175" name="Google Shape;175;p25"/>
          <p:cNvSpPr txBox="1"/>
          <p:nvPr>
            <p:ph idx="1" type="subTitle"/>
          </p:nvPr>
        </p:nvSpPr>
        <p:spPr>
          <a:xfrm>
            <a:off x="1891350" y="2617801"/>
            <a:ext cx="5361300" cy="144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sz="1400">
                <a:solidFill>
                  <a:srgbClr val="000000"/>
                </a:solidFill>
                <a:latin typeface="Arial"/>
                <a:ea typeface="Arial"/>
                <a:cs typeface="Arial"/>
                <a:sym typeface="Arial"/>
              </a:rPr>
              <a:t>Guilherme Andrade, A80426</a:t>
            </a:r>
            <a:endParaRPr sz="1400">
              <a:solidFill>
                <a:srgbClr val="000000"/>
              </a:solidFill>
              <a:latin typeface="Arial"/>
              <a:ea typeface="Arial"/>
              <a:cs typeface="Arial"/>
              <a:sym typeface="Arial"/>
            </a:endParaRPr>
          </a:p>
          <a:p>
            <a:pPr indent="0" lvl="0" marL="0" rtl="0" algn="ctr">
              <a:spcBef>
                <a:spcPts val="0"/>
              </a:spcBef>
              <a:spcAft>
                <a:spcPts val="0"/>
              </a:spcAft>
              <a:buNone/>
            </a:pPr>
            <a:r>
              <a:rPr lang="pt-PT" sz="1400">
                <a:solidFill>
                  <a:srgbClr val="000000"/>
                </a:solidFill>
                <a:latin typeface="Arial"/>
                <a:ea typeface="Arial"/>
                <a:cs typeface="Arial"/>
                <a:sym typeface="Arial"/>
              </a:rPr>
              <a:t>Guilherme Nunes, A80524</a:t>
            </a:r>
            <a:endParaRPr sz="1400">
              <a:solidFill>
                <a:srgbClr val="000000"/>
              </a:solidFill>
              <a:latin typeface="Arial"/>
              <a:ea typeface="Arial"/>
              <a:cs typeface="Arial"/>
              <a:sym typeface="Arial"/>
            </a:endParaRPr>
          </a:p>
          <a:p>
            <a:pPr indent="0" lvl="0" marL="0" rtl="0" algn="ctr">
              <a:spcBef>
                <a:spcPts val="0"/>
              </a:spcBef>
              <a:spcAft>
                <a:spcPts val="0"/>
              </a:spcAft>
              <a:buNone/>
            </a:pPr>
            <a:r>
              <a:rPr lang="pt-PT" sz="1400">
                <a:solidFill>
                  <a:srgbClr val="000000"/>
                </a:solidFill>
                <a:latin typeface="Arial"/>
                <a:ea typeface="Arial"/>
                <a:cs typeface="Arial"/>
                <a:sym typeface="Arial"/>
              </a:rPr>
              <a:t>José Costa, A82136</a:t>
            </a:r>
            <a:endParaRPr sz="1400">
              <a:solidFill>
                <a:srgbClr val="000000"/>
              </a:solidFill>
              <a:latin typeface="Arial"/>
              <a:ea typeface="Arial"/>
              <a:cs typeface="Arial"/>
              <a:sym typeface="Arial"/>
            </a:endParaRPr>
          </a:p>
          <a:p>
            <a:pPr indent="0" lvl="0" marL="0" rtl="0" algn="ctr">
              <a:spcBef>
                <a:spcPts val="0"/>
              </a:spcBef>
              <a:spcAft>
                <a:spcPts val="0"/>
              </a:spcAft>
              <a:buNone/>
            </a:pPr>
            <a:r>
              <a:rPr lang="pt-PT" sz="1400">
                <a:solidFill>
                  <a:srgbClr val="000000"/>
                </a:solidFill>
                <a:highlight>
                  <a:srgbClr val="FFFFFF"/>
                </a:highlight>
                <a:latin typeface="Arial"/>
                <a:ea typeface="Arial"/>
                <a:cs typeface="Arial"/>
                <a:sym typeface="Arial"/>
              </a:rPr>
              <a:t>Rui Ribeiro, A80207</a:t>
            </a:r>
            <a:endParaRPr sz="14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pt-PT" sz="1400">
                <a:solidFill>
                  <a:srgbClr val="000000"/>
                </a:solidFill>
                <a:latin typeface="Arial"/>
                <a:ea typeface="Arial"/>
                <a:cs typeface="Arial"/>
                <a:sym typeface="Arial"/>
              </a:rPr>
              <a:t>Gabriela Martins, A81987</a:t>
            </a:r>
            <a:endParaRPr sz="1400">
              <a:solidFill>
                <a:srgbClr val="000000"/>
              </a:solidFill>
              <a:latin typeface="Arial"/>
              <a:ea typeface="Arial"/>
              <a:cs typeface="Arial"/>
              <a:sym typeface="Arial"/>
            </a:endParaRPr>
          </a:p>
          <a:p>
            <a:pPr indent="0" lvl="0" marL="0" rtl="0" algn="ctr">
              <a:spcBef>
                <a:spcPts val="0"/>
              </a:spcBef>
              <a:spcAft>
                <a:spcPts val="0"/>
              </a:spcAft>
              <a:buNone/>
            </a:pPr>
            <a:r>
              <a:rPr lang="pt-PT" sz="1400">
                <a:solidFill>
                  <a:srgbClr val="000000"/>
                </a:solidFill>
                <a:latin typeface="Arial"/>
                <a:ea typeface="Arial"/>
                <a:cs typeface="Arial"/>
                <a:sym typeface="Arial"/>
              </a:rPr>
              <a:t>Rita Pereira, PG41098</a:t>
            </a:r>
            <a:endParaRPr sz="1400">
              <a:solidFill>
                <a:srgbClr val="000000"/>
              </a:solidFill>
              <a:latin typeface="Arial"/>
              <a:ea typeface="Arial"/>
              <a:cs typeface="Arial"/>
              <a:sym typeface="Arial"/>
            </a:endParaRPr>
          </a:p>
          <a:p>
            <a:pPr indent="0" lvl="0" marL="0" rtl="0" algn="ctr">
              <a:spcBef>
                <a:spcPts val="0"/>
              </a:spcBef>
              <a:spcAft>
                <a:spcPts val="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pt-PT" sz="2000"/>
              <a:t>Quebra de simetria</a:t>
            </a:r>
            <a:endParaRPr sz="2000"/>
          </a:p>
          <a:p>
            <a:pPr indent="-355600" lvl="0" marL="457200" rtl="0" algn="l">
              <a:spcBef>
                <a:spcPts val="0"/>
              </a:spcBef>
              <a:spcAft>
                <a:spcPts val="0"/>
              </a:spcAft>
              <a:buSzPts val="2000"/>
              <a:buChar char="●"/>
            </a:pPr>
            <a:r>
              <a:rPr lang="pt-PT" sz="2000"/>
              <a:t>Exploding/vanishing gradients</a:t>
            </a:r>
            <a:endParaRPr sz="2000"/>
          </a:p>
          <a:p>
            <a:pPr indent="-355600" lvl="0" marL="457200" rtl="0" algn="l">
              <a:spcBef>
                <a:spcPts val="0"/>
              </a:spcBef>
              <a:spcAft>
                <a:spcPts val="0"/>
              </a:spcAft>
              <a:buSzPts val="2000"/>
              <a:buChar char="●"/>
            </a:pPr>
            <a:r>
              <a:rPr lang="pt-PT" sz="2000"/>
              <a:t>Glorot,  He, Random...</a:t>
            </a:r>
            <a:endParaRPr sz="2000"/>
          </a:p>
        </p:txBody>
      </p:sp>
      <p:sp>
        <p:nvSpPr>
          <p:cNvPr id="240" name="Google Shape;240;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Inicialização de </a:t>
            </a:r>
            <a:r>
              <a:rPr lang="pt-PT">
                <a:solidFill>
                  <a:srgbClr val="000000"/>
                </a:solidFill>
                <a:latin typeface="Times New Roman"/>
                <a:ea typeface="Times New Roman"/>
                <a:cs typeface="Times New Roman"/>
                <a:sym typeface="Times New Roman"/>
              </a:rPr>
              <a:t>Parâmetros</a:t>
            </a:r>
            <a:endParaRPr>
              <a:solidFill>
                <a:srgbClr val="000000"/>
              </a:solidFill>
              <a:latin typeface="Times New Roman"/>
              <a:ea typeface="Times New Roman"/>
              <a:cs typeface="Times New Roman"/>
              <a:sym typeface="Times New Roman"/>
            </a:endParaRPr>
          </a:p>
        </p:txBody>
      </p:sp>
      <p:pic>
        <p:nvPicPr>
          <p:cNvPr id="241" name="Google Shape;241;p34"/>
          <p:cNvPicPr preferRelativeResize="0"/>
          <p:nvPr/>
        </p:nvPicPr>
        <p:blipFill>
          <a:blip r:embed="rId3">
            <a:alphaModFix/>
          </a:blip>
          <a:stretch>
            <a:fillRect/>
          </a:stretch>
        </p:blipFill>
        <p:spPr>
          <a:xfrm>
            <a:off x="4794325" y="1990725"/>
            <a:ext cx="3466500" cy="267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951475" y="3993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Funções de ativação</a:t>
            </a:r>
            <a:endParaRPr>
              <a:solidFill>
                <a:srgbClr val="000000"/>
              </a:solidFill>
              <a:latin typeface="Times New Roman"/>
              <a:ea typeface="Times New Roman"/>
              <a:cs typeface="Times New Roman"/>
              <a:sym typeface="Times New Roman"/>
            </a:endParaRPr>
          </a:p>
        </p:txBody>
      </p:sp>
      <p:sp>
        <p:nvSpPr>
          <p:cNvPr id="247" name="Google Shape;247;p35"/>
          <p:cNvSpPr txBox="1"/>
          <p:nvPr>
            <p:ph idx="1" type="body"/>
          </p:nvPr>
        </p:nvSpPr>
        <p:spPr>
          <a:xfrm>
            <a:off x="1019600" y="1856000"/>
            <a:ext cx="2432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pt-PT" sz="2000"/>
              <a:t>Sigmoid</a:t>
            </a:r>
            <a:endParaRPr sz="2000"/>
          </a:p>
          <a:p>
            <a:pPr indent="-355600" lvl="0" marL="457200" rtl="0" algn="l">
              <a:spcBef>
                <a:spcPts val="0"/>
              </a:spcBef>
              <a:spcAft>
                <a:spcPts val="0"/>
              </a:spcAft>
              <a:buSzPts val="2000"/>
              <a:buChar char="●"/>
            </a:pPr>
            <a:r>
              <a:rPr lang="pt-PT" sz="2000"/>
              <a:t>Tanh</a:t>
            </a:r>
            <a:endParaRPr sz="2000"/>
          </a:p>
          <a:p>
            <a:pPr indent="-355600" lvl="0" marL="457200" rtl="0" algn="l">
              <a:spcBef>
                <a:spcPts val="0"/>
              </a:spcBef>
              <a:spcAft>
                <a:spcPts val="0"/>
              </a:spcAft>
              <a:buSzPts val="2000"/>
              <a:buChar char="●"/>
            </a:pPr>
            <a:r>
              <a:rPr lang="pt-PT" sz="2000"/>
              <a:t>Relu</a:t>
            </a:r>
            <a:endParaRPr sz="2000"/>
          </a:p>
          <a:p>
            <a:pPr indent="-355600" lvl="0" marL="457200" rtl="0" algn="l">
              <a:spcBef>
                <a:spcPts val="0"/>
              </a:spcBef>
              <a:spcAft>
                <a:spcPts val="0"/>
              </a:spcAft>
              <a:buSzPts val="2000"/>
              <a:buChar char="●"/>
            </a:pPr>
            <a:r>
              <a:rPr lang="pt-PT" sz="2000"/>
              <a:t>Leaky Relu</a:t>
            </a:r>
            <a:endParaRPr sz="2000"/>
          </a:p>
          <a:p>
            <a:pPr indent="-355600" lvl="0" marL="457200" rtl="0" algn="l">
              <a:spcBef>
                <a:spcPts val="0"/>
              </a:spcBef>
              <a:spcAft>
                <a:spcPts val="0"/>
              </a:spcAft>
              <a:buSzPts val="2000"/>
              <a:buChar char="●"/>
            </a:pPr>
            <a:r>
              <a:rPr lang="pt-PT" sz="2000"/>
              <a:t>Swish</a:t>
            </a:r>
            <a:endParaRPr sz="2000"/>
          </a:p>
        </p:txBody>
      </p:sp>
      <p:pic>
        <p:nvPicPr>
          <p:cNvPr id="248" name="Google Shape;248;p35"/>
          <p:cNvPicPr preferRelativeResize="0"/>
          <p:nvPr/>
        </p:nvPicPr>
        <p:blipFill>
          <a:blip r:embed="rId3">
            <a:alphaModFix/>
          </a:blip>
          <a:stretch>
            <a:fillRect/>
          </a:stretch>
        </p:blipFill>
        <p:spPr>
          <a:xfrm>
            <a:off x="3753750" y="2118769"/>
            <a:ext cx="2711250" cy="2039231"/>
          </a:xfrm>
          <a:prstGeom prst="rect">
            <a:avLst/>
          </a:prstGeom>
          <a:noFill/>
          <a:ln>
            <a:noFill/>
          </a:ln>
        </p:spPr>
      </p:pic>
      <p:pic>
        <p:nvPicPr>
          <p:cNvPr id="249" name="Google Shape;249;p35"/>
          <p:cNvPicPr preferRelativeResize="0"/>
          <p:nvPr/>
        </p:nvPicPr>
        <p:blipFill>
          <a:blip r:embed="rId4">
            <a:alphaModFix/>
          </a:blip>
          <a:stretch>
            <a:fillRect/>
          </a:stretch>
        </p:blipFill>
        <p:spPr>
          <a:xfrm>
            <a:off x="3515888" y="2084425"/>
            <a:ext cx="3186975" cy="2107925"/>
          </a:xfrm>
          <a:prstGeom prst="rect">
            <a:avLst/>
          </a:prstGeom>
          <a:noFill/>
          <a:ln>
            <a:noFill/>
          </a:ln>
        </p:spPr>
      </p:pic>
      <p:pic>
        <p:nvPicPr>
          <p:cNvPr id="250" name="Google Shape;250;p35"/>
          <p:cNvPicPr preferRelativeResize="0"/>
          <p:nvPr/>
        </p:nvPicPr>
        <p:blipFill>
          <a:blip r:embed="rId5">
            <a:alphaModFix/>
          </a:blip>
          <a:stretch>
            <a:fillRect/>
          </a:stretch>
        </p:blipFill>
        <p:spPr>
          <a:xfrm>
            <a:off x="3666063" y="2031438"/>
            <a:ext cx="2886625" cy="2213900"/>
          </a:xfrm>
          <a:prstGeom prst="rect">
            <a:avLst/>
          </a:prstGeom>
          <a:noFill/>
          <a:ln>
            <a:noFill/>
          </a:ln>
        </p:spPr>
      </p:pic>
      <p:pic>
        <p:nvPicPr>
          <p:cNvPr id="251" name="Google Shape;251;p35"/>
          <p:cNvPicPr preferRelativeResize="0"/>
          <p:nvPr/>
        </p:nvPicPr>
        <p:blipFill>
          <a:blip r:embed="rId6">
            <a:alphaModFix/>
          </a:blip>
          <a:stretch>
            <a:fillRect/>
          </a:stretch>
        </p:blipFill>
        <p:spPr>
          <a:xfrm>
            <a:off x="3753758" y="2084425"/>
            <a:ext cx="2711243" cy="1861950"/>
          </a:xfrm>
          <a:prstGeom prst="rect">
            <a:avLst/>
          </a:prstGeom>
          <a:noFill/>
          <a:ln>
            <a:noFill/>
          </a:ln>
        </p:spPr>
      </p:pic>
      <p:pic>
        <p:nvPicPr>
          <p:cNvPr id="252" name="Google Shape;252;p35"/>
          <p:cNvPicPr preferRelativeResize="0"/>
          <p:nvPr/>
        </p:nvPicPr>
        <p:blipFill>
          <a:blip r:embed="rId7">
            <a:alphaModFix/>
          </a:blip>
          <a:stretch>
            <a:fillRect/>
          </a:stretch>
        </p:blipFill>
        <p:spPr>
          <a:xfrm>
            <a:off x="3628379" y="1972800"/>
            <a:ext cx="2961983" cy="2331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1"/>
                                        </p:tgtEl>
                                      </p:cBhvr>
                                    </p:animEffect>
                                    <p:set>
                                      <p:cBhvr>
                                        <p:cTn dur="1" fill="hold">
                                          <p:stCondLst>
                                            <p:cond delay="1000"/>
                                          </p:stCondLst>
                                        </p:cTn>
                                        <p:tgtEl>
                                          <p:spTgt spid="25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9"/>
                                        </p:tgtEl>
                                      </p:cBhvr>
                                    </p:animEffect>
                                    <p:set>
                                      <p:cBhvr>
                                        <p:cTn dur="1" fill="hold">
                                          <p:stCondLst>
                                            <p:cond delay="1000"/>
                                          </p:stCondLst>
                                        </p:cTn>
                                        <p:tgtEl>
                                          <p:spTgt spid="24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8"/>
                                        </p:tgtEl>
                                      </p:cBhvr>
                                    </p:animEffect>
                                    <p:set>
                                      <p:cBhvr>
                                        <p:cTn dur="1" fill="hold">
                                          <p:stCondLst>
                                            <p:cond delay="1000"/>
                                          </p:stCondLst>
                                        </p:cTn>
                                        <p:tgtEl>
                                          <p:spTgt spid="24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0"/>
                                        </p:tgtEl>
                                      </p:cBhvr>
                                    </p:animEffect>
                                    <p:set>
                                      <p:cBhvr>
                                        <p:cTn dur="1" fill="hold">
                                          <p:stCondLst>
                                            <p:cond delay="1000"/>
                                          </p:stCondLst>
                                        </p:cTn>
                                        <p:tgtEl>
                                          <p:spTgt spid="25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819150" y="5847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Introdução ao problema do </a:t>
            </a:r>
            <a:r>
              <a:rPr i="1" lang="pt-PT">
                <a:solidFill>
                  <a:srgbClr val="000000"/>
                </a:solidFill>
                <a:latin typeface="Times New Roman"/>
                <a:ea typeface="Times New Roman"/>
                <a:cs typeface="Times New Roman"/>
                <a:sym typeface="Times New Roman"/>
              </a:rPr>
              <a:t>xor</a:t>
            </a:r>
            <a:endParaRPr i="1">
              <a:solidFill>
                <a:srgbClr val="000000"/>
              </a:solidFill>
              <a:latin typeface="Times New Roman"/>
              <a:ea typeface="Times New Roman"/>
              <a:cs typeface="Times New Roman"/>
              <a:sym typeface="Times New Roman"/>
            </a:endParaRPr>
          </a:p>
        </p:txBody>
      </p:sp>
      <p:pic>
        <p:nvPicPr>
          <p:cNvPr id="258" name="Google Shape;258;p36"/>
          <p:cNvPicPr preferRelativeResize="0"/>
          <p:nvPr/>
        </p:nvPicPr>
        <p:blipFill>
          <a:blip r:embed="rId3">
            <a:alphaModFix/>
          </a:blip>
          <a:stretch>
            <a:fillRect/>
          </a:stretch>
        </p:blipFill>
        <p:spPr>
          <a:xfrm>
            <a:off x="1220925" y="1500200"/>
            <a:ext cx="3270650" cy="3040450"/>
          </a:xfrm>
          <a:prstGeom prst="rect">
            <a:avLst/>
          </a:prstGeom>
          <a:noFill/>
          <a:ln>
            <a:noFill/>
          </a:ln>
        </p:spPr>
      </p:pic>
      <p:pic>
        <p:nvPicPr>
          <p:cNvPr id="259" name="Google Shape;259;p36"/>
          <p:cNvPicPr preferRelativeResize="0"/>
          <p:nvPr/>
        </p:nvPicPr>
        <p:blipFill>
          <a:blip r:embed="rId4">
            <a:alphaModFix/>
          </a:blip>
          <a:stretch>
            <a:fillRect/>
          </a:stretch>
        </p:blipFill>
        <p:spPr>
          <a:xfrm>
            <a:off x="5687522" y="1800200"/>
            <a:ext cx="1804328" cy="2642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819150" y="3983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1 Nodo Intermédio</a:t>
            </a:r>
            <a:endParaRPr>
              <a:solidFill>
                <a:srgbClr val="000000"/>
              </a:solidFill>
              <a:latin typeface="Times New Roman"/>
              <a:ea typeface="Times New Roman"/>
              <a:cs typeface="Times New Roman"/>
              <a:sym typeface="Times New Roman"/>
            </a:endParaRPr>
          </a:p>
        </p:txBody>
      </p:sp>
      <p:sp>
        <p:nvSpPr>
          <p:cNvPr id="265" name="Google Shape;265;p3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6" name="Google Shape;266;p37"/>
          <p:cNvPicPr preferRelativeResize="0"/>
          <p:nvPr/>
        </p:nvPicPr>
        <p:blipFill>
          <a:blip r:embed="rId3">
            <a:alphaModFix/>
          </a:blip>
          <a:stretch>
            <a:fillRect/>
          </a:stretch>
        </p:blipFill>
        <p:spPr>
          <a:xfrm>
            <a:off x="522000" y="1450726"/>
            <a:ext cx="8099999" cy="298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819150" y="5474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2</a:t>
            </a:r>
            <a:r>
              <a:rPr lang="pt-PT">
                <a:solidFill>
                  <a:srgbClr val="000000"/>
                </a:solidFill>
                <a:latin typeface="Times New Roman"/>
                <a:ea typeface="Times New Roman"/>
                <a:cs typeface="Times New Roman"/>
                <a:sym typeface="Times New Roman"/>
              </a:rPr>
              <a:t> e 4 Nodos Intermédios</a:t>
            </a:r>
            <a:endParaRPr>
              <a:solidFill>
                <a:srgbClr val="000000"/>
              </a:solidFill>
              <a:latin typeface="Times New Roman"/>
              <a:ea typeface="Times New Roman"/>
              <a:cs typeface="Times New Roman"/>
              <a:sym typeface="Times New Roman"/>
            </a:endParaRPr>
          </a:p>
        </p:txBody>
      </p:sp>
      <p:sp>
        <p:nvSpPr>
          <p:cNvPr id="272" name="Google Shape;272;p3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3" name="Google Shape;273;p38"/>
          <p:cNvPicPr preferRelativeResize="0"/>
          <p:nvPr/>
        </p:nvPicPr>
        <p:blipFill>
          <a:blip r:embed="rId3">
            <a:alphaModFix/>
          </a:blip>
          <a:stretch>
            <a:fillRect/>
          </a:stretch>
        </p:blipFill>
        <p:spPr>
          <a:xfrm>
            <a:off x="432013" y="1378725"/>
            <a:ext cx="4140000" cy="3060000"/>
          </a:xfrm>
          <a:prstGeom prst="rect">
            <a:avLst/>
          </a:prstGeom>
          <a:noFill/>
          <a:ln>
            <a:noFill/>
          </a:ln>
        </p:spPr>
      </p:pic>
      <p:pic>
        <p:nvPicPr>
          <p:cNvPr id="274" name="Google Shape;274;p38"/>
          <p:cNvPicPr preferRelativeResize="0"/>
          <p:nvPr/>
        </p:nvPicPr>
        <p:blipFill>
          <a:blip r:embed="rId4">
            <a:alphaModFix/>
          </a:blip>
          <a:stretch>
            <a:fillRect/>
          </a:stretch>
        </p:blipFill>
        <p:spPr>
          <a:xfrm>
            <a:off x="4571988" y="1414725"/>
            <a:ext cx="4140000" cy="302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pt-PT" sz="2000">
                <a:latin typeface="Times New Roman"/>
                <a:ea typeface="Times New Roman"/>
                <a:cs typeface="Times New Roman"/>
                <a:sym typeface="Times New Roman"/>
              </a:rPr>
              <a:t>Sistematização: casos de estudo, arquitetura, ativações, epochs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pt-PT" sz="2000">
                <a:latin typeface="Times New Roman"/>
                <a:ea typeface="Times New Roman"/>
                <a:cs typeface="Times New Roman"/>
                <a:sym typeface="Times New Roman"/>
              </a:rPr>
              <a:t>Tempos de execução</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pt-PT" sz="2000">
                <a:latin typeface="Times New Roman"/>
                <a:ea typeface="Times New Roman"/>
                <a:cs typeface="Times New Roman"/>
                <a:sym typeface="Times New Roman"/>
              </a:rPr>
              <a:t>Accuracy</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pt-PT" sz="2000">
                <a:latin typeface="Times New Roman"/>
                <a:ea typeface="Times New Roman"/>
                <a:cs typeface="Times New Roman"/>
                <a:sym typeface="Times New Roman"/>
              </a:rPr>
              <a:t>Learning curves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pt-PT" sz="2000">
                <a:latin typeface="Times New Roman"/>
                <a:ea typeface="Times New Roman"/>
                <a:cs typeface="Times New Roman"/>
                <a:sym typeface="Times New Roman"/>
              </a:rPr>
              <a:t>Matriz de confusão</a:t>
            </a:r>
            <a:endParaRPr sz="2000">
              <a:latin typeface="Times New Roman"/>
              <a:ea typeface="Times New Roman"/>
              <a:cs typeface="Times New Roman"/>
              <a:sym typeface="Times New Roman"/>
            </a:endParaRPr>
          </a:p>
        </p:txBody>
      </p:sp>
      <p:sp>
        <p:nvSpPr>
          <p:cNvPr id="280" name="Google Shape;280;p39"/>
          <p:cNvSpPr txBox="1"/>
          <p:nvPr>
            <p:ph type="title"/>
          </p:nvPr>
        </p:nvSpPr>
        <p:spPr>
          <a:xfrm>
            <a:off x="819150" y="5194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Metodologia</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0"/>
          <p:cNvSpPr txBox="1"/>
          <p:nvPr>
            <p:ph idx="1" type="body"/>
          </p:nvPr>
        </p:nvSpPr>
        <p:spPr>
          <a:xfrm>
            <a:off x="930950" y="2039900"/>
            <a:ext cx="23676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pt-PT"/>
              <a:t>1500 imagens</a:t>
            </a:r>
            <a:endParaRPr/>
          </a:p>
          <a:p>
            <a:pPr indent="-311150" lvl="0" marL="457200" rtl="0" algn="l">
              <a:spcBef>
                <a:spcPts val="0"/>
              </a:spcBef>
              <a:spcAft>
                <a:spcPts val="0"/>
              </a:spcAft>
              <a:buSzPts val="1300"/>
              <a:buChar char="●"/>
            </a:pPr>
            <a:r>
              <a:rPr lang="pt-PT"/>
              <a:t>12 x 12</a:t>
            </a:r>
            <a:endParaRPr/>
          </a:p>
          <a:p>
            <a:pPr indent="-311150" lvl="0" marL="457200" rtl="0" algn="l">
              <a:spcBef>
                <a:spcPts val="0"/>
              </a:spcBef>
              <a:spcAft>
                <a:spcPts val="0"/>
              </a:spcAft>
              <a:buSzPts val="1300"/>
              <a:buChar char="●"/>
            </a:pPr>
            <a:r>
              <a:rPr lang="pt-PT"/>
              <a:t>labels balanceadas</a:t>
            </a:r>
            <a:endParaRPr/>
          </a:p>
        </p:txBody>
      </p:sp>
      <p:sp>
        <p:nvSpPr>
          <p:cNvPr id="286" name="Google Shape;286;p40"/>
          <p:cNvSpPr txBox="1"/>
          <p:nvPr>
            <p:ph type="title"/>
          </p:nvPr>
        </p:nvSpPr>
        <p:spPr>
          <a:xfrm>
            <a:off x="819150" y="5008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Caso de Estudo I</a:t>
            </a:r>
            <a:endParaRPr i="1">
              <a:solidFill>
                <a:srgbClr val="000000"/>
              </a:solidFill>
              <a:latin typeface="Times New Roman"/>
              <a:ea typeface="Times New Roman"/>
              <a:cs typeface="Times New Roman"/>
              <a:sym typeface="Times New Roman"/>
            </a:endParaRPr>
          </a:p>
        </p:txBody>
      </p:sp>
      <p:pic>
        <p:nvPicPr>
          <p:cNvPr id="287" name="Google Shape;287;p40"/>
          <p:cNvPicPr preferRelativeResize="0"/>
          <p:nvPr/>
        </p:nvPicPr>
        <p:blipFill>
          <a:blip r:embed="rId3">
            <a:alphaModFix/>
          </a:blip>
          <a:stretch>
            <a:fillRect/>
          </a:stretch>
        </p:blipFill>
        <p:spPr>
          <a:xfrm>
            <a:off x="4476025" y="1278375"/>
            <a:ext cx="3357669" cy="3209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Análise de Resultados</a:t>
            </a:r>
            <a:endParaRPr i="1">
              <a:solidFill>
                <a:srgbClr val="000000"/>
              </a:solidFill>
              <a:latin typeface="Times New Roman"/>
              <a:ea typeface="Times New Roman"/>
              <a:cs typeface="Times New Roman"/>
              <a:sym typeface="Times New Roman"/>
            </a:endParaRPr>
          </a:p>
        </p:txBody>
      </p:sp>
      <p:pic>
        <p:nvPicPr>
          <p:cNvPr id="293" name="Google Shape;293;p41"/>
          <p:cNvPicPr preferRelativeResize="0"/>
          <p:nvPr/>
        </p:nvPicPr>
        <p:blipFill>
          <a:blip r:embed="rId3">
            <a:alphaModFix/>
          </a:blip>
          <a:stretch>
            <a:fillRect/>
          </a:stretch>
        </p:blipFill>
        <p:spPr>
          <a:xfrm>
            <a:off x="1054625" y="1805625"/>
            <a:ext cx="3517375" cy="2623925"/>
          </a:xfrm>
          <a:prstGeom prst="rect">
            <a:avLst/>
          </a:prstGeom>
          <a:noFill/>
          <a:ln>
            <a:noFill/>
          </a:ln>
        </p:spPr>
      </p:pic>
      <p:pic>
        <p:nvPicPr>
          <p:cNvPr id="294" name="Google Shape;294;p41"/>
          <p:cNvPicPr preferRelativeResize="0"/>
          <p:nvPr/>
        </p:nvPicPr>
        <p:blipFill>
          <a:blip r:embed="rId4">
            <a:alphaModFix/>
          </a:blip>
          <a:stretch>
            <a:fillRect/>
          </a:stretch>
        </p:blipFill>
        <p:spPr>
          <a:xfrm>
            <a:off x="4572000" y="1847825"/>
            <a:ext cx="3752850" cy="253952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2"/>
          <p:cNvSpPr txBox="1"/>
          <p:nvPr>
            <p:ph type="title"/>
          </p:nvPr>
        </p:nvSpPr>
        <p:spPr>
          <a:xfrm>
            <a:off x="819150" y="845600"/>
            <a:ext cx="7505700" cy="5979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rgbClr val="000000"/>
              </a:buClr>
              <a:buSzPts val="1300"/>
              <a:buFont typeface="Times New Roman"/>
              <a:buChar char="●"/>
            </a:pPr>
            <a:r>
              <a:rPr lang="pt-PT" sz="1300">
                <a:solidFill>
                  <a:srgbClr val="000000"/>
                </a:solidFill>
                <a:latin typeface="Times New Roman"/>
                <a:ea typeface="Times New Roman"/>
                <a:cs typeface="Times New Roman"/>
                <a:sym typeface="Times New Roman"/>
              </a:rPr>
              <a:t>Função de Ativação: Tanh</a:t>
            </a:r>
            <a:endParaRPr sz="1300">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Char char="●"/>
            </a:pPr>
            <a:r>
              <a:rPr lang="pt-PT" sz="1300">
                <a:solidFill>
                  <a:srgbClr val="000000"/>
                </a:solidFill>
                <a:latin typeface="Times New Roman"/>
                <a:ea typeface="Times New Roman"/>
                <a:cs typeface="Times New Roman"/>
                <a:sym typeface="Times New Roman"/>
              </a:rPr>
              <a:t>Pesos da camada intermédia com duas unidades:</a:t>
            </a:r>
            <a:endParaRPr sz="1300">
              <a:solidFill>
                <a:srgbClr val="000000"/>
              </a:solidFill>
              <a:latin typeface="Times New Roman"/>
              <a:ea typeface="Times New Roman"/>
              <a:cs typeface="Times New Roman"/>
              <a:sym typeface="Times New Roman"/>
            </a:endParaRPr>
          </a:p>
        </p:txBody>
      </p:sp>
      <p:pic>
        <p:nvPicPr>
          <p:cNvPr id="300" name="Google Shape;300;p42"/>
          <p:cNvPicPr preferRelativeResize="0"/>
          <p:nvPr/>
        </p:nvPicPr>
        <p:blipFill>
          <a:blip r:embed="rId3">
            <a:alphaModFix/>
          </a:blip>
          <a:stretch>
            <a:fillRect/>
          </a:stretch>
        </p:blipFill>
        <p:spPr>
          <a:xfrm>
            <a:off x="1425125" y="1544375"/>
            <a:ext cx="2628582" cy="1299850"/>
          </a:xfrm>
          <a:prstGeom prst="rect">
            <a:avLst/>
          </a:prstGeom>
          <a:noFill/>
          <a:ln>
            <a:noFill/>
          </a:ln>
        </p:spPr>
      </p:pic>
      <p:pic>
        <p:nvPicPr>
          <p:cNvPr id="301" name="Google Shape;301;p42"/>
          <p:cNvPicPr preferRelativeResize="0"/>
          <p:nvPr/>
        </p:nvPicPr>
        <p:blipFill>
          <a:blip r:embed="rId4">
            <a:alphaModFix/>
          </a:blip>
          <a:stretch>
            <a:fillRect/>
          </a:stretch>
        </p:blipFill>
        <p:spPr>
          <a:xfrm>
            <a:off x="5200825" y="1544375"/>
            <a:ext cx="2458250" cy="1299850"/>
          </a:xfrm>
          <a:prstGeom prst="rect">
            <a:avLst/>
          </a:prstGeom>
          <a:noFill/>
          <a:ln>
            <a:noFill/>
          </a:ln>
        </p:spPr>
      </p:pic>
      <p:pic>
        <p:nvPicPr>
          <p:cNvPr id="302" name="Google Shape;302;p42"/>
          <p:cNvPicPr preferRelativeResize="0"/>
          <p:nvPr/>
        </p:nvPicPr>
        <p:blipFill>
          <a:blip r:embed="rId5">
            <a:alphaModFix/>
          </a:blip>
          <a:stretch>
            <a:fillRect/>
          </a:stretch>
        </p:blipFill>
        <p:spPr>
          <a:xfrm>
            <a:off x="1477664" y="3117975"/>
            <a:ext cx="2523480" cy="1352400"/>
          </a:xfrm>
          <a:prstGeom prst="rect">
            <a:avLst/>
          </a:prstGeom>
          <a:noFill/>
          <a:ln>
            <a:noFill/>
          </a:ln>
        </p:spPr>
      </p:pic>
      <p:pic>
        <p:nvPicPr>
          <p:cNvPr id="303" name="Google Shape;303;p42"/>
          <p:cNvPicPr preferRelativeResize="0"/>
          <p:nvPr/>
        </p:nvPicPr>
        <p:blipFill>
          <a:blip r:embed="rId6">
            <a:alphaModFix/>
          </a:blip>
          <a:stretch>
            <a:fillRect/>
          </a:stretch>
        </p:blipFill>
        <p:spPr>
          <a:xfrm>
            <a:off x="5200825" y="3130950"/>
            <a:ext cx="2458250" cy="1326452"/>
          </a:xfrm>
          <a:prstGeom prst="rect">
            <a:avLst/>
          </a:prstGeom>
          <a:noFill/>
          <a:ln>
            <a:noFill/>
          </a:ln>
        </p:spPr>
      </p:pic>
      <p:sp>
        <p:nvSpPr>
          <p:cNvPr id="304" name="Google Shape;304;p42"/>
          <p:cNvSpPr txBox="1"/>
          <p:nvPr/>
        </p:nvSpPr>
        <p:spPr>
          <a:xfrm>
            <a:off x="2200163" y="2734875"/>
            <a:ext cx="1078500" cy="3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pt-PT" sz="1100">
                <a:latin typeface="Times New Roman"/>
                <a:ea typeface="Times New Roman"/>
                <a:cs typeface="Times New Roman"/>
                <a:sym typeface="Times New Roman"/>
              </a:rPr>
              <a:t>First Layer</a:t>
            </a:r>
            <a:r>
              <a:rPr lang="pt-PT" sz="1300">
                <a:latin typeface="Times New Roman"/>
                <a:ea typeface="Times New Roman"/>
                <a:cs typeface="Times New Roman"/>
                <a:sym typeface="Times New Roman"/>
              </a:rPr>
              <a:t> </a:t>
            </a:r>
            <a:endParaRPr/>
          </a:p>
        </p:txBody>
      </p:sp>
      <p:sp>
        <p:nvSpPr>
          <p:cNvPr id="305" name="Google Shape;305;p42"/>
          <p:cNvSpPr txBox="1"/>
          <p:nvPr/>
        </p:nvSpPr>
        <p:spPr>
          <a:xfrm>
            <a:off x="5890688" y="2734875"/>
            <a:ext cx="1078500" cy="3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pt-PT" sz="1100">
                <a:latin typeface="Times New Roman"/>
                <a:ea typeface="Times New Roman"/>
                <a:cs typeface="Times New Roman"/>
                <a:sym typeface="Times New Roman"/>
              </a:rPr>
              <a:t>Second</a:t>
            </a:r>
            <a:r>
              <a:rPr i="1" lang="pt-PT" sz="1100">
                <a:latin typeface="Times New Roman"/>
                <a:ea typeface="Times New Roman"/>
                <a:cs typeface="Times New Roman"/>
                <a:sym typeface="Times New Roman"/>
              </a:rPr>
              <a:t> Layer</a:t>
            </a:r>
            <a:r>
              <a:rPr lang="pt-PT" sz="1300">
                <a:latin typeface="Times New Roman"/>
                <a:ea typeface="Times New Roman"/>
                <a:cs typeface="Times New Roman"/>
                <a:sym typeface="Times New Roman"/>
              </a:rPr>
              <a:t> </a:t>
            </a:r>
            <a:endParaRPr/>
          </a:p>
        </p:txBody>
      </p:sp>
      <p:sp>
        <p:nvSpPr>
          <p:cNvPr id="306" name="Google Shape;306;p42"/>
          <p:cNvSpPr txBox="1"/>
          <p:nvPr/>
        </p:nvSpPr>
        <p:spPr>
          <a:xfrm>
            <a:off x="1699924" y="4362275"/>
            <a:ext cx="2079000" cy="3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100">
                <a:latin typeface="Times New Roman"/>
                <a:ea typeface="Times New Roman"/>
                <a:cs typeface="Times New Roman"/>
                <a:sym typeface="Times New Roman"/>
              </a:rPr>
              <a:t>Camada intermédia da </a:t>
            </a:r>
            <a:r>
              <a:rPr i="1" lang="pt-PT" sz="1100">
                <a:latin typeface="Times New Roman"/>
                <a:ea typeface="Times New Roman"/>
                <a:cs typeface="Times New Roman"/>
                <a:sym typeface="Times New Roman"/>
              </a:rPr>
              <a:t>Label 0</a:t>
            </a:r>
            <a:r>
              <a:rPr lang="pt-PT" sz="1300">
                <a:latin typeface="Times New Roman"/>
                <a:ea typeface="Times New Roman"/>
                <a:cs typeface="Times New Roman"/>
                <a:sym typeface="Times New Roman"/>
              </a:rPr>
              <a:t> </a:t>
            </a:r>
            <a:endParaRPr/>
          </a:p>
        </p:txBody>
      </p:sp>
      <p:sp>
        <p:nvSpPr>
          <p:cNvPr id="307" name="Google Shape;307;p42"/>
          <p:cNvSpPr txBox="1"/>
          <p:nvPr/>
        </p:nvSpPr>
        <p:spPr>
          <a:xfrm>
            <a:off x="5390449" y="4409350"/>
            <a:ext cx="2079000" cy="3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100">
                <a:latin typeface="Times New Roman"/>
                <a:ea typeface="Times New Roman"/>
                <a:cs typeface="Times New Roman"/>
                <a:sym typeface="Times New Roman"/>
              </a:rPr>
              <a:t>Camada intermédia da </a:t>
            </a:r>
            <a:r>
              <a:rPr i="1" lang="pt-PT" sz="1100">
                <a:latin typeface="Times New Roman"/>
                <a:ea typeface="Times New Roman"/>
                <a:cs typeface="Times New Roman"/>
                <a:sym typeface="Times New Roman"/>
              </a:rPr>
              <a:t>Label 1</a:t>
            </a:r>
            <a:r>
              <a:rPr lang="pt-PT" sz="1300">
                <a:latin typeface="Times New Roman"/>
                <a:ea typeface="Times New Roman"/>
                <a:cs typeface="Times New Roman"/>
                <a:sym typeface="Times New Roman"/>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3"/>
          <p:cNvSpPr txBox="1"/>
          <p:nvPr>
            <p:ph type="title"/>
          </p:nvPr>
        </p:nvSpPr>
        <p:spPr>
          <a:xfrm>
            <a:off x="819150" y="845600"/>
            <a:ext cx="7505700" cy="5979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rgbClr val="000000"/>
              </a:buClr>
              <a:buSzPts val="1300"/>
              <a:buFont typeface="Times New Roman"/>
              <a:buChar char="●"/>
            </a:pPr>
            <a:r>
              <a:rPr lang="pt-PT" sz="1300">
                <a:solidFill>
                  <a:srgbClr val="000000"/>
                </a:solidFill>
                <a:latin typeface="Times New Roman"/>
                <a:ea typeface="Times New Roman"/>
                <a:cs typeface="Times New Roman"/>
                <a:sym typeface="Times New Roman"/>
              </a:rPr>
              <a:t>Pesos da camada intermédia com três unidades:</a:t>
            </a:r>
            <a:endParaRPr sz="1300">
              <a:solidFill>
                <a:srgbClr val="000000"/>
              </a:solidFill>
              <a:latin typeface="Times New Roman"/>
              <a:ea typeface="Times New Roman"/>
              <a:cs typeface="Times New Roman"/>
              <a:sym typeface="Times New Roman"/>
            </a:endParaRPr>
          </a:p>
        </p:txBody>
      </p:sp>
      <p:sp>
        <p:nvSpPr>
          <p:cNvPr id="313" name="Google Shape;313;p43"/>
          <p:cNvSpPr txBox="1"/>
          <p:nvPr/>
        </p:nvSpPr>
        <p:spPr>
          <a:xfrm>
            <a:off x="2200163" y="2734875"/>
            <a:ext cx="1078500" cy="3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pt-PT" sz="1100">
                <a:latin typeface="Times New Roman"/>
                <a:ea typeface="Times New Roman"/>
                <a:cs typeface="Times New Roman"/>
                <a:sym typeface="Times New Roman"/>
              </a:rPr>
              <a:t>First Layer</a:t>
            </a:r>
            <a:r>
              <a:rPr lang="pt-PT" sz="1300">
                <a:latin typeface="Times New Roman"/>
                <a:ea typeface="Times New Roman"/>
                <a:cs typeface="Times New Roman"/>
                <a:sym typeface="Times New Roman"/>
              </a:rPr>
              <a:t> </a:t>
            </a:r>
            <a:endParaRPr/>
          </a:p>
        </p:txBody>
      </p:sp>
      <p:sp>
        <p:nvSpPr>
          <p:cNvPr id="314" name="Google Shape;314;p43"/>
          <p:cNvSpPr txBox="1"/>
          <p:nvPr/>
        </p:nvSpPr>
        <p:spPr>
          <a:xfrm>
            <a:off x="5890688" y="2734875"/>
            <a:ext cx="1078500" cy="3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pt-PT" sz="1100">
                <a:latin typeface="Times New Roman"/>
                <a:ea typeface="Times New Roman"/>
                <a:cs typeface="Times New Roman"/>
                <a:sym typeface="Times New Roman"/>
              </a:rPr>
              <a:t>Second Layer</a:t>
            </a:r>
            <a:r>
              <a:rPr lang="pt-PT" sz="1300">
                <a:latin typeface="Times New Roman"/>
                <a:ea typeface="Times New Roman"/>
                <a:cs typeface="Times New Roman"/>
                <a:sym typeface="Times New Roman"/>
              </a:rPr>
              <a:t> </a:t>
            </a:r>
            <a:endParaRPr/>
          </a:p>
        </p:txBody>
      </p:sp>
      <p:sp>
        <p:nvSpPr>
          <p:cNvPr id="315" name="Google Shape;315;p43"/>
          <p:cNvSpPr txBox="1"/>
          <p:nvPr/>
        </p:nvSpPr>
        <p:spPr>
          <a:xfrm>
            <a:off x="1699924" y="4362275"/>
            <a:ext cx="2079000" cy="3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100">
                <a:latin typeface="Times New Roman"/>
                <a:ea typeface="Times New Roman"/>
                <a:cs typeface="Times New Roman"/>
                <a:sym typeface="Times New Roman"/>
              </a:rPr>
              <a:t>Camada intermédia da </a:t>
            </a:r>
            <a:r>
              <a:rPr i="1" lang="pt-PT" sz="1100">
                <a:latin typeface="Times New Roman"/>
                <a:ea typeface="Times New Roman"/>
                <a:cs typeface="Times New Roman"/>
                <a:sym typeface="Times New Roman"/>
              </a:rPr>
              <a:t>Label 0</a:t>
            </a:r>
            <a:r>
              <a:rPr lang="pt-PT" sz="1300">
                <a:latin typeface="Times New Roman"/>
                <a:ea typeface="Times New Roman"/>
                <a:cs typeface="Times New Roman"/>
                <a:sym typeface="Times New Roman"/>
              </a:rPr>
              <a:t> </a:t>
            </a:r>
            <a:endParaRPr/>
          </a:p>
        </p:txBody>
      </p:sp>
      <p:sp>
        <p:nvSpPr>
          <p:cNvPr id="316" name="Google Shape;316;p43"/>
          <p:cNvSpPr txBox="1"/>
          <p:nvPr/>
        </p:nvSpPr>
        <p:spPr>
          <a:xfrm>
            <a:off x="5390449" y="4409350"/>
            <a:ext cx="2079000" cy="3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100">
                <a:latin typeface="Times New Roman"/>
                <a:ea typeface="Times New Roman"/>
                <a:cs typeface="Times New Roman"/>
                <a:sym typeface="Times New Roman"/>
              </a:rPr>
              <a:t>Camada intermédia da </a:t>
            </a:r>
            <a:r>
              <a:rPr i="1" lang="pt-PT" sz="1100">
                <a:latin typeface="Times New Roman"/>
                <a:ea typeface="Times New Roman"/>
                <a:cs typeface="Times New Roman"/>
                <a:sym typeface="Times New Roman"/>
              </a:rPr>
              <a:t>Label 1</a:t>
            </a:r>
            <a:r>
              <a:rPr lang="pt-PT" sz="1300">
                <a:latin typeface="Times New Roman"/>
                <a:ea typeface="Times New Roman"/>
                <a:cs typeface="Times New Roman"/>
                <a:sym typeface="Times New Roman"/>
              </a:rPr>
              <a:t> </a:t>
            </a:r>
            <a:endParaRPr/>
          </a:p>
        </p:txBody>
      </p:sp>
      <p:pic>
        <p:nvPicPr>
          <p:cNvPr id="317" name="Google Shape;317;p43"/>
          <p:cNvPicPr preferRelativeResize="0"/>
          <p:nvPr/>
        </p:nvPicPr>
        <p:blipFill>
          <a:blip r:embed="rId3">
            <a:alphaModFix/>
          </a:blip>
          <a:stretch>
            <a:fillRect/>
          </a:stretch>
        </p:blipFill>
        <p:spPr>
          <a:xfrm>
            <a:off x="1101013" y="1652175"/>
            <a:ext cx="3276825" cy="1084250"/>
          </a:xfrm>
          <a:prstGeom prst="rect">
            <a:avLst/>
          </a:prstGeom>
          <a:noFill/>
          <a:ln>
            <a:noFill/>
          </a:ln>
        </p:spPr>
      </p:pic>
      <p:pic>
        <p:nvPicPr>
          <p:cNvPr id="318" name="Google Shape;318;p43"/>
          <p:cNvPicPr preferRelativeResize="0"/>
          <p:nvPr/>
        </p:nvPicPr>
        <p:blipFill>
          <a:blip r:embed="rId4">
            <a:alphaModFix/>
          </a:blip>
          <a:stretch>
            <a:fillRect/>
          </a:stretch>
        </p:blipFill>
        <p:spPr>
          <a:xfrm>
            <a:off x="5035348" y="1652175"/>
            <a:ext cx="2789194" cy="1084250"/>
          </a:xfrm>
          <a:prstGeom prst="rect">
            <a:avLst/>
          </a:prstGeom>
          <a:noFill/>
          <a:ln>
            <a:noFill/>
          </a:ln>
        </p:spPr>
      </p:pic>
      <p:pic>
        <p:nvPicPr>
          <p:cNvPr id="319" name="Google Shape;319;p43"/>
          <p:cNvPicPr preferRelativeResize="0"/>
          <p:nvPr/>
        </p:nvPicPr>
        <p:blipFill>
          <a:blip r:embed="rId5">
            <a:alphaModFix/>
          </a:blip>
          <a:stretch>
            <a:fillRect/>
          </a:stretch>
        </p:blipFill>
        <p:spPr>
          <a:xfrm>
            <a:off x="1339825" y="3252050"/>
            <a:ext cx="2799204" cy="1084250"/>
          </a:xfrm>
          <a:prstGeom prst="rect">
            <a:avLst/>
          </a:prstGeom>
          <a:noFill/>
          <a:ln>
            <a:noFill/>
          </a:ln>
        </p:spPr>
      </p:pic>
      <p:pic>
        <p:nvPicPr>
          <p:cNvPr id="320" name="Google Shape;320;p43"/>
          <p:cNvPicPr preferRelativeResize="0"/>
          <p:nvPr/>
        </p:nvPicPr>
        <p:blipFill>
          <a:blip r:embed="rId6">
            <a:alphaModFix/>
          </a:blip>
          <a:stretch>
            <a:fillRect/>
          </a:stretch>
        </p:blipFill>
        <p:spPr>
          <a:xfrm>
            <a:off x="4995122" y="3252060"/>
            <a:ext cx="2869648" cy="1084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ph idx="1" type="body"/>
          </p:nvPr>
        </p:nvSpPr>
        <p:spPr>
          <a:xfrm>
            <a:off x="786500" y="2366250"/>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pt-PT" sz="2000"/>
              <a:t>Machine Learning</a:t>
            </a:r>
            <a:endParaRPr sz="2000"/>
          </a:p>
          <a:p>
            <a:pPr indent="-355600" lvl="0" marL="457200" rtl="0" algn="l">
              <a:spcBef>
                <a:spcPts val="0"/>
              </a:spcBef>
              <a:spcAft>
                <a:spcPts val="0"/>
              </a:spcAft>
              <a:buSzPts val="2000"/>
              <a:buChar char="●"/>
            </a:pPr>
            <a:r>
              <a:rPr lang="pt-PT" sz="2000"/>
              <a:t>Redes Neuronais</a:t>
            </a:r>
            <a:endParaRPr sz="2000"/>
          </a:p>
          <a:p>
            <a:pPr indent="-355600" lvl="0" marL="457200" rtl="0" algn="l">
              <a:spcBef>
                <a:spcPts val="0"/>
              </a:spcBef>
              <a:spcAft>
                <a:spcPts val="0"/>
              </a:spcAft>
              <a:buSzPts val="2000"/>
              <a:buChar char="●"/>
            </a:pPr>
            <a:r>
              <a:rPr lang="pt-PT" sz="2000"/>
              <a:t>Shallow Neural networks</a:t>
            </a:r>
            <a:endParaRPr sz="2000"/>
          </a:p>
        </p:txBody>
      </p:sp>
      <p:sp>
        <p:nvSpPr>
          <p:cNvPr id="181" name="Google Shape;181;p26"/>
          <p:cNvSpPr txBox="1"/>
          <p:nvPr>
            <p:ph idx="4294967295" type="ctrTitle"/>
          </p:nvPr>
        </p:nvSpPr>
        <p:spPr>
          <a:xfrm>
            <a:off x="1858700" y="698578"/>
            <a:ext cx="5361300" cy="89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sz="3100">
                <a:solidFill>
                  <a:srgbClr val="000000"/>
                </a:solidFill>
                <a:latin typeface="Times New Roman"/>
                <a:ea typeface="Times New Roman"/>
                <a:cs typeface="Times New Roman"/>
                <a:sym typeface="Times New Roman"/>
              </a:rPr>
              <a:t>Contextualização</a:t>
            </a:r>
            <a:endParaRPr sz="3100">
              <a:solidFill>
                <a:srgbClr val="000000"/>
              </a:solidFill>
              <a:latin typeface="Times New Roman"/>
              <a:ea typeface="Times New Roman"/>
              <a:cs typeface="Times New Roman"/>
              <a:sym typeface="Times New Roman"/>
            </a:endParaRPr>
          </a:p>
        </p:txBody>
      </p:sp>
      <p:pic>
        <p:nvPicPr>
          <p:cNvPr id="182" name="Google Shape;182;p26"/>
          <p:cNvPicPr preferRelativeResize="0"/>
          <p:nvPr/>
        </p:nvPicPr>
        <p:blipFill>
          <a:blip r:embed="rId3">
            <a:alphaModFix/>
          </a:blip>
          <a:stretch>
            <a:fillRect/>
          </a:stretch>
        </p:blipFill>
        <p:spPr>
          <a:xfrm>
            <a:off x="4187600" y="1722091"/>
            <a:ext cx="4104600" cy="256535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4"/>
          <p:cNvSpPr txBox="1"/>
          <p:nvPr>
            <p:ph type="title"/>
          </p:nvPr>
        </p:nvSpPr>
        <p:spPr>
          <a:xfrm>
            <a:off x="819150" y="845600"/>
            <a:ext cx="7505700" cy="5979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rgbClr val="000000"/>
              </a:buClr>
              <a:buSzPts val="1300"/>
              <a:buFont typeface="Times New Roman"/>
              <a:buChar char="●"/>
            </a:pPr>
            <a:r>
              <a:rPr lang="pt-PT" sz="1300">
                <a:solidFill>
                  <a:srgbClr val="000000"/>
                </a:solidFill>
                <a:latin typeface="Times New Roman"/>
                <a:ea typeface="Times New Roman"/>
                <a:cs typeface="Times New Roman"/>
                <a:sym typeface="Times New Roman"/>
              </a:rPr>
              <a:t>Matrizes de Confusão</a:t>
            </a:r>
            <a:r>
              <a:rPr lang="pt-PT" sz="1300">
                <a:solidFill>
                  <a:srgbClr val="000000"/>
                </a:solidFill>
                <a:latin typeface="Times New Roman"/>
                <a:ea typeface="Times New Roman"/>
                <a:cs typeface="Times New Roman"/>
                <a:sym typeface="Times New Roman"/>
              </a:rPr>
              <a:t>:</a:t>
            </a:r>
            <a:endParaRPr sz="1300">
              <a:solidFill>
                <a:srgbClr val="000000"/>
              </a:solidFill>
              <a:latin typeface="Times New Roman"/>
              <a:ea typeface="Times New Roman"/>
              <a:cs typeface="Times New Roman"/>
              <a:sym typeface="Times New Roman"/>
            </a:endParaRPr>
          </a:p>
        </p:txBody>
      </p:sp>
      <p:sp>
        <p:nvSpPr>
          <p:cNvPr id="326" name="Google Shape;326;p44"/>
          <p:cNvSpPr txBox="1"/>
          <p:nvPr/>
        </p:nvSpPr>
        <p:spPr>
          <a:xfrm>
            <a:off x="1324402" y="3390900"/>
            <a:ext cx="2842200" cy="4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100">
                <a:latin typeface="Times New Roman"/>
                <a:ea typeface="Times New Roman"/>
                <a:cs typeface="Times New Roman"/>
                <a:sym typeface="Times New Roman"/>
              </a:rPr>
              <a:t>Matriz de Confusão do </a:t>
            </a:r>
            <a:r>
              <a:rPr i="1" lang="pt-PT" sz="1100">
                <a:latin typeface="Times New Roman"/>
                <a:ea typeface="Times New Roman"/>
                <a:cs typeface="Times New Roman"/>
                <a:sym typeface="Times New Roman"/>
              </a:rPr>
              <a:t>dataset </a:t>
            </a:r>
            <a:r>
              <a:rPr lang="pt-PT" sz="1100">
                <a:latin typeface="Times New Roman"/>
                <a:ea typeface="Times New Roman"/>
                <a:cs typeface="Times New Roman"/>
                <a:sym typeface="Times New Roman"/>
              </a:rPr>
              <a:t>de treino</a:t>
            </a:r>
            <a:endParaRPr/>
          </a:p>
        </p:txBody>
      </p:sp>
      <p:pic>
        <p:nvPicPr>
          <p:cNvPr id="327" name="Google Shape;327;p44"/>
          <p:cNvPicPr preferRelativeResize="0"/>
          <p:nvPr/>
        </p:nvPicPr>
        <p:blipFill>
          <a:blip r:embed="rId3">
            <a:alphaModFix/>
          </a:blip>
          <a:stretch>
            <a:fillRect/>
          </a:stretch>
        </p:blipFill>
        <p:spPr>
          <a:xfrm>
            <a:off x="1099613" y="1587275"/>
            <a:ext cx="6944775" cy="1844575"/>
          </a:xfrm>
          <a:prstGeom prst="rect">
            <a:avLst/>
          </a:prstGeom>
          <a:noFill/>
          <a:ln>
            <a:noFill/>
          </a:ln>
        </p:spPr>
      </p:pic>
      <p:sp>
        <p:nvSpPr>
          <p:cNvPr id="328" name="Google Shape;328;p44"/>
          <p:cNvSpPr txBox="1"/>
          <p:nvPr/>
        </p:nvSpPr>
        <p:spPr>
          <a:xfrm>
            <a:off x="4874077" y="3390900"/>
            <a:ext cx="2842200" cy="4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100">
                <a:latin typeface="Times New Roman"/>
                <a:ea typeface="Times New Roman"/>
                <a:cs typeface="Times New Roman"/>
                <a:sym typeface="Times New Roman"/>
              </a:rPr>
              <a:t>Matriz de Confusão do </a:t>
            </a:r>
            <a:r>
              <a:rPr i="1" lang="pt-PT" sz="1100">
                <a:latin typeface="Times New Roman"/>
                <a:ea typeface="Times New Roman"/>
                <a:cs typeface="Times New Roman"/>
                <a:sym typeface="Times New Roman"/>
              </a:rPr>
              <a:t>dataset </a:t>
            </a:r>
            <a:r>
              <a:rPr lang="pt-PT" sz="1100">
                <a:latin typeface="Times New Roman"/>
                <a:ea typeface="Times New Roman"/>
                <a:cs typeface="Times New Roman"/>
                <a:sym typeface="Times New Roman"/>
              </a:rPr>
              <a:t>de teste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5"/>
          <p:cNvSpPr txBox="1"/>
          <p:nvPr>
            <p:ph idx="1" type="body"/>
          </p:nvPr>
        </p:nvSpPr>
        <p:spPr>
          <a:xfrm>
            <a:off x="819150" y="1990725"/>
            <a:ext cx="37530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pt-PT" sz="1600">
                <a:latin typeface="Times New Roman"/>
                <a:ea typeface="Times New Roman"/>
                <a:cs typeface="Times New Roman"/>
                <a:sym typeface="Times New Roman"/>
              </a:rPr>
              <a:t>600 imagens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pt-PT" sz="1600">
                <a:latin typeface="Times New Roman"/>
                <a:ea typeface="Times New Roman"/>
                <a:cs typeface="Times New Roman"/>
                <a:sym typeface="Times New Roman"/>
              </a:rPr>
              <a:t>8 x 8</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pt-PT" sz="1600">
                <a:latin typeface="Times New Roman"/>
                <a:ea typeface="Times New Roman"/>
                <a:cs typeface="Times New Roman"/>
                <a:sym typeface="Times New Roman"/>
              </a:rPr>
              <a:t>L</a:t>
            </a:r>
            <a:r>
              <a:rPr lang="pt-PT" sz="1600">
                <a:latin typeface="Times New Roman"/>
                <a:ea typeface="Times New Roman"/>
                <a:cs typeface="Times New Roman"/>
                <a:sym typeface="Times New Roman"/>
              </a:rPr>
              <a:t>abels balanceadas</a:t>
            </a:r>
            <a:endParaRPr sz="1600">
              <a:latin typeface="Times New Roman"/>
              <a:ea typeface="Times New Roman"/>
              <a:cs typeface="Times New Roman"/>
              <a:sym typeface="Times New Roman"/>
            </a:endParaRPr>
          </a:p>
        </p:txBody>
      </p:sp>
      <p:sp>
        <p:nvSpPr>
          <p:cNvPr id="334" name="Google Shape;334;p4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Caso de Estudo II</a:t>
            </a:r>
            <a:endParaRPr i="1">
              <a:solidFill>
                <a:srgbClr val="000000"/>
              </a:solidFill>
              <a:latin typeface="Times New Roman"/>
              <a:ea typeface="Times New Roman"/>
              <a:cs typeface="Times New Roman"/>
              <a:sym typeface="Times New Roman"/>
            </a:endParaRPr>
          </a:p>
        </p:txBody>
      </p:sp>
      <p:pic>
        <p:nvPicPr>
          <p:cNvPr id="335" name="Google Shape;335;p45"/>
          <p:cNvPicPr preferRelativeResize="0"/>
          <p:nvPr/>
        </p:nvPicPr>
        <p:blipFill>
          <a:blip r:embed="rId3">
            <a:alphaModFix/>
          </a:blip>
          <a:stretch>
            <a:fillRect/>
          </a:stretch>
        </p:blipFill>
        <p:spPr>
          <a:xfrm>
            <a:off x="5376800" y="1617150"/>
            <a:ext cx="3122032" cy="3038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Análise de Resultados</a:t>
            </a:r>
            <a:endParaRPr i="1">
              <a:solidFill>
                <a:srgbClr val="000000"/>
              </a:solidFill>
              <a:latin typeface="Times New Roman"/>
              <a:ea typeface="Times New Roman"/>
              <a:cs typeface="Times New Roman"/>
              <a:sym typeface="Times New Roman"/>
            </a:endParaRPr>
          </a:p>
        </p:txBody>
      </p:sp>
      <p:pic>
        <p:nvPicPr>
          <p:cNvPr id="341" name="Google Shape;341;p46"/>
          <p:cNvPicPr preferRelativeResize="0"/>
          <p:nvPr/>
        </p:nvPicPr>
        <p:blipFill>
          <a:blip r:embed="rId3">
            <a:alphaModFix/>
          </a:blip>
          <a:stretch>
            <a:fillRect/>
          </a:stretch>
        </p:blipFill>
        <p:spPr>
          <a:xfrm>
            <a:off x="584575" y="1612113"/>
            <a:ext cx="3752850" cy="2905125"/>
          </a:xfrm>
          <a:prstGeom prst="rect">
            <a:avLst/>
          </a:prstGeom>
          <a:noFill/>
          <a:ln>
            <a:noFill/>
          </a:ln>
        </p:spPr>
      </p:pic>
      <p:pic>
        <p:nvPicPr>
          <p:cNvPr id="342" name="Google Shape;342;p46"/>
          <p:cNvPicPr preferRelativeResize="0"/>
          <p:nvPr/>
        </p:nvPicPr>
        <p:blipFill>
          <a:blip r:embed="rId4">
            <a:alphaModFix/>
          </a:blip>
          <a:stretch>
            <a:fillRect/>
          </a:stretch>
        </p:blipFill>
        <p:spPr>
          <a:xfrm>
            <a:off x="5029200" y="1612124"/>
            <a:ext cx="3339700" cy="2738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7"/>
          <p:cNvSpPr txBox="1"/>
          <p:nvPr>
            <p:ph idx="1" type="body"/>
          </p:nvPr>
        </p:nvSpPr>
        <p:spPr>
          <a:xfrm>
            <a:off x="819150" y="814400"/>
            <a:ext cx="7505700" cy="6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500">
                <a:solidFill>
                  <a:srgbClr val="000000"/>
                </a:solidFill>
                <a:latin typeface="Arial"/>
                <a:ea typeface="Arial"/>
                <a:cs typeface="Arial"/>
                <a:sym typeface="Arial"/>
              </a:rPr>
              <a:t>Função de ativação: tanh</a:t>
            </a:r>
            <a:endParaRPr sz="1500">
              <a:solidFill>
                <a:srgbClr val="000000"/>
              </a:solidFill>
              <a:latin typeface="Arial"/>
              <a:ea typeface="Arial"/>
              <a:cs typeface="Arial"/>
              <a:sym typeface="Arial"/>
            </a:endParaRPr>
          </a:p>
          <a:p>
            <a:pPr indent="-311150" lvl="0" marL="457200" rtl="0" algn="l">
              <a:spcBef>
                <a:spcPts val="1600"/>
              </a:spcBef>
              <a:spcAft>
                <a:spcPts val="0"/>
              </a:spcAft>
              <a:buClr>
                <a:srgbClr val="000000"/>
              </a:buClr>
              <a:buSzPts val="1300"/>
              <a:buFont typeface="Arial"/>
              <a:buChar char="●"/>
            </a:pPr>
            <a:r>
              <a:rPr lang="pt-PT">
                <a:solidFill>
                  <a:srgbClr val="000000"/>
                </a:solidFill>
                <a:latin typeface="Arial"/>
                <a:ea typeface="Arial"/>
                <a:cs typeface="Arial"/>
                <a:sym typeface="Arial"/>
              </a:rPr>
              <a:t>Pesos da camada intermédia com 2 unidades</a:t>
            </a:r>
            <a:endParaRPr>
              <a:solidFill>
                <a:srgbClr val="000000"/>
              </a:solidFill>
              <a:latin typeface="Arial"/>
              <a:ea typeface="Arial"/>
              <a:cs typeface="Arial"/>
              <a:sym typeface="Arial"/>
            </a:endParaRPr>
          </a:p>
        </p:txBody>
      </p:sp>
      <p:pic>
        <p:nvPicPr>
          <p:cNvPr id="348" name="Google Shape;348;p47"/>
          <p:cNvPicPr preferRelativeResize="0"/>
          <p:nvPr/>
        </p:nvPicPr>
        <p:blipFill>
          <a:blip r:embed="rId3">
            <a:alphaModFix/>
          </a:blip>
          <a:stretch>
            <a:fillRect/>
          </a:stretch>
        </p:blipFill>
        <p:spPr>
          <a:xfrm>
            <a:off x="819150" y="2038800"/>
            <a:ext cx="3726650" cy="1831625"/>
          </a:xfrm>
          <a:prstGeom prst="rect">
            <a:avLst/>
          </a:prstGeom>
          <a:noFill/>
          <a:ln>
            <a:noFill/>
          </a:ln>
        </p:spPr>
      </p:pic>
      <p:pic>
        <p:nvPicPr>
          <p:cNvPr id="349" name="Google Shape;349;p47"/>
          <p:cNvPicPr preferRelativeResize="0"/>
          <p:nvPr/>
        </p:nvPicPr>
        <p:blipFill>
          <a:blip r:embed="rId4">
            <a:alphaModFix/>
          </a:blip>
          <a:stretch>
            <a:fillRect/>
          </a:stretch>
        </p:blipFill>
        <p:spPr>
          <a:xfrm>
            <a:off x="5233975" y="2209850"/>
            <a:ext cx="2824175" cy="1489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8"/>
          <p:cNvSpPr txBox="1"/>
          <p:nvPr>
            <p:ph idx="1" type="body"/>
          </p:nvPr>
        </p:nvSpPr>
        <p:spPr>
          <a:xfrm>
            <a:off x="819150" y="685800"/>
            <a:ext cx="7505700" cy="37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500">
                <a:solidFill>
                  <a:srgbClr val="000000"/>
                </a:solidFill>
                <a:latin typeface="Times New Roman"/>
                <a:ea typeface="Times New Roman"/>
                <a:cs typeface="Times New Roman"/>
                <a:sym typeface="Times New Roman"/>
              </a:rPr>
              <a:t>Comparar resultados para as funções de ativação swish e tanh</a:t>
            </a:r>
            <a:endParaRPr sz="1500">
              <a:solidFill>
                <a:srgbClr val="000000"/>
              </a:solidFill>
              <a:latin typeface="Times New Roman"/>
              <a:ea typeface="Times New Roman"/>
              <a:cs typeface="Times New Roman"/>
              <a:sym typeface="Times New Roman"/>
            </a:endParaRPr>
          </a:p>
          <a:p>
            <a:pPr indent="-311150" lvl="0" marL="457200" rtl="0" algn="l">
              <a:spcBef>
                <a:spcPts val="1600"/>
              </a:spcBef>
              <a:spcAft>
                <a:spcPts val="0"/>
              </a:spcAft>
              <a:buClr>
                <a:srgbClr val="000000"/>
              </a:buClr>
              <a:buSzPts val="1300"/>
              <a:buFont typeface="Times New Roman"/>
              <a:buChar char="●"/>
            </a:pPr>
            <a:r>
              <a:rPr lang="pt-PT">
                <a:solidFill>
                  <a:srgbClr val="000000"/>
                </a:solidFill>
                <a:latin typeface="Times New Roman"/>
                <a:ea typeface="Times New Roman"/>
                <a:cs typeface="Times New Roman"/>
                <a:sym typeface="Times New Roman"/>
              </a:rPr>
              <a:t>2 unidades na camada intermédia</a:t>
            </a:r>
            <a:endParaRPr>
              <a:solidFill>
                <a:srgbClr val="000000"/>
              </a:solidFill>
              <a:latin typeface="Times New Roman"/>
              <a:ea typeface="Times New Roman"/>
              <a:cs typeface="Times New Roman"/>
              <a:sym typeface="Times New Roman"/>
            </a:endParaRPr>
          </a:p>
        </p:txBody>
      </p:sp>
      <p:pic>
        <p:nvPicPr>
          <p:cNvPr id="355" name="Google Shape;355;p48"/>
          <p:cNvPicPr preferRelativeResize="0"/>
          <p:nvPr/>
        </p:nvPicPr>
        <p:blipFill>
          <a:blip r:embed="rId3">
            <a:alphaModFix/>
          </a:blip>
          <a:stretch>
            <a:fillRect/>
          </a:stretch>
        </p:blipFill>
        <p:spPr>
          <a:xfrm>
            <a:off x="2071675" y="1582350"/>
            <a:ext cx="5000625" cy="2686050"/>
          </a:xfrm>
          <a:prstGeom prst="rect">
            <a:avLst/>
          </a:prstGeom>
          <a:noFill/>
          <a:ln>
            <a:noFill/>
          </a:ln>
        </p:spPr>
      </p:pic>
      <p:sp>
        <p:nvSpPr>
          <p:cNvPr id="356" name="Google Shape;356;p48"/>
          <p:cNvSpPr txBox="1"/>
          <p:nvPr/>
        </p:nvSpPr>
        <p:spPr>
          <a:xfrm>
            <a:off x="819150" y="1928825"/>
            <a:ext cx="46719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Times New Roman"/>
                <a:ea typeface="Times New Roman"/>
                <a:cs typeface="Times New Roman"/>
                <a:sym typeface="Times New Roman"/>
              </a:rPr>
              <a:t>Função swish</a:t>
            </a:r>
            <a:endParaRPr>
              <a:latin typeface="Times New Roman"/>
              <a:ea typeface="Times New Roman"/>
              <a:cs typeface="Times New Roman"/>
              <a:sym typeface="Times New Roman"/>
            </a:endParaRPr>
          </a:p>
        </p:txBody>
      </p:sp>
      <p:sp>
        <p:nvSpPr>
          <p:cNvPr id="357" name="Google Shape;357;p48"/>
          <p:cNvSpPr txBox="1"/>
          <p:nvPr/>
        </p:nvSpPr>
        <p:spPr>
          <a:xfrm>
            <a:off x="819150" y="3139700"/>
            <a:ext cx="13716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Times New Roman"/>
                <a:ea typeface="Times New Roman"/>
                <a:cs typeface="Times New Roman"/>
                <a:sym typeface="Times New Roman"/>
              </a:rPr>
              <a:t>Função tanh</a:t>
            </a:r>
            <a:endParaRPr>
              <a:latin typeface="Times New Roman"/>
              <a:ea typeface="Times New Roman"/>
              <a:cs typeface="Times New Roman"/>
              <a:sym typeface="Times New Roman"/>
            </a:endParaRPr>
          </a:p>
        </p:txBody>
      </p:sp>
      <p:sp>
        <p:nvSpPr>
          <p:cNvPr id="358" name="Google Shape;358;p48"/>
          <p:cNvSpPr txBox="1"/>
          <p:nvPr/>
        </p:nvSpPr>
        <p:spPr>
          <a:xfrm>
            <a:off x="2946800" y="4018350"/>
            <a:ext cx="18966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Calibri"/>
                <a:ea typeface="Calibri"/>
                <a:cs typeface="Calibri"/>
                <a:sym typeface="Calibri"/>
              </a:rPr>
              <a:t>Label 0</a:t>
            </a:r>
            <a:endParaRPr>
              <a:latin typeface="Calibri"/>
              <a:ea typeface="Calibri"/>
              <a:cs typeface="Calibri"/>
              <a:sym typeface="Calibri"/>
            </a:endParaRPr>
          </a:p>
        </p:txBody>
      </p:sp>
      <p:sp>
        <p:nvSpPr>
          <p:cNvPr id="359" name="Google Shape;359;p48"/>
          <p:cNvSpPr txBox="1"/>
          <p:nvPr/>
        </p:nvSpPr>
        <p:spPr>
          <a:xfrm>
            <a:off x="5683950" y="4018350"/>
            <a:ext cx="18966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Calibri"/>
                <a:ea typeface="Calibri"/>
                <a:cs typeface="Calibri"/>
                <a:sym typeface="Calibri"/>
              </a:rPr>
              <a:t>Label 1</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49"/>
          <p:cNvSpPr txBox="1"/>
          <p:nvPr>
            <p:ph idx="1" type="body"/>
          </p:nvPr>
        </p:nvSpPr>
        <p:spPr>
          <a:xfrm>
            <a:off x="819150" y="814400"/>
            <a:ext cx="7505700" cy="6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500">
                <a:solidFill>
                  <a:srgbClr val="000000"/>
                </a:solidFill>
                <a:latin typeface="Times New Roman"/>
                <a:ea typeface="Times New Roman"/>
                <a:cs typeface="Times New Roman"/>
                <a:sym typeface="Times New Roman"/>
              </a:rPr>
              <a:t>Função de ativação: tanh</a:t>
            </a:r>
            <a:endParaRPr sz="1500">
              <a:solidFill>
                <a:srgbClr val="000000"/>
              </a:solidFill>
              <a:latin typeface="Times New Roman"/>
              <a:ea typeface="Times New Roman"/>
              <a:cs typeface="Times New Roman"/>
              <a:sym typeface="Times New Roman"/>
            </a:endParaRPr>
          </a:p>
          <a:p>
            <a:pPr indent="-311150" lvl="0" marL="457200" rtl="0" algn="l">
              <a:spcBef>
                <a:spcPts val="1600"/>
              </a:spcBef>
              <a:spcAft>
                <a:spcPts val="0"/>
              </a:spcAft>
              <a:buClr>
                <a:srgbClr val="000000"/>
              </a:buClr>
              <a:buSzPts val="1300"/>
              <a:buFont typeface="Times New Roman"/>
              <a:buChar char="●"/>
            </a:pPr>
            <a:r>
              <a:rPr lang="pt-PT">
                <a:solidFill>
                  <a:srgbClr val="000000"/>
                </a:solidFill>
                <a:latin typeface="Times New Roman"/>
                <a:ea typeface="Times New Roman"/>
                <a:cs typeface="Times New Roman"/>
                <a:sym typeface="Times New Roman"/>
              </a:rPr>
              <a:t>Pesos da camada intermédia com 3 unidades</a:t>
            </a:r>
            <a:endParaRPr>
              <a:solidFill>
                <a:srgbClr val="000000"/>
              </a:solidFill>
              <a:latin typeface="Times New Roman"/>
              <a:ea typeface="Times New Roman"/>
              <a:cs typeface="Times New Roman"/>
              <a:sym typeface="Times New Roman"/>
            </a:endParaRPr>
          </a:p>
        </p:txBody>
      </p:sp>
      <p:pic>
        <p:nvPicPr>
          <p:cNvPr id="365" name="Google Shape;365;p49"/>
          <p:cNvPicPr preferRelativeResize="0"/>
          <p:nvPr/>
        </p:nvPicPr>
        <p:blipFill>
          <a:blip r:embed="rId3">
            <a:alphaModFix/>
          </a:blip>
          <a:stretch>
            <a:fillRect/>
          </a:stretch>
        </p:blipFill>
        <p:spPr>
          <a:xfrm>
            <a:off x="819150" y="2175274"/>
            <a:ext cx="4349975" cy="1472175"/>
          </a:xfrm>
          <a:prstGeom prst="rect">
            <a:avLst/>
          </a:prstGeom>
          <a:noFill/>
          <a:ln>
            <a:noFill/>
          </a:ln>
        </p:spPr>
      </p:pic>
      <p:pic>
        <p:nvPicPr>
          <p:cNvPr id="366" name="Google Shape;366;p49"/>
          <p:cNvPicPr preferRelativeResize="0"/>
          <p:nvPr/>
        </p:nvPicPr>
        <p:blipFill>
          <a:blip r:embed="rId4">
            <a:alphaModFix/>
          </a:blip>
          <a:stretch>
            <a:fillRect/>
          </a:stretch>
        </p:blipFill>
        <p:spPr>
          <a:xfrm>
            <a:off x="5169125" y="2275675"/>
            <a:ext cx="3277875" cy="1271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0"/>
          <p:cNvSpPr txBox="1"/>
          <p:nvPr>
            <p:ph idx="1" type="body"/>
          </p:nvPr>
        </p:nvSpPr>
        <p:spPr>
          <a:xfrm>
            <a:off x="819150" y="675075"/>
            <a:ext cx="7505700" cy="9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500">
                <a:solidFill>
                  <a:srgbClr val="000000"/>
                </a:solidFill>
                <a:latin typeface="Times New Roman"/>
                <a:ea typeface="Times New Roman"/>
                <a:cs typeface="Times New Roman"/>
                <a:sym typeface="Times New Roman"/>
              </a:rPr>
              <a:t>Comparar resultados para as funções de ativação swish e tanh</a:t>
            </a:r>
            <a:endParaRPr>
              <a:solidFill>
                <a:srgbClr val="000000"/>
              </a:solidFill>
              <a:latin typeface="Times New Roman"/>
              <a:ea typeface="Times New Roman"/>
              <a:cs typeface="Times New Roman"/>
              <a:sym typeface="Times New Roman"/>
            </a:endParaRPr>
          </a:p>
          <a:p>
            <a:pPr indent="-311150" lvl="0" marL="457200" rtl="0" algn="l">
              <a:spcBef>
                <a:spcPts val="1600"/>
              </a:spcBef>
              <a:spcAft>
                <a:spcPts val="0"/>
              </a:spcAft>
              <a:buClr>
                <a:srgbClr val="000000"/>
              </a:buClr>
              <a:buSzPts val="1300"/>
              <a:buFont typeface="Times New Roman"/>
              <a:buChar char="●"/>
            </a:pPr>
            <a:r>
              <a:rPr lang="pt-PT">
                <a:solidFill>
                  <a:srgbClr val="000000"/>
                </a:solidFill>
                <a:latin typeface="Times New Roman"/>
                <a:ea typeface="Times New Roman"/>
                <a:cs typeface="Times New Roman"/>
                <a:sym typeface="Times New Roman"/>
              </a:rPr>
              <a:t>3 unidades na camada intermédia</a:t>
            </a:r>
            <a:endParaRPr>
              <a:solidFill>
                <a:srgbClr val="000000"/>
              </a:solidFill>
              <a:latin typeface="Times New Roman"/>
              <a:ea typeface="Times New Roman"/>
              <a:cs typeface="Times New Roman"/>
              <a:sym typeface="Times New Roman"/>
            </a:endParaRPr>
          </a:p>
        </p:txBody>
      </p:sp>
      <p:pic>
        <p:nvPicPr>
          <p:cNvPr id="372" name="Google Shape;372;p50"/>
          <p:cNvPicPr preferRelativeResize="0"/>
          <p:nvPr/>
        </p:nvPicPr>
        <p:blipFill>
          <a:blip r:embed="rId3">
            <a:alphaModFix/>
          </a:blip>
          <a:stretch>
            <a:fillRect/>
          </a:stretch>
        </p:blipFill>
        <p:spPr>
          <a:xfrm>
            <a:off x="2102650" y="1704000"/>
            <a:ext cx="2687266" cy="1042325"/>
          </a:xfrm>
          <a:prstGeom prst="rect">
            <a:avLst/>
          </a:prstGeom>
          <a:noFill/>
          <a:ln>
            <a:noFill/>
          </a:ln>
        </p:spPr>
      </p:pic>
      <p:pic>
        <p:nvPicPr>
          <p:cNvPr id="373" name="Google Shape;373;p50"/>
          <p:cNvPicPr preferRelativeResize="0"/>
          <p:nvPr/>
        </p:nvPicPr>
        <p:blipFill>
          <a:blip r:embed="rId4">
            <a:alphaModFix/>
          </a:blip>
          <a:stretch>
            <a:fillRect/>
          </a:stretch>
        </p:blipFill>
        <p:spPr>
          <a:xfrm>
            <a:off x="5103025" y="1704000"/>
            <a:ext cx="2687225" cy="1042325"/>
          </a:xfrm>
          <a:prstGeom prst="rect">
            <a:avLst/>
          </a:prstGeom>
          <a:noFill/>
          <a:ln>
            <a:noFill/>
          </a:ln>
        </p:spPr>
      </p:pic>
      <p:pic>
        <p:nvPicPr>
          <p:cNvPr id="374" name="Google Shape;374;p50"/>
          <p:cNvPicPr preferRelativeResize="0"/>
          <p:nvPr/>
        </p:nvPicPr>
        <p:blipFill>
          <a:blip r:embed="rId5">
            <a:alphaModFix/>
          </a:blip>
          <a:stretch>
            <a:fillRect/>
          </a:stretch>
        </p:blipFill>
        <p:spPr>
          <a:xfrm>
            <a:off x="2102663" y="2861163"/>
            <a:ext cx="2687242" cy="1042325"/>
          </a:xfrm>
          <a:prstGeom prst="rect">
            <a:avLst/>
          </a:prstGeom>
          <a:noFill/>
          <a:ln>
            <a:noFill/>
          </a:ln>
        </p:spPr>
      </p:pic>
      <p:pic>
        <p:nvPicPr>
          <p:cNvPr id="375" name="Google Shape;375;p50"/>
          <p:cNvPicPr preferRelativeResize="0"/>
          <p:nvPr/>
        </p:nvPicPr>
        <p:blipFill>
          <a:blip r:embed="rId6">
            <a:alphaModFix/>
          </a:blip>
          <a:stretch>
            <a:fillRect/>
          </a:stretch>
        </p:blipFill>
        <p:spPr>
          <a:xfrm>
            <a:off x="5103000" y="2861175"/>
            <a:ext cx="2687266" cy="1042325"/>
          </a:xfrm>
          <a:prstGeom prst="rect">
            <a:avLst/>
          </a:prstGeom>
          <a:noFill/>
          <a:ln>
            <a:noFill/>
          </a:ln>
        </p:spPr>
      </p:pic>
      <p:sp>
        <p:nvSpPr>
          <p:cNvPr id="376" name="Google Shape;376;p50"/>
          <p:cNvSpPr txBox="1"/>
          <p:nvPr/>
        </p:nvSpPr>
        <p:spPr>
          <a:xfrm>
            <a:off x="864825" y="2010825"/>
            <a:ext cx="13260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Times New Roman"/>
                <a:ea typeface="Times New Roman"/>
                <a:cs typeface="Times New Roman"/>
                <a:sym typeface="Times New Roman"/>
              </a:rPr>
              <a:t>Função swish</a:t>
            </a:r>
            <a:endParaRPr>
              <a:latin typeface="Times New Roman"/>
              <a:ea typeface="Times New Roman"/>
              <a:cs typeface="Times New Roman"/>
              <a:sym typeface="Times New Roman"/>
            </a:endParaRPr>
          </a:p>
        </p:txBody>
      </p:sp>
      <p:sp>
        <p:nvSpPr>
          <p:cNvPr id="377" name="Google Shape;377;p50"/>
          <p:cNvSpPr txBox="1"/>
          <p:nvPr/>
        </p:nvSpPr>
        <p:spPr>
          <a:xfrm>
            <a:off x="819150" y="3162600"/>
            <a:ext cx="46719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Times New Roman"/>
                <a:ea typeface="Times New Roman"/>
                <a:cs typeface="Times New Roman"/>
                <a:sym typeface="Times New Roman"/>
              </a:rPr>
              <a:t>Função tanh</a:t>
            </a:r>
            <a:endParaRPr>
              <a:latin typeface="Times New Roman"/>
              <a:ea typeface="Times New Roman"/>
              <a:cs typeface="Times New Roman"/>
              <a:sym typeface="Times New Roman"/>
            </a:endParaRPr>
          </a:p>
        </p:txBody>
      </p:sp>
      <p:sp>
        <p:nvSpPr>
          <p:cNvPr id="378" name="Google Shape;378;p50"/>
          <p:cNvSpPr txBox="1"/>
          <p:nvPr/>
        </p:nvSpPr>
        <p:spPr>
          <a:xfrm>
            <a:off x="3078938" y="4018350"/>
            <a:ext cx="7347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Calibri"/>
                <a:ea typeface="Calibri"/>
                <a:cs typeface="Calibri"/>
                <a:sym typeface="Calibri"/>
              </a:rPr>
              <a:t>Label 0</a:t>
            </a:r>
            <a:endParaRPr>
              <a:latin typeface="Calibri"/>
              <a:ea typeface="Calibri"/>
              <a:cs typeface="Calibri"/>
              <a:sym typeface="Calibri"/>
            </a:endParaRPr>
          </a:p>
        </p:txBody>
      </p:sp>
      <p:sp>
        <p:nvSpPr>
          <p:cNvPr id="379" name="Google Shape;379;p50"/>
          <p:cNvSpPr txBox="1"/>
          <p:nvPr/>
        </p:nvSpPr>
        <p:spPr>
          <a:xfrm>
            <a:off x="6079288" y="4018350"/>
            <a:ext cx="7347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Calibri"/>
                <a:ea typeface="Calibri"/>
                <a:cs typeface="Calibri"/>
                <a:sym typeface="Calibri"/>
              </a:rPr>
              <a:t>Label 1</a:t>
            </a:r>
            <a:endParaRPr>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1"/>
          <p:cNvSpPr txBox="1"/>
          <p:nvPr>
            <p:ph idx="1" type="body"/>
          </p:nvPr>
        </p:nvSpPr>
        <p:spPr>
          <a:xfrm>
            <a:off x="819150" y="717950"/>
            <a:ext cx="7505700" cy="53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PT" sz="1500">
                <a:solidFill>
                  <a:srgbClr val="000000"/>
                </a:solidFill>
                <a:latin typeface="Arial"/>
                <a:ea typeface="Arial"/>
                <a:cs typeface="Arial"/>
                <a:sym typeface="Arial"/>
              </a:rPr>
              <a:t>Matriz de confusão</a:t>
            </a:r>
            <a:endParaRPr sz="1500">
              <a:solidFill>
                <a:srgbClr val="000000"/>
              </a:solidFill>
              <a:latin typeface="Arial"/>
              <a:ea typeface="Arial"/>
              <a:cs typeface="Arial"/>
              <a:sym typeface="Arial"/>
            </a:endParaRPr>
          </a:p>
        </p:txBody>
      </p:sp>
      <p:pic>
        <p:nvPicPr>
          <p:cNvPr id="385" name="Google Shape;385;p51"/>
          <p:cNvPicPr preferRelativeResize="0"/>
          <p:nvPr/>
        </p:nvPicPr>
        <p:blipFill>
          <a:blip r:embed="rId3">
            <a:alphaModFix/>
          </a:blip>
          <a:stretch>
            <a:fillRect/>
          </a:stretch>
        </p:blipFill>
        <p:spPr>
          <a:xfrm>
            <a:off x="4842325" y="1643050"/>
            <a:ext cx="3267075" cy="1857375"/>
          </a:xfrm>
          <a:prstGeom prst="rect">
            <a:avLst/>
          </a:prstGeom>
          <a:noFill/>
          <a:ln>
            <a:noFill/>
          </a:ln>
        </p:spPr>
      </p:pic>
      <p:sp>
        <p:nvSpPr>
          <p:cNvPr id="386" name="Google Shape;386;p51"/>
          <p:cNvSpPr txBox="1"/>
          <p:nvPr/>
        </p:nvSpPr>
        <p:spPr>
          <a:xfrm>
            <a:off x="4747113" y="3556400"/>
            <a:ext cx="34575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300"/>
              <a:t>Matriz de confusão para o dataset de teste</a:t>
            </a:r>
            <a:r>
              <a:rPr lang="pt-PT">
                <a:latin typeface="Calibri"/>
                <a:ea typeface="Calibri"/>
                <a:cs typeface="Calibri"/>
                <a:sym typeface="Calibri"/>
              </a:rPr>
              <a:t> </a:t>
            </a:r>
            <a:endParaRPr>
              <a:latin typeface="Calibri"/>
              <a:ea typeface="Calibri"/>
              <a:cs typeface="Calibri"/>
              <a:sym typeface="Calibri"/>
            </a:endParaRPr>
          </a:p>
        </p:txBody>
      </p:sp>
      <p:pic>
        <p:nvPicPr>
          <p:cNvPr id="387" name="Google Shape;387;p51"/>
          <p:cNvPicPr preferRelativeResize="0"/>
          <p:nvPr/>
        </p:nvPicPr>
        <p:blipFill>
          <a:blip r:embed="rId4">
            <a:alphaModFix/>
          </a:blip>
          <a:stretch>
            <a:fillRect/>
          </a:stretch>
        </p:blipFill>
        <p:spPr>
          <a:xfrm>
            <a:off x="930988" y="1647813"/>
            <a:ext cx="3333750" cy="1847850"/>
          </a:xfrm>
          <a:prstGeom prst="rect">
            <a:avLst/>
          </a:prstGeom>
          <a:noFill/>
          <a:ln>
            <a:noFill/>
          </a:ln>
        </p:spPr>
      </p:pic>
      <p:sp>
        <p:nvSpPr>
          <p:cNvPr id="388" name="Google Shape;388;p51"/>
          <p:cNvSpPr txBox="1"/>
          <p:nvPr/>
        </p:nvSpPr>
        <p:spPr>
          <a:xfrm>
            <a:off x="832225" y="3556400"/>
            <a:ext cx="35313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300"/>
              <a:t>Matriz de confusão para o dataset de treino </a:t>
            </a:r>
            <a:endParaRPr sz="1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2"/>
          <p:cNvSpPr txBox="1"/>
          <p:nvPr>
            <p:ph type="title"/>
          </p:nvPr>
        </p:nvSpPr>
        <p:spPr>
          <a:xfrm>
            <a:off x="819150" y="3797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Caso de Estudo III</a:t>
            </a:r>
            <a:endParaRPr i="1">
              <a:solidFill>
                <a:srgbClr val="000000"/>
              </a:solidFill>
              <a:latin typeface="Times New Roman"/>
              <a:ea typeface="Times New Roman"/>
              <a:cs typeface="Times New Roman"/>
              <a:sym typeface="Times New Roman"/>
            </a:endParaRPr>
          </a:p>
        </p:txBody>
      </p:sp>
      <p:pic>
        <p:nvPicPr>
          <p:cNvPr id="394" name="Google Shape;394;p52"/>
          <p:cNvPicPr preferRelativeResize="0"/>
          <p:nvPr/>
        </p:nvPicPr>
        <p:blipFill>
          <a:blip r:embed="rId3">
            <a:alphaModFix/>
          </a:blip>
          <a:stretch>
            <a:fillRect/>
          </a:stretch>
        </p:blipFill>
        <p:spPr>
          <a:xfrm>
            <a:off x="884375" y="2040649"/>
            <a:ext cx="7136674" cy="2325350"/>
          </a:xfrm>
          <a:prstGeom prst="rect">
            <a:avLst/>
          </a:prstGeom>
          <a:noFill/>
          <a:ln>
            <a:noFill/>
          </a:ln>
        </p:spPr>
      </p:pic>
      <p:sp>
        <p:nvSpPr>
          <p:cNvPr id="395" name="Google Shape;395;p52"/>
          <p:cNvSpPr txBox="1"/>
          <p:nvPr/>
        </p:nvSpPr>
        <p:spPr>
          <a:xfrm>
            <a:off x="1006325" y="1037400"/>
            <a:ext cx="5357700" cy="880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pt-PT">
                <a:latin typeface="Times New Roman"/>
                <a:ea typeface="Times New Roman"/>
                <a:cs typeface="Times New Roman"/>
                <a:sym typeface="Times New Roman"/>
              </a:rPr>
              <a:t>Kaggle</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pt-PT">
                <a:latin typeface="Times New Roman"/>
                <a:ea typeface="Times New Roman"/>
                <a:cs typeface="Times New Roman"/>
                <a:sym typeface="Times New Roman"/>
              </a:rPr>
              <a:t>250000 imagens 300 x 300</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pt-PT">
                <a:latin typeface="Times New Roman"/>
                <a:ea typeface="Times New Roman"/>
                <a:cs typeface="Times New Roman"/>
                <a:sym typeface="Times New Roman"/>
              </a:rPr>
              <a:t>Labels balanceados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53"/>
          <p:cNvSpPr txBox="1"/>
          <p:nvPr>
            <p:ph type="title"/>
          </p:nvPr>
        </p:nvSpPr>
        <p:spPr>
          <a:xfrm>
            <a:off x="819150" y="4728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Pré-Processamento</a:t>
            </a:r>
            <a:endParaRPr i="1">
              <a:solidFill>
                <a:srgbClr val="000000"/>
              </a:solidFill>
              <a:latin typeface="Times New Roman"/>
              <a:ea typeface="Times New Roman"/>
              <a:cs typeface="Times New Roman"/>
              <a:sym typeface="Times New Roman"/>
            </a:endParaRPr>
          </a:p>
        </p:txBody>
      </p:sp>
      <p:pic>
        <p:nvPicPr>
          <p:cNvPr id="401" name="Google Shape;401;p53"/>
          <p:cNvPicPr preferRelativeResize="0"/>
          <p:nvPr/>
        </p:nvPicPr>
        <p:blipFill>
          <a:blip r:embed="rId3">
            <a:alphaModFix/>
          </a:blip>
          <a:stretch>
            <a:fillRect/>
          </a:stretch>
        </p:blipFill>
        <p:spPr>
          <a:xfrm>
            <a:off x="1229625" y="1725675"/>
            <a:ext cx="6601412" cy="3038500"/>
          </a:xfrm>
          <a:prstGeom prst="rect">
            <a:avLst/>
          </a:prstGeom>
          <a:noFill/>
          <a:ln>
            <a:noFill/>
          </a:ln>
        </p:spPr>
      </p:pic>
      <p:sp>
        <p:nvSpPr>
          <p:cNvPr id="402" name="Google Shape;402;p53"/>
          <p:cNvSpPr txBox="1"/>
          <p:nvPr/>
        </p:nvSpPr>
        <p:spPr>
          <a:xfrm>
            <a:off x="1006325" y="1037400"/>
            <a:ext cx="5357700" cy="779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t-PT">
                <a:latin typeface="Times New Roman"/>
                <a:ea typeface="Times New Roman"/>
                <a:cs typeface="Times New Roman"/>
                <a:sym typeface="Times New Roman"/>
              </a:rPr>
              <a:t> 60 * 60</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pt-PT">
                <a:latin typeface="Times New Roman"/>
                <a:ea typeface="Times New Roman"/>
                <a:cs typeface="Times New Roman"/>
                <a:sym typeface="Times New Roman"/>
              </a:rPr>
              <a:t> GrayScale</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819150" y="5206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Shallow Neural Network</a:t>
            </a:r>
            <a:endParaRPr>
              <a:solidFill>
                <a:srgbClr val="000000"/>
              </a:solidFill>
              <a:latin typeface="Times New Roman"/>
              <a:ea typeface="Times New Roman"/>
              <a:cs typeface="Times New Roman"/>
              <a:sym typeface="Times New Roman"/>
            </a:endParaRPr>
          </a:p>
        </p:txBody>
      </p:sp>
      <p:pic>
        <p:nvPicPr>
          <p:cNvPr id="188" name="Google Shape;188;p27"/>
          <p:cNvPicPr preferRelativeResize="0"/>
          <p:nvPr/>
        </p:nvPicPr>
        <p:blipFill>
          <a:blip r:embed="rId3">
            <a:alphaModFix/>
          </a:blip>
          <a:stretch>
            <a:fillRect/>
          </a:stretch>
        </p:blipFill>
        <p:spPr>
          <a:xfrm>
            <a:off x="645500" y="1632100"/>
            <a:ext cx="4762474" cy="2807100"/>
          </a:xfrm>
          <a:prstGeom prst="rect">
            <a:avLst/>
          </a:prstGeom>
          <a:noFill/>
          <a:ln>
            <a:noFill/>
          </a:ln>
        </p:spPr>
      </p:pic>
      <p:sp>
        <p:nvSpPr>
          <p:cNvPr id="189" name="Google Shape;189;p27"/>
          <p:cNvSpPr txBox="1"/>
          <p:nvPr/>
        </p:nvSpPr>
        <p:spPr>
          <a:xfrm>
            <a:off x="5466600" y="2176750"/>
            <a:ext cx="3215700" cy="15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950">
                <a:highlight>
                  <a:srgbClr val="FFFFFF"/>
                </a:highlight>
                <a:latin typeface="Merriweather"/>
                <a:ea typeface="Merriweather"/>
                <a:cs typeface="Merriweather"/>
                <a:sym typeface="Merriweather"/>
              </a:rPr>
              <a:t>Do Deep</a:t>
            </a:r>
            <a:endParaRPr sz="1950">
              <a:highlight>
                <a:srgbClr val="FFFFFF"/>
              </a:highlight>
              <a:latin typeface="Merriweather"/>
              <a:ea typeface="Merriweather"/>
              <a:cs typeface="Merriweather"/>
              <a:sym typeface="Merriweather"/>
            </a:endParaRPr>
          </a:p>
          <a:p>
            <a:pPr indent="0" lvl="0" marL="0" rtl="0" algn="ctr">
              <a:spcBef>
                <a:spcPts val="0"/>
              </a:spcBef>
              <a:spcAft>
                <a:spcPts val="0"/>
              </a:spcAft>
              <a:buNone/>
            </a:pPr>
            <a:r>
              <a:rPr lang="pt-PT" sz="1950">
                <a:highlight>
                  <a:srgbClr val="FFFFFF"/>
                </a:highlight>
                <a:latin typeface="Merriweather"/>
                <a:ea typeface="Merriweather"/>
                <a:cs typeface="Merriweather"/>
                <a:sym typeface="Merriweather"/>
              </a:rPr>
              <a:t>Nets Really Need to be Deep?</a:t>
            </a:r>
            <a:endParaRPr sz="1950">
              <a:highlight>
                <a:srgbClr val="FFFFFF"/>
              </a:highlight>
              <a:latin typeface="Merriweather"/>
              <a:ea typeface="Merriweather"/>
              <a:cs typeface="Merriweather"/>
              <a:sym typeface="Merriweather"/>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54"/>
          <p:cNvSpPr txBox="1"/>
          <p:nvPr>
            <p:ph type="title"/>
          </p:nvPr>
        </p:nvSpPr>
        <p:spPr>
          <a:xfrm>
            <a:off x="819150" y="2678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Análise de Resultados</a:t>
            </a:r>
            <a:endParaRPr i="1">
              <a:solidFill>
                <a:srgbClr val="000000"/>
              </a:solidFill>
              <a:latin typeface="Times New Roman"/>
              <a:ea typeface="Times New Roman"/>
              <a:cs typeface="Times New Roman"/>
              <a:sym typeface="Times New Roman"/>
            </a:endParaRPr>
          </a:p>
        </p:txBody>
      </p:sp>
      <p:pic>
        <p:nvPicPr>
          <p:cNvPr id="408" name="Google Shape;408;p54"/>
          <p:cNvPicPr preferRelativeResize="0"/>
          <p:nvPr/>
        </p:nvPicPr>
        <p:blipFill>
          <a:blip r:embed="rId3">
            <a:alphaModFix/>
          </a:blip>
          <a:stretch>
            <a:fillRect/>
          </a:stretch>
        </p:blipFill>
        <p:spPr>
          <a:xfrm>
            <a:off x="1854274" y="895275"/>
            <a:ext cx="5675900" cy="4021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55"/>
          <p:cNvSpPr txBox="1"/>
          <p:nvPr>
            <p:ph idx="1" type="body"/>
          </p:nvPr>
        </p:nvSpPr>
        <p:spPr>
          <a:xfrm>
            <a:off x="819150" y="2768138"/>
            <a:ext cx="2459700" cy="589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pt-PT" sz="2000"/>
              <a:t>Shallow vs Deep</a:t>
            </a:r>
            <a:endParaRPr sz="2000"/>
          </a:p>
          <a:p>
            <a:pPr indent="0" lvl="0" marL="0" rtl="0" algn="l">
              <a:spcBef>
                <a:spcPts val="1600"/>
              </a:spcBef>
              <a:spcAft>
                <a:spcPts val="1600"/>
              </a:spcAft>
              <a:buNone/>
            </a:pPr>
            <a:r>
              <a:t/>
            </a:r>
            <a:endParaRPr sz="2000"/>
          </a:p>
        </p:txBody>
      </p:sp>
      <p:sp>
        <p:nvSpPr>
          <p:cNvPr id="414" name="Google Shape;414;p55"/>
          <p:cNvSpPr txBox="1"/>
          <p:nvPr>
            <p:ph type="title"/>
          </p:nvPr>
        </p:nvSpPr>
        <p:spPr>
          <a:xfrm>
            <a:off x="819150" y="4359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Discussão</a:t>
            </a:r>
            <a:endParaRPr i="1">
              <a:solidFill>
                <a:srgbClr val="000000"/>
              </a:solidFill>
              <a:latin typeface="Times New Roman"/>
              <a:ea typeface="Times New Roman"/>
              <a:cs typeface="Times New Roman"/>
              <a:sym typeface="Times New Roman"/>
            </a:endParaRPr>
          </a:p>
        </p:txBody>
      </p:sp>
      <p:pic>
        <p:nvPicPr>
          <p:cNvPr id="415" name="Google Shape;415;p55"/>
          <p:cNvPicPr preferRelativeResize="0"/>
          <p:nvPr/>
        </p:nvPicPr>
        <p:blipFill>
          <a:blip r:embed="rId3">
            <a:alphaModFix/>
          </a:blip>
          <a:stretch>
            <a:fillRect/>
          </a:stretch>
        </p:blipFill>
        <p:spPr>
          <a:xfrm>
            <a:off x="4249175" y="1295099"/>
            <a:ext cx="4075675" cy="32382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56"/>
          <p:cNvSpPr txBox="1"/>
          <p:nvPr>
            <p:ph type="ctrTitle"/>
          </p:nvPr>
        </p:nvSpPr>
        <p:spPr>
          <a:xfrm>
            <a:off x="403400" y="783925"/>
            <a:ext cx="83820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rgbClr val="000000"/>
                </a:solidFill>
              </a:rPr>
              <a:t>Otimização em Machine Learning</a:t>
            </a:r>
            <a:endParaRPr>
              <a:solidFill>
                <a:srgbClr val="000000"/>
              </a:solidFill>
            </a:endParaRPr>
          </a:p>
        </p:txBody>
      </p:sp>
      <p:sp>
        <p:nvSpPr>
          <p:cNvPr id="421" name="Google Shape;421;p56"/>
          <p:cNvSpPr txBox="1"/>
          <p:nvPr>
            <p:ph idx="1" type="subTitle"/>
          </p:nvPr>
        </p:nvSpPr>
        <p:spPr>
          <a:xfrm>
            <a:off x="1891350" y="1924800"/>
            <a:ext cx="5874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sz="3000">
                <a:solidFill>
                  <a:srgbClr val="000000"/>
                </a:solidFill>
              </a:rPr>
              <a:t>Shallow Neural Network, Grupo E</a:t>
            </a:r>
            <a:endParaRPr sz="3000">
              <a:solidFill>
                <a:srgbClr val="000000"/>
              </a:solidFill>
            </a:endParaRPr>
          </a:p>
        </p:txBody>
      </p:sp>
      <p:sp>
        <p:nvSpPr>
          <p:cNvPr id="422" name="Google Shape;422;p56"/>
          <p:cNvSpPr txBox="1"/>
          <p:nvPr>
            <p:ph idx="1" type="subTitle"/>
          </p:nvPr>
        </p:nvSpPr>
        <p:spPr>
          <a:xfrm>
            <a:off x="1891350" y="2617801"/>
            <a:ext cx="5361300" cy="144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sz="1400">
                <a:solidFill>
                  <a:srgbClr val="000000"/>
                </a:solidFill>
                <a:latin typeface="Arial"/>
                <a:ea typeface="Arial"/>
                <a:cs typeface="Arial"/>
                <a:sym typeface="Arial"/>
              </a:rPr>
              <a:t>Guilherme Andrade, A80426</a:t>
            </a:r>
            <a:endParaRPr sz="1400">
              <a:solidFill>
                <a:srgbClr val="000000"/>
              </a:solidFill>
              <a:latin typeface="Arial"/>
              <a:ea typeface="Arial"/>
              <a:cs typeface="Arial"/>
              <a:sym typeface="Arial"/>
            </a:endParaRPr>
          </a:p>
          <a:p>
            <a:pPr indent="0" lvl="0" marL="0" rtl="0" algn="ctr">
              <a:spcBef>
                <a:spcPts val="0"/>
              </a:spcBef>
              <a:spcAft>
                <a:spcPts val="0"/>
              </a:spcAft>
              <a:buNone/>
            </a:pPr>
            <a:r>
              <a:rPr lang="pt-PT" sz="1400">
                <a:solidFill>
                  <a:srgbClr val="000000"/>
                </a:solidFill>
                <a:latin typeface="Arial"/>
                <a:ea typeface="Arial"/>
                <a:cs typeface="Arial"/>
                <a:sym typeface="Arial"/>
              </a:rPr>
              <a:t>Guilherme Nunes, A80524</a:t>
            </a:r>
            <a:endParaRPr sz="1400">
              <a:solidFill>
                <a:srgbClr val="000000"/>
              </a:solidFill>
              <a:latin typeface="Arial"/>
              <a:ea typeface="Arial"/>
              <a:cs typeface="Arial"/>
              <a:sym typeface="Arial"/>
            </a:endParaRPr>
          </a:p>
          <a:p>
            <a:pPr indent="0" lvl="0" marL="0" rtl="0" algn="ctr">
              <a:spcBef>
                <a:spcPts val="0"/>
              </a:spcBef>
              <a:spcAft>
                <a:spcPts val="0"/>
              </a:spcAft>
              <a:buNone/>
            </a:pPr>
            <a:r>
              <a:rPr lang="pt-PT" sz="1400">
                <a:solidFill>
                  <a:srgbClr val="000000"/>
                </a:solidFill>
                <a:latin typeface="Arial"/>
                <a:ea typeface="Arial"/>
                <a:cs typeface="Arial"/>
                <a:sym typeface="Arial"/>
              </a:rPr>
              <a:t>José Costa, A82136</a:t>
            </a:r>
            <a:endParaRPr sz="1400">
              <a:solidFill>
                <a:srgbClr val="000000"/>
              </a:solidFill>
              <a:latin typeface="Arial"/>
              <a:ea typeface="Arial"/>
              <a:cs typeface="Arial"/>
              <a:sym typeface="Arial"/>
            </a:endParaRPr>
          </a:p>
          <a:p>
            <a:pPr indent="0" lvl="0" marL="0" rtl="0" algn="ctr">
              <a:spcBef>
                <a:spcPts val="0"/>
              </a:spcBef>
              <a:spcAft>
                <a:spcPts val="0"/>
              </a:spcAft>
              <a:buNone/>
            </a:pPr>
            <a:r>
              <a:rPr lang="pt-PT" sz="1400">
                <a:solidFill>
                  <a:srgbClr val="000000"/>
                </a:solidFill>
                <a:highlight>
                  <a:srgbClr val="FFFFFF"/>
                </a:highlight>
                <a:latin typeface="Arial"/>
                <a:ea typeface="Arial"/>
                <a:cs typeface="Arial"/>
                <a:sym typeface="Arial"/>
              </a:rPr>
              <a:t>Rui Ribeiro, A80207</a:t>
            </a:r>
            <a:endParaRPr sz="14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pt-PT" sz="1400">
                <a:solidFill>
                  <a:srgbClr val="000000"/>
                </a:solidFill>
                <a:latin typeface="Arial"/>
                <a:ea typeface="Arial"/>
                <a:cs typeface="Arial"/>
                <a:sym typeface="Arial"/>
              </a:rPr>
              <a:t>Gabriela Martins, A81987</a:t>
            </a:r>
            <a:endParaRPr sz="1400">
              <a:solidFill>
                <a:srgbClr val="000000"/>
              </a:solidFill>
              <a:latin typeface="Arial"/>
              <a:ea typeface="Arial"/>
              <a:cs typeface="Arial"/>
              <a:sym typeface="Arial"/>
            </a:endParaRPr>
          </a:p>
          <a:p>
            <a:pPr indent="0" lvl="0" marL="0" rtl="0" algn="ctr">
              <a:spcBef>
                <a:spcPts val="0"/>
              </a:spcBef>
              <a:spcAft>
                <a:spcPts val="0"/>
              </a:spcAft>
              <a:buNone/>
            </a:pPr>
            <a:r>
              <a:rPr lang="pt-PT" sz="1400">
                <a:solidFill>
                  <a:srgbClr val="000000"/>
                </a:solidFill>
                <a:latin typeface="Arial"/>
                <a:ea typeface="Arial"/>
                <a:cs typeface="Arial"/>
                <a:sym typeface="Arial"/>
              </a:rPr>
              <a:t>Rita Pereira, PG41098</a:t>
            </a:r>
            <a:endParaRPr sz="1400">
              <a:solidFill>
                <a:srgbClr val="000000"/>
              </a:solidFill>
              <a:latin typeface="Arial"/>
              <a:ea typeface="Arial"/>
              <a:cs typeface="Arial"/>
              <a:sym typeface="Arial"/>
            </a:endParaRPr>
          </a:p>
          <a:p>
            <a:pPr indent="0" lvl="0" marL="0" rtl="0" algn="ctr">
              <a:spcBef>
                <a:spcPts val="0"/>
              </a:spcBef>
              <a:spcAft>
                <a:spcPts val="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819150" y="418725"/>
            <a:ext cx="7505700" cy="66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Função objetivo</a:t>
            </a:r>
            <a:endParaRPr>
              <a:solidFill>
                <a:srgbClr val="000000"/>
              </a:solidFill>
              <a:latin typeface="Times New Roman"/>
              <a:ea typeface="Times New Roman"/>
              <a:cs typeface="Times New Roman"/>
              <a:sym typeface="Times New Roman"/>
            </a:endParaRPr>
          </a:p>
        </p:txBody>
      </p:sp>
      <p:sp>
        <p:nvSpPr>
          <p:cNvPr id="195" name="Google Shape;195;p28"/>
          <p:cNvSpPr txBox="1"/>
          <p:nvPr>
            <p:ph type="title"/>
          </p:nvPr>
        </p:nvSpPr>
        <p:spPr>
          <a:xfrm>
            <a:off x="819150" y="1154200"/>
            <a:ext cx="3152700" cy="6672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2"/>
              </a:buClr>
              <a:buSzPts val="2000"/>
              <a:buFont typeface="Times New Roman"/>
              <a:buChar char="●"/>
            </a:pPr>
            <a:r>
              <a:rPr lang="pt-PT" sz="2000">
                <a:solidFill>
                  <a:schemeClr val="dk2"/>
                </a:solidFill>
                <a:latin typeface="Times New Roman"/>
                <a:ea typeface="Times New Roman"/>
                <a:cs typeface="Times New Roman"/>
                <a:sym typeface="Times New Roman"/>
              </a:rPr>
              <a:t>  Binary cross-entropy</a:t>
            </a:r>
            <a:endParaRPr sz="2600">
              <a:solidFill>
                <a:schemeClr val="dk2"/>
              </a:solidFill>
              <a:latin typeface="Times New Roman"/>
              <a:ea typeface="Times New Roman"/>
              <a:cs typeface="Times New Roman"/>
              <a:sym typeface="Times New Roman"/>
            </a:endParaRPr>
          </a:p>
          <a:p>
            <a:pPr indent="0" lvl="0" marL="0" rtl="0" algn="ctr">
              <a:spcBef>
                <a:spcPts val="1600"/>
              </a:spcBef>
              <a:spcAft>
                <a:spcPts val="0"/>
              </a:spcAft>
              <a:buNone/>
            </a:pPr>
            <a:r>
              <a:t/>
            </a:r>
            <a:endParaRPr>
              <a:solidFill>
                <a:srgbClr val="000000"/>
              </a:solidFill>
              <a:latin typeface="Times New Roman"/>
              <a:ea typeface="Times New Roman"/>
              <a:cs typeface="Times New Roman"/>
              <a:sym typeface="Times New Roman"/>
            </a:endParaRPr>
          </a:p>
        </p:txBody>
      </p:sp>
      <p:pic>
        <p:nvPicPr>
          <p:cNvPr id="196" name="Google Shape;196;p28"/>
          <p:cNvPicPr preferRelativeResize="0"/>
          <p:nvPr/>
        </p:nvPicPr>
        <p:blipFill>
          <a:blip r:embed="rId3">
            <a:alphaModFix/>
          </a:blip>
          <a:stretch>
            <a:fillRect/>
          </a:stretch>
        </p:blipFill>
        <p:spPr>
          <a:xfrm>
            <a:off x="5113800" y="2116575"/>
            <a:ext cx="3027950" cy="2744375"/>
          </a:xfrm>
          <a:prstGeom prst="rect">
            <a:avLst/>
          </a:prstGeom>
          <a:noFill/>
          <a:ln>
            <a:noFill/>
          </a:ln>
        </p:spPr>
      </p:pic>
      <p:pic>
        <p:nvPicPr>
          <p:cNvPr id="197" name="Google Shape;197;p28"/>
          <p:cNvPicPr preferRelativeResize="0"/>
          <p:nvPr/>
        </p:nvPicPr>
        <p:blipFill>
          <a:blip r:embed="rId4">
            <a:alphaModFix/>
          </a:blip>
          <a:stretch>
            <a:fillRect/>
          </a:stretch>
        </p:blipFill>
        <p:spPr>
          <a:xfrm>
            <a:off x="1084750" y="2116584"/>
            <a:ext cx="3027950" cy="2744366"/>
          </a:xfrm>
          <a:prstGeom prst="rect">
            <a:avLst/>
          </a:prstGeom>
          <a:noFill/>
          <a:ln>
            <a:noFill/>
          </a:ln>
        </p:spPr>
      </p:pic>
      <p:pic>
        <p:nvPicPr>
          <p:cNvPr id="198" name="Google Shape;198;p28"/>
          <p:cNvPicPr preferRelativeResize="0"/>
          <p:nvPr/>
        </p:nvPicPr>
        <p:blipFill>
          <a:blip r:embed="rId5">
            <a:alphaModFix/>
          </a:blip>
          <a:stretch>
            <a:fillRect/>
          </a:stretch>
        </p:blipFill>
        <p:spPr>
          <a:xfrm>
            <a:off x="3971850" y="1199726"/>
            <a:ext cx="4845475" cy="735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819150" y="5846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Processo de treino</a:t>
            </a:r>
            <a:endParaRPr>
              <a:solidFill>
                <a:srgbClr val="000000"/>
              </a:solidFill>
              <a:latin typeface="Times New Roman"/>
              <a:ea typeface="Times New Roman"/>
              <a:cs typeface="Times New Roman"/>
              <a:sym typeface="Times New Roman"/>
            </a:endParaRPr>
          </a:p>
        </p:txBody>
      </p:sp>
      <p:sp>
        <p:nvSpPr>
          <p:cNvPr id="204" name="Google Shape;204;p29"/>
          <p:cNvSpPr txBox="1"/>
          <p:nvPr>
            <p:ph idx="1" type="body"/>
          </p:nvPr>
        </p:nvSpPr>
        <p:spPr>
          <a:xfrm>
            <a:off x="819150" y="1800200"/>
            <a:ext cx="7505700" cy="2118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1600"/>
              </a:spcBef>
              <a:spcAft>
                <a:spcPts val="0"/>
              </a:spcAft>
              <a:buSzPts val="2000"/>
              <a:buFont typeface="Times New Roman"/>
              <a:buChar char="●"/>
            </a:pPr>
            <a:r>
              <a:rPr lang="pt-PT" sz="2000">
                <a:latin typeface="Times New Roman"/>
                <a:ea typeface="Times New Roman"/>
                <a:cs typeface="Times New Roman"/>
                <a:sym typeface="Times New Roman"/>
              </a:rPr>
              <a:t>Feedforward</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pt-PT" sz="2000">
                <a:latin typeface="Times New Roman"/>
                <a:ea typeface="Times New Roman"/>
                <a:cs typeface="Times New Roman"/>
                <a:sym typeface="Times New Roman"/>
              </a:rPr>
              <a:t>Backpropagation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pt-PT" sz="2000">
                <a:latin typeface="Times New Roman"/>
                <a:ea typeface="Times New Roman"/>
                <a:cs typeface="Times New Roman"/>
                <a:sym typeface="Times New Roman"/>
              </a:rPr>
              <a:t>Update parame</a:t>
            </a:r>
            <a:r>
              <a:rPr lang="pt-PT" sz="2000">
                <a:latin typeface="Times New Roman"/>
                <a:ea typeface="Times New Roman"/>
                <a:cs typeface="Times New Roman"/>
                <a:sym typeface="Times New Roman"/>
              </a:rPr>
              <a:t>t</a:t>
            </a:r>
            <a:r>
              <a:rPr lang="pt-PT" sz="2000">
                <a:latin typeface="Times New Roman"/>
                <a:ea typeface="Times New Roman"/>
                <a:cs typeface="Times New Roman"/>
                <a:sym typeface="Times New Roman"/>
              </a:rPr>
              <a:t>ers</a:t>
            </a:r>
            <a:endParaRPr sz="2000">
              <a:latin typeface="Times New Roman"/>
              <a:ea typeface="Times New Roman"/>
              <a:cs typeface="Times New Roman"/>
              <a:sym typeface="Times New Roman"/>
            </a:endParaRPr>
          </a:p>
          <a:p>
            <a:pPr indent="0" lvl="0" marL="0" rtl="0" algn="l">
              <a:spcBef>
                <a:spcPts val="1600"/>
              </a:spcBef>
              <a:spcAft>
                <a:spcPts val="1600"/>
              </a:spcAft>
              <a:buNone/>
            </a:pPr>
            <a:r>
              <a:t/>
            </a:r>
            <a:endParaRPr sz="2000"/>
          </a:p>
        </p:txBody>
      </p:sp>
      <p:pic>
        <p:nvPicPr>
          <p:cNvPr id="205" name="Google Shape;205;p29"/>
          <p:cNvPicPr preferRelativeResize="0"/>
          <p:nvPr/>
        </p:nvPicPr>
        <p:blipFill>
          <a:blip r:embed="rId3">
            <a:alphaModFix/>
          </a:blip>
          <a:stretch>
            <a:fillRect/>
          </a:stretch>
        </p:blipFill>
        <p:spPr>
          <a:xfrm>
            <a:off x="4233150" y="1623487"/>
            <a:ext cx="3707151" cy="2471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0"/>
          <p:cNvSpPr txBox="1"/>
          <p:nvPr>
            <p:ph idx="1" type="body"/>
          </p:nvPr>
        </p:nvSpPr>
        <p:spPr>
          <a:xfrm>
            <a:off x="632775" y="2000050"/>
            <a:ext cx="7505700" cy="181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pt-PT" sz="2000"/>
              <a:t>Inicialização de parâmetros</a:t>
            </a:r>
            <a:endParaRPr sz="2000"/>
          </a:p>
          <a:p>
            <a:pPr indent="-355600" lvl="0" marL="457200" rtl="0" algn="l">
              <a:spcBef>
                <a:spcPts val="0"/>
              </a:spcBef>
              <a:spcAft>
                <a:spcPts val="0"/>
              </a:spcAft>
              <a:buSzPts val="2000"/>
              <a:buChar char="●"/>
            </a:pPr>
            <a:r>
              <a:rPr lang="pt-PT" sz="2000"/>
              <a:t>Soma pesada </a:t>
            </a:r>
            <a:endParaRPr sz="2000"/>
          </a:p>
          <a:p>
            <a:pPr indent="-355600" lvl="0" marL="457200" rtl="0" algn="l">
              <a:spcBef>
                <a:spcPts val="0"/>
              </a:spcBef>
              <a:spcAft>
                <a:spcPts val="0"/>
              </a:spcAft>
              <a:buSzPts val="2000"/>
              <a:buChar char="●"/>
            </a:pPr>
            <a:r>
              <a:rPr lang="pt-PT" sz="2000"/>
              <a:t>Ativação não linear</a:t>
            </a:r>
            <a:endParaRPr sz="2000"/>
          </a:p>
          <a:p>
            <a:pPr indent="0" lvl="0" marL="457200" rtl="0" algn="l">
              <a:spcBef>
                <a:spcPts val="1600"/>
              </a:spcBef>
              <a:spcAft>
                <a:spcPts val="1600"/>
              </a:spcAft>
              <a:buNone/>
            </a:pPr>
            <a:r>
              <a:t/>
            </a:r>
            <a:endParaRPr sz="2000"/>
          </a:p>
        </p:txBody>
      </p:sp>
      <p:sp>
        <p:nvSpPr>
          <p:cNvPr id="211" name="Google Shape;211;p30"/>
          <p:cNvSpPr txBox="1"/>
          <p:nvPr>
            <p:ph type="title"/>
          </p:nvPr>
        </p:nvSpPr>
        <p:spPr>
          <a:xfrm>
            <a:off x="819150" y="6312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Feed Forward</a:t>
            </a:r>
            <a:endParaRPr>
              <a:solidFill>
                <a:srgbClr val="000000"/>
              </a:solidFill>
              <a:latin typeface="Times New Roman"/>
              <a:ea typeface="Times New Roman"/>
              <a:cs typeface="Times New Roman"/>
              <a:sym typeface="Times New Roman"/>
            </a:endParaRPr>
          </a:p>
        </p:txBody>
      </p:sp>
      <p:pic>
        <p:nvPicPr>
          <p:cNvPr id="212" name="Google Shape;212;p30"/>
          <p:cNvPicPr preferRelativeResize="0"/>
          <p:nvPr/>
        </p:nvPicPr>
        <p:blipFill>
          <a:blip r:embed="rId3">
            <a:alphaModFix/>
          </a:blip>
          <a:stretch>
            <a:fillRect/>
          </a:stretch>
        </p:blipFill>
        <p:spPr>
          <a:xfrm>
            <a:off x="4335999" y="1938124"/>
            <a:ext cx="4257875" cy="1621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1"/>
          <p:cNvSpPr txBox="1"/>
          <p:nvPr>
            <p:ph idx="1" type="body"/>
          </p:nvPr>
        </p:nvSpPr>
        <p:spPr>
          <a:xfrm>
            <a:off x="819150" y="1990725"/>
            <a:ext cx="7505700" cy="2137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pt-PT" sz="2000">
                <a:latin typeface="Times New Roman"/>
                <a:ea typeface="Times New Roman"/>
                <a:cs typeface="Times New Roman"/>
                <a:sym typeface="Times New Roman"/>
              </a:rPr>
              <a:t>Proporção de erro associado</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pt-PT" sz="2000">
                <a:latin typeface="Times New Roman"/>
                <a:ea typeface="Times New Roman"/>
                <a:cs typeface="Times New Roman"/>
                <a:sym typeface="Times New Roman"/>
              </a:rPr>
              <a:t>Derivadas parciais da função de custo</a:t>
            </a:r>
            <a:endParaRPr>
              <a:latin typeface="Times New Roman"/>
              <a:ea typeface="Times New Roman"/>
              <a:cs typeface="Times New Roman"/>
              <a:sym typeface="Times New Roman"/>
            </a:endParaRPr>
          </a:p>
        </p:txBody>
      </p:sp>
      <p:sp>
        <p:nvSpPr>
          <p:cNvPr id="218" name="Google Shape;218;p31"/>
          <p:cNvSpPr txBox="1"/>
          <p:nvPr>
            <p:ph type="title"/>
          </p:nvPr>
        </p:nvSpPr>
        <p:spPr>
          <a:xfrm>
            <a:off x="819150" y="6219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BackPropagation</a:t>
            </a:r>
            <a:endParaRPr>
              <a:solidFill>
                <a:srgbClr val="000000"/>
              </a:solidFill>
              <a:latin typeface="Times New Roman"/>
              <a:ea typeface="Times New Roman"/>
              <a:cs typeface="Times New Roman"/>
              <a:sym typeface="Times New Roman"/>
            </a:endParaRPr>
          </a:p>
        </p:txBody>
      </p:sp>
      <p:pic>
        <p:nvPicPr>
          <p:cNvPr id="219" name="Google Shape;219;p31"/>
          <p:cNvPicPr preferRelativeResize="0"/>
          <p:nvPr/>
        </p:nvPicPr>
        <p:blipFill>
          <a:blip r:embed="rId3">
            <a:alphaModFix/>
          </a:blip>
          <a:stretch>
            <a:fillRect/>
          </a:stretch>
        </p:blipFill>
        <p:spPr>
          <a:xfrm>
            <a:off x="1074650" y="3096950"/>
            <a:ext cx="3338950" cy="1030975"/>
          </a:xfrm>
          <a:prstGeom prst="rect">
            <a:avLst/>
          </a:prstGeom>
          <a:noFill/>
          <a:ln>
            <a:noFill/>
          </a:ln>
        </p:spPr>
      </p:pic>
      <p:pic>
        <p:nvPicPr>
          <p:cNvPr id="220" name="Google Shape;220;p31"/>
          <p:cNvPicPr preferRelativeResize="0"/>
          <p:nvPr/>
        </p:nvPicPr>
        <p:blipFill>
          <a:blip r:embed="rId4">
            <a:alphaModFix/>
          </a:blip>
          <a:stretch>
            <a:fillRect/>
          </a:stretch>
        </p:blipFill>
        <p:spPr>
          <a:xfrm>
            <a:off x="4944275" y="3031725"/>
            <a:ext cx="3047394" cy="95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2"/>
          <p:cNvSpPr txBox="1"/>
          <p:nvPr>
            <p:ph idx="1" type="body"/>
          </p:nvPr>
        </p:nvSpPr>
        <p:spPr>
          <a:xfrm>
            <a:off x="819150" y="2003350"/>
            <a:ext cx="3942300" cy="2435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pt-PT" sz="2000">
                <a:latin typeface="Times New Roman"/>
                <a:ea typeface="Times New Roman"/>
                <a:cs typeface="Times New Roman"/>
                <a:sym typeface="Times New Roman"/>
              </a:rPr>
              <a:t>Gradiente descendente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pt-PT" sz="2000">
                <a:latin typeface="Times New Roman"/>
                <a:ea typeface="Times New Roman"/>
                <a:cs typeface="Times New Roman"/>
                <a:sym typeface="Times New Roman"/>
              </a:rPr>
              <a:t>Learning rate</a:t>
            </a:r>
            <a:endParaRPr sz="2000">
              <a:latin typeface="Times New Roman"/>
              <a:ea typeface="Times New Roman"/>
              <a:cs typeface="Times New Roman"/>
              <a:sym typeface="Times New Roman"/>
            </a:endParaRPr>
          </a:p>
          <a:p>
            <a:pPr indent="0" lvl="0" marL="457200" rtl="0" algn="l">
              <a:spcBef>
                <a:spcPts val="1600"/>
              </a:spcBef>
              <a:spcAft>
                <a:spcPts val="1600"/>
              </a:spcAft>
              <a:buNone/>
            </a:pPr>
            <a:r>
              <a:t/>
            </a:r>
            <a:endParaRPr sz="2000"/>
          </a:p>
        </p:txBody>
      </p:sp>
      <p:sp>
        <p:nvSpPr>
          <p:cNvPr id="226" name="Google Shape;226;p32"/>
          <p:cNvSpPr txBox="1"/>
          <p:nvPr>
            <p:ph type="title"/>
          </p:nvPr>
        </p:nvSpPr>
        <p:spPr>
          <a:xfrm>
            <a:off x="819150" y="6126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Update parameters</a:t>
            </a:r>
            <a:endParaRPr>
              <a:solidFill>
                <a:srgbClr val="000000"/>
              </a:solidFill>
              <a:latin typeface="Times New Roman"/>
              <a:ea typeface="Times New Roman"/>
              <a:cs typeface="Times New Roman"/>
              <a:sym typeface="Times New Roman"/>
            </a:endParaRPr>
          </a:p>
        </p:txBody>
      </p:sp>
      <p:pic>
        <p:nvPicPr>
          <p:cNvPr id="227" name="Google Shape;227;p32"/>
          <p:cNvPicPr preferRelativeResize="0"/>
          <p:nvPr/>
        </p:nvPicPr>
        <p:blipFill>
          <a:blip r:embed="rId3">
            <a:alphaModFix/>
          </a:blip>
          <a:stretch>
            <a:fillRect/>
          </a:stretch>
        </p:blipFill>
        <p:spPr>
          <a:xfrm>
            <a:off x="4852750" y="1933975"/>
            <a:ext cx="3472100" cy="1988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819150" y="3092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Learning rate</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33" name="Google Shape;233;p33"/>
          <p:cNvSpPr txBox="1"/>
          <p:nvPr>
            <p:ph idx="1" type="body"/>
          </p:nvPr>
        </p:nvSpPr>
        <p:spPr>
          <a:xfrm>
            <a:off x="2540250" y="1170675"/>
            <a:ext cx="40635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pt-PT" sz="2000"/>
              <a:t>Velocidade de aprendizagem</a:t>
            </a:r>
            <a:endParaRPr sz="2000"/>
          </a:p>
          <a:p>
            <a:pPr indent="-355600" lvl="0" marL="457200" rtl="0" algn="l">
              <a:spcBef>
                <a:spcPts val="0"/>
              </a:spcBef>
              <a:spcAft>
                <a:spcPts val="0"/>
              </a:spcAft>
              <a:buSzPts val="2000"/>
              <a:buChar char="●"/>
            </a:pPr>
            <a:r>
              <a:rPr lang="pt-PT" sz="2000"/>
              <a:t>Convergência/Divergência</a:t>
            </a:r>
            <a:endParaRPr sz="2000"/>
          </a:p>
          <a:p>
            <a:pPr indent="0" lvl="0" marL="457200" rtl="0" algn="l">
              <a:spcBef>
                <a:spcPts val="1600"/>
              </a:spcBef>
              <a:spcAft>
                <a:spcPts val="1600"/>
              </a:spcAft>
              <a:buNone/>
            </a:pPr>
            <a:r>
              <a:t/>
            </a:r>
            <a:endParaRPr sz="2000"/>
          </a:p>
        </p:txBody>
      </p:sp>
      <p:pic>
        <p:nvPicPr>
          <p:cNvPr id="234" name="Google Shape;234;p33"/>
          <p:cNvPicPr preferRelativeResize="0"/>
          <p:nvPr/>
        </p:nvPicPr>
        <p:blipFill>
          <a:blip r:embed="rId3">
            <a:alphaModFix/>
          </a:blip>
          <a:stretch>
            <a:fillRect/>
          </a:stretch>
        </p:blipFill>
        <p:spPr>
          <a:xfrm>
            <a:off x="1572111" y="2571750"/>
            <a:ext cx="6161188" cy="230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