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59" r:id="rId21"/>
    <p:sldId id="260"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64" d="100"/>
          <a:sy n="64"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EA1AB-A9A5-6D0E-40B0-4CEAB0D861D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C25BD8B-1B5D-0577-B4CE-55A1AA270E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E3A4D14-34D0-A122-05EA-E337A9814693}"/>
              </a:ext>
            </a:extLst>
          </p:cNvPr>
          <p:cNvSpPr>
            <a:spLocks noGrp="1"/>
          </p:cNvSpPr>
          <p:nvPr>
            <p:ph type="dt" sz="half" idx="10"/>
          </p:nvPr>
        </p:nvSpPr>
        <p:spPr/>
        <p:txBody>
          <a:bodyPr/>
          <a:lstStyle/>
          <a:p>
            <a:fld id="{462B5EBF-CF43-4034-8C50-E92D4EEF60DA}" type="datetimeFigureOut">
              <a:rPr lang="pt-BR" smtClean="0"/>
              <a:t>28/05/2024</a:t>
            </a:fld>
            <a:endParaRPr lang="pt-BR"/>
          </a:p>
        </p:txBody>
      </p:sp>
      <p:sp>
        <p:nvSpPr>
          <p:cNvPr id="5" name="Espaço Reservado para Rodapé 4">
            <a:extLst>
              <a:ext uri="{FF2B5EF4-FFF2-40B4-BE49-F238E27FC236}">
                <a16:creationId xmlns:a16="http://schemas.microsoft.com/office/drawing/2014/main" id="{1F72BF4E-6A74-3C49-6009-49D711687C5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D6D75DB-2924-4F4E-9286-7CBF01CA0742}"/>
              </a:ext>
            </a:extLst>
          </p:cNvPr>
          <p:cNvSpPr>
            <a:spLocks noGrp="1"/>
          </p:cNvSpPr>
          <p:nvPr>
            <p:ph type="sldNum" sz="quarter" idx="12"/>
          </p:nvPr>
        </p:nvSpPr>
        <p:spPr/>
        <p:txBody>
          <a:bodyPr/>
          <a:lstStyle/>
          <a:p>
            <a:fld id="{281DB7B9-4A17-4CE9-96CF-8D86BFB6EA17}" type="slidenum">
              <a:rPr lang="pt-BR" smtClean="0"/>
              <a:t>‹nº›</a:t>
            </a:fld>
            <a:endParaRPr lang="pt-BR"/>
          </a:p>
        </p:txBody>
      </p:sp>
    </p:spTree>
    <p:extLst>
      <p:ext uri="{BB962C8B-B14F-4D97-AF65-F5344CB8AC3E}">
        <p14:creationId xmlns:p14="http://schemas.microsoft.com/office/powerpoint/2010/main" val="71370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91C8B-C490-8CC6-D754-F13DBA2C218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63F05FA-F70B-BDA9-3F6A-18925A2D148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0D3DBBD-BB9B-D558-9C59-80DB23C67DEE}"/>
              </a:ext>
            </a:extLst>
          </p:cNvPr>
          <p:cNvSpPr>
            <a:spLocks noGrp="1"/>
          </p:cNvSpPr>
          <p:nvPr>
            <p:ph type="dt" sz="half" idx="10"/>
          </p:nvPr>
        </p:nvSpPr>
        <p:spPr/>
        <p:txBody>
          <a:bodyPr/>
          <a:lstStyle/>
          <a:p>
            <a:fld id="{462B5EBF-CF43-4034-8C50-E92D4EEF60DA}" type="datetimeFigureOut">
              <a:rPr lang="pt-BR" smtClean="0"/>
              <a:t>28/05/2024</a:t>
            </a:fld>
            <a:endParaRPr lang="pt-BR"/>
          </a:p>
        </p:txBody>
      </p:sp>
      <p:sp>
        <p:nvSpPr>
          <p:cNvPr id="5" name="Espaço Reservado para Rodapé 4">
            <a:extLst>
              <a:ext uri="{FF2B5EF4-FFF2-40B4-BE49-F238E27FC236}">
                <a16:creationId xmlns:a16="http://schemas.microsoft.com/office/drawing/2014/main" id="{2F102D9D-B269-D7FC-7503-99C53CE5682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F1613CD-C116-A3EE-ED7D-1298AB4670F5}"/>
              </a:ext>
            </a:extLst>
          </p:cNvPr>
          <p:cNvSpPr>
            <a:spLocks noGrp="1"/>
          </p:cNvSpPr>
          <p:nvPr>
            <p:ph type="sldNum" sz="quarter" idx="12"/>
          </p:nvPr>
        </p:nvSpPr>
        <p:spPr/>
        <p:txBody>
          <a:bodyPr/>
          <a:lstStyle/>
          <a:p>
            <a:fld id="{281DB7B9-4A17-4CE9-96CF-8D86BFB6EA17}" type="slidenum">
              <a:rPr lang="pt-BR" smtClean="0"/>
              <a:t>‹nº›</a:t>
            </a:fld>
            <a:endParaRPr lang="pt-BR"/>
          </a:p>
        </p:txBody>
      </p:sp>
    </p:spTree>
    <p:extLst>
      <p:ext uri="{BB962C8B-B14F-4D97-AF65-F5344CB8AC3E}">
        <p14:creationId xmlns:p14="http://schemas.microsoft.com/office/powerpoint/2010/main" val="3827751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9C094C1-B746-419D-54E2-0D3AAAD7E3D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4E8B744-8701-993A-2C29-E6AF6415450A}"/>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CD9D621-5D0B-BE78-5935-15D491BEC4A0}"/>
              </a:ext>
            </a:extLst>
          </p:cNvPr>
          <p:cNvSpPr>
            <a:spLocks noGrp="1"/>
          </p:cNvSpPr>
          <p:nvPr>
            <p:ph type="dt" sz="half" idx="10"/>
          </p:nvPr>
        </p:nvSpPr>
        <p:spPr/>
        <p:txBody>
          <a:bodyPr/>
          <a:lstStyle/>
          <a:p>
            <a:fld id="{462B5EBF-CF43-4034-8C50-E92D4EEF60DA}" type="datetimeFigureOut">
              <a:rPr lang="pt-BR" smtClean="0"/>
              <a:t>28/05/2024</a:t>
            </a:fld>
            <a:endParaRPr lang="pt-BR"/>
          </a:p>
        </p:txBody>
      </p:sp>
      <p:sp>
        <p:nvSpPr>
          <p:cNvPr id="5" name="Espaço Reservado para Rodapé 4">
            <a:extLst>
              <a:ext uri="{FF2B5EF4-FFF2-40B4-BE49-F238E27FC236}">
                <a16:creationId xmlns:a16="http://schemas.microsoft.com/office/drawing/2014/main" id="{AF5936E5-BE2B-5A6F-B7B4-FA18825F2A3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9C4F0C4-A519-95F9-24C7-B59DC9332F49}"/>
              </a:ext>
            </a:extLst>
          </p:cNvPr>
          <p:cNvSpPr>
            <a:spLocks noGrp="1"/>
          </p:cNvSpPr>
          <p:nvPr>
            <p:ph type="sldNum" sz="quarter" idx="12"/>
          </p:nvPr>
        </p:nvSpPr>
        <p:spPr/>
        <p:txBody>
          <a:bodyPr/>
          <a:lstStyle/>
          <a:p>
            <a:fld id="{281DB7B9-4A17-4CE9-96CF-8D86BFB6EA17}" type="slidenum">
              <a:rPr lang="pt-BR" smtClean="0"/>
              <a:t>‹nº›</a:t>
            </a:fld>
            <a:endParaRPr lang="pt-BR"/>
          </a:p>
        </p:txBody>
      </p:sp>
    </p:spTree>
    <p:extLst>
      <p:ext uri="{BB962C8B-B14F-4D97-AF65-F5344CB8AC3E}">
        <p14:creationId xmlns:p14="http://schemas.microsoft.com/office/powerpoint/2010/main" val="290280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37DDD7-7577-D109-CE1B-2F48689E4E3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9CA8BB5-BC48-E909-626F-0BE363316F3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DB64F9C-677B-A15F-02D2-A36D0F3DF24E}"/>
              </a:ext>
            </a:extLst>
          </p:cNvPr>
          <p:cNvSpPr>
            <a:spLocks noGrp="1"/>
          </p:cNvSpPr>
          <p:nvPr>
            <p:ph type="dt" sz="half" idx="10"/>
          </p:nvPr>
        </p:nvSpPr>
        <p:spPr/>
        <p:txBody>
          <a:bodyPr/>
          <a:lstStyle/>
          <a:p>
            <a:fld id="{462B5EBF-CF43-4034-8C50-E92D4EEF60DA}" type="datetimeFigureOut">
              <a:rPr lang="pt-BR" smtClean="0"/>
              <a:t>28/05/2024</a:t>
            </a:fld>
            <a:endParaRPr lang="pt-BR"/>
          </a:p>
        </p:txBody>
      </p:sp>
      <p:sp>
        <p:nvSpPr>
          <p:cNvPr id="5" name="Espaço Reservado para Rodapé 4">
            <a:extLst>
              <a:ext uri="{FF2B5EF4-FFF2-40B4-BE49-F238E27FC236}">
                <a16:creationId xmlns:a16="http://schemas.microsoft.com/office/drawing/2014/main" id="{34EF8228-A45F-C0EE-32F7-2B39F3D806B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09195DF-6627-4EC2-56DD-0599FECC9AFF}"/>
              </a:ext>
            </a:extLst>
          </p:cNvPr>
          <p:cNvSpPr>
            <a:spLocks noGrp="1"/>
          </p:cNvSpPr>
          <p:nvPr>
            <p:ph type="sldNum" sz="quarter" idx="12"/>
          </p:nvPr>
        </p:nvSpPr>
        <p:spPr/>
        <p:txBody>
          <a:bodyPr/>
          <a:lstStyle/>
          <a:p>
            <a:fld id="{281DB7B9-4A17-4CE9-96CF-8D86BFB6EA17}" type="slidenum">
              <a:rPr lang="pt-BR" smtClean="0"/>
              <a:t>‹nº›</a:t>
            </a:fld>
            <a:endParaRPr lang="pt-BR"/>
          </a:p>
        </p:txBody>
      </p:sp>
    </p:spTree>
    <p:extLst>
      <p:ext uri="{BB962C8B-B14F-4D97-AF65-F5344CB8AC3E}">
        <p14:creationId xmlns:p14="http://schemas.microsoft.com/office/powerpoint/2010/main" val="385222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D7FCA-C6AE-FE8A-9AC0-7C751409D60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B116D3D-499D-58D1-CC4D-2B457FE6D5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AC2CF82-8ABB-D1B5-6FAF-9A2F9F23EB3D}"/>
              </a:ext>
            </a:extLst>
          </p:cNvPr>
          <p:cNvSpPr>
            <a:spLocks noGrp="1"/>
          </p:cNvSpPr>
          <p:nvPr>
            <p:ph type="dt" sz="half" idx="10"/>
          </p:nvPr>
        </p:nvSpPr>
        <p:spPr/>
        <p:txBody>
          <a:bodyPr/>
          <a:lstStyle/>
          <a:p>
            <a:fld id="{462B5EBF-CF43-4034-8C50-E92D4EEF60DA}" type="datetimeFigureOut">
              <a:rPr lang="pt-BR" smtClean="0"/>
              <a:t>28/05/2024</a:t>
            </a:fld>
            <a:endParaRPr lang="pt-BR"/>
          </a:p>
        </p:txBody>
      </p:sp>
      <p:sp>
        <p:nvSpPr>
          <p:cNvPr id="5" name="Espaço Reservado para Rodapé 4">
            <a:extLst>
              <a:ext uri="{FF2B5EF4-FFF2-40B4-BE49-F238E27FC236}">
                <a16:creationId xmlns:a16="http://schemas.microsoft.com/office/drawing/2014/main" id="{48E29BBE-6DB2-60D8-C6D5-0CD26F984E5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E01DB77-5750-C0D8-20D1-79E288B2E5C7}"/>
              </a:ext>
            </a:extLst>
          </p:cNvPr>
          <p:cNvSpPr>
            <a:spLocks noGrp="1"/>
          </p:cNvSpPr>
          <p:nvPr>
            <p:ph type="sldNum" sz="quarter" idx="12"/>
          </p:nvPr>
        </p:nvSpPr>
        <p:spPr/>
        <p:txBody>
          <a:bodyPr/>
          <a:lstStyle/>
          <a:p>
            <a:fld id="{281DB7B9-4A17-4CE9-96CF-8D86BFB6EA17}" type="slidenum">
              <a:rPr lang="pt-BR" smtClean="0"/>
              <a:t>‹nº›</a:t>
            </a:fld>
            <a:endParaRPr lang="pt-BR"/>
          </a:p>
        </p:txBody>
      </p:sp>
    </p:spTree>
    <p:extLst>
      <p:ext uri="{BB962C8B-B14F-4D97-AF65-F5344CB8AC3E}">
        <p14:creationId xmlns:p14="http://schemas.microsoft.com/office/powerpoint/2010/main" val="33265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5C77C-E184-B89C-F8DB-B43599CC79C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417AF2B-10DA-86AE-8BA0-C6BAA8AB712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705390D-3E4F-852F-5617-999D977713D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1BCCF193-238F-4C79-A268-9E9BAF90B44E}"/>
              </a:ext>
            </a:extLst>
          </p:cNvPr>
          <p:cNvSpPr>
            <a:spLocks noGrp="1"/>
          </p:cNvSpPr>
          <p:nvPr>
            <p:ph type="dt" sz="half" idx="10"/>
          </p:nvPr>
        </p:nvSpPr>
        <p:spPr/>
        <p:txBody>
          <a:bodyPr/>
          <a:lstStyle/>
          <a:p>
            <a:fld id="{462B5EBF-CF43-4034-8C50-E92D4EEF60DA}" type="datetimeFigureOut">
              <a:rPr lang="pt-BR" smtClean="0"/>
              <a:t>28/05/2024</a:t>
            </a:fld>
            <a:endParaRPr lang="pt-BR"/>
          </a:p>
        </p:txBody>
      </p:sp>
      <p:sp>
        <p:nvSpPr>
          <p:cNvPr id="6" name="Espaço Reservado para Rodapé 5">
            <a:extLst>
              <a:ext uri="{FF2B5EF4-FFF2-40B4-BE49-F238E27FC236}">
                <a16:creationId xmlns:a16="http://schemas.microsoft.com/office/drawing/2014/main" id="{FDB7CCD2-FC17-0B76-B7D7-D6FA33A306F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B826450-2CE0-C4E9-5700-7D77FFDBE5DC}"/>
              </a:ext>
            </a:extLst>
          </p:cNvPr>
          <p:cNvSpPr>
            <a:spLocks noGrp="1"/>
          </p:cNvSpPr>
          <p:nvPr>
            <p:ph type="sldNum" sz="quarter" idx="12"/>
          </p:nvPr>
        </p:nvSpPr>
        <p:spPr/>
        <p:txBody>
          <a:bodyPr/>
          <a:lstStyle/>
          <a:p>
            <a:fld id="{281DB7B9-4A17-4CE9-96CF-8D86BFB6EA17}" type="slidenum">
              <a:rPr lang="pt-BR" smtClean="0"/>
              <a:t>‹nº›</a:t>
            </a:fld>
            <a:endParaRPr lang="pt-BR"/>
          </a:p>
        </p:txBody>
      </p:sp>
    </p:spTree>
    <p:extLst>
      <p:ext uri="{BB962C8B-B14F-4D97-AF65-F5344CB8AC3E}">
        <p14:creationId xmlns:p14="http://schemas.microsoft.com/office/powerpoint/2010/main" val="2556343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2DC8E-47A0-DDA8-3035-1843A124BFA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6CD307B-9060-6BA3-9A2D-00BD50450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32CDDE7-3550-B2F2-E177-B989F8FE4CA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B020A2B-C3CA-7171-4C55-8DE7A2FF4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C186E79-A1F6-3A2E-6827-EA4156A02BE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EAFFD09-CFEC-2B31-D1D8-2C8EEED51D32}"/>
              </a:ext>
            </a:extLst>
          </p:cNvPr>
          <p:cNvSpPr>
            <a:spLocks noGrp="1"/>
          </p:cNvSpPr>
          <p:nvPr>
            <p:ph type="dt" sz="half" idx="10"/>
          </p:nvPr>
        </p:nvSpPr>
        <p:spPr/>
        <p:txBody>
          <a:bodyPr/>
          <a:lstStyle/>
          <a:p>
            <a:fld id="{462B5EBF-CF43-4034-8C50-E92D4EEF60DA}" type="datetimeFigureOut">
              <a:rPr lang="pt-BR" smtClean="0"/>
              <a:t>28/05/2024</a:t>
            </a:fld>
            <a:endParaRPr lang="pt-BR"/>
          </a:p>
        </p:txBody>
      </p:sp>
      <p:sp>
        <p:nvSpPr>
          <p:cNvPr id="8" name="Espaço Reservado para Rodapé 7">
            <a:extLst>
              <a:ext uri="{FF2B5EF4-FFF2-40B4-BE49-F238E27FC236}">
                <a16:creationId xmlns:a16="http://schemas.microsoft.com/office/drawing/2014/main" id="{371CE1B6-E7A2-FB50-A2A3-BF71D90C07F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619A2B6-7F5C-A688-E7E8-15AA2750D44F}"/>
              </a:ext>
            </a:extLst>
          </p:cNvPr>
          <p:cNvSpPr>
            <a:spLocks noGrp="1"/>
          </p:cNvSpPr>
          <p:nvPr>
            <p:ph type="sldNum" sz="quarter" idx="12"/>
          </p:nvPr>
        </p:nvSpPr>
        <p:spPr/>
        <p:txBody>
          <a:bodyPr/>
          <a:lstStyle/>
          <a:p>
            <a:fld id="{281DB7B9-4A17-4CE9-96CF-8D86BFB6EA17}" type="slidenum">
              <a:rPr lang="pt-BR" smtClean="0"/>
              <a:t>‹nº›</a:t>
            </a:fld>
            <a:endParaRPr lang="pt-BR"/>
          </a:p>
        </p:txBody>
      </p:sp>
    </p:spTree>
    <p:extLst>
      <p:ext uri="{BB962C8B-B14F-4D97-AF65-F5344CB8AC3E}">
        <p14:creationId xmlns:p14="http://schemas.microsoft.com/office/powerpoint/2010/main" val="350437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B4497C-B4B3-2FB9-1D51-D7E1CFAFA7B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251130D-917E-BB17-7E1C-2955AC59CD22}"/>
              </a:ext>
            </a:extLst>
          </p:cNvPr>
          <p:cNvSpPr>
            <a:spLocks noGrp="1"/>
          </p:cNvSpPr>
          <p:nvPr>
            <p:ph type="dt" sz="half" idx="10"/>
          </p:nvPr>
        </p:nvSpPr>
        <p:spPr/>
        <p:txBody>
          <a:bodyPr/>
          <a:lstStyle/>
          <a:p>
            <a:fld id="{462B5EBF-CF43-4034-8C50-E92D4EEF60DA}" type="datetimeFigureOut">
              <a:rPr lang="pt-BR" smtClean="0"/>
              <a:t>28/05/2024</a:t>
            </a:fld>
            <a:endParaRPr lang="pt-BR"/>
          </a:p>
        </p:txBody>
      </p:sp>
      <p:sp>
        <p:nvSpPr>
          <p:cNvPr id="4" name="Espaço Reservado para Rodapé 3">
            <a:extLst>
              <a:ext uri="{FF2B5EF4-FFF2-40B4-BE49-F238E27FC236}">
                <a16:creationId xmlns:a16="http://schemas.microsoft.com/office/drawing/2014/main" id="{0AED67C2-0AC5-E623-ED96-FE08C4DC0D2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37A037CD-90A5-256D-AAE0-8705E4D8D279}"/>
              </a:ext>
            </a:extLst>
          </p:cNvPr>
          <p:cNvSpPr>
            <a:spLocks noGrp="1"/>
          </p:cNvSpPr>
          <p:nvPr>
            <p:ph type="sldNum" sz="quarter" idx="12"/>
          </p:nvPr>
        </p:nvSpPr>
        <p:spPr/>
        <p:txBody>
          <a:bodyPr/>
          <a:lstStyle/>
          <a:p>
            <a:fld id="{281DB7B9-4A17-4CE9-96CF-8D86BFB6EA17}" type="slidenum">
              <a:rPr lang="pt-BR" smtClean="0"/>
              <a:t>‹nº›</a:t>
            </a:fld>
            <a:endParaRPr lang="pt-BR"/>
          </a:p>
        </p:txBody>
      </p:sp>
    </p:spTree>
    <p:extLst>
      <p:ext uri="{BB962C8B-B14F-4D97-AF65-F5344CB8AC3E}">
        <p14:creationId xmlns:p14="http://schemas.microsoft.com/office/powerpoint/2010/main" val="120812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13EE19D-5C3E-42E3-DE90-5534B856B170}"/>
              </a:ext>
            </a:extLst>
          </p:cNvPr>
          <p:cNvSpPr>
            <a:spLocks noGrp="1"/>
          </p:cNvSpPr>
          <p:nvPr>
            <p:ph type="dt" sz="half" idx="10"/>
          </p:nvPr>
        </p:nvSpPr>
        <p:spPr/>
        <p:txBody>
          <a:bodyPr/>
          <a:lstStyle/>
          <a:p>
            <a:fld id="{462B5EBF-CF43-4034-8C50-E92D4EEF60DA}" type="datetimeFigureOut">
              <a:rPr lang="pt-BR" smtClean="0"/>
              <a:t>28/05/2024</a:t>
            </a:fld>
            <a:endParaRPr lang="pt-BR"/>
          </a:p>
        </p:txBody>
      </p:sp>
      <p:sp>
        <p:nvSpPr>
          <p:cNvPr id="3" name="Espaço Reservado para Rodapé 2">
            <a:extLst>
              <a:ext uri="{FF2B5EF4-FFF2-40B4-BE49-F238E27FC236}">
                <a16:creationId xmlns:a16="http://schemas.microsoft.com/office/drawing/2014/main" id="{2449EE3C-9A3E-A828-9CEA-892A007B83F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9C1750B-6415-707E-1DEB-8325C7050FD4}"/>
              </a:ext>
            </a:extLst>
          </p:cNvPr>
          <p:cNvSpPr>
            <a:spLocks noGrp="1"/>
          </p:cNvSpPr>
          <p:nvPr>
            <p:ph type="sldNum" sz="quarter" idx="12"/>
          </p:nvPr>
        </p:nvSpPr>
        <p:spPr/>
        <p:txBody>
          <a:bodyPr/>
          <a:lstStyle/>
          <a:p>
            <a:fld id="{281DB7B9-4A17-4CE9-96CF-8D86BFB6EA17}" type="slidenum">
              <a:rPr lang="pt-BR" smtClean="0"/>
              <a:t>‹nº›</a:t>
            </a:fld>
            <a:endParaRPr lang="pt-BR"/>
          </a:p>
        </p:txBody>
      </p:sp>
    </p:spTree>
    <p:extLst>
      <p:ext uri="{BB962C8B-B14F-4D97-AF65-F5344CB8AC3E}">
        <p14:creationId xmlns:p14="http://schemas.microsoft.com/office/powerpoint/2010/main" val="394767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EAD24B-3276-9728-460B-AF9BDB200D4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501CAAA-A272-4431-2AF9-0D46AC544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42DAD59-26CD-3E68-1AFE-0A6A3C8CC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1F720CA-42F2-6982-FBB7-8E55863EA559}"/>
              </a:ext>
            </a:extLst>
          </p:cNvPr>
          <p:cNvSpPr>
            <a:spLocks noGrp="1"/>
          </p:cNvSpPr>
          <p:nvPr>
            <p:ph type="dt" sz="half" idx="10"/>
          </p:nvPr>
        </p:nvSpPr>
        <p:spPr/>
        <p:txBody>
          <a:bodyPr/>
          <a:lstStyle/>
          <a:p>
            <a:fld id="{462B5EBF-CF43-4034-8C50-E92D4EEF60DA}" type="datetimeFigureOut">
              <a:rPr lang="pt-BR" smtClean="0"/>
              <a:t>28/05/2024</a:t>
            </a:fld>
            <a:endParaRPr lang="pt-BR"/>
          </a:p>
        </p:txBody>
      </p:sp>
      <p:sp>
        <p:nvSpPr>
          <p:cNvPr id="6" name="Espaço Reservado para Rodapé 5">
            <a:extLst>
              <a:ext uri="{FF2B5EF4-FFF2-40B4-BE49-F238E27FC236}">
                <a16:creationId xmlns:a16="http://schemas.microsoft.com/office/drawing/2014/main" id="{91F98279-D145-7193-C8BE-1C85AA6A3B4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213E0CA-9236-810F-DB23-0C7C7DAB3EEB}"/>
              </a:ext>
            </a:extLst>
          </p:cNvPr>
          <p:cNvSpPr>
            <a:spLocks noGrp="1"/>
          </p:cNvSpPr>
          <p:nvPr>
            <p:ph type="sldNum" sz="quarter" idx="12"/>
          </p:nvPr>
        </p:nvSpPr>
        <p:spPr/>
        <p:txBody>
          <a:bodyPr/>
          <a:lstStyle/>
          <a:p>
            <a:fld id="{281DB7B9-4A17-4CE9-96CF-8D86BFB6EA17}" type="slidenum">
              <a:rPr lang="pt-BR" smtClean="0"/>
              <a:t>‹nº›</a:t>
            </a:fld>
            <a:endParaRPr lang="pt-BR"/>
          </a:p>
        </p:txBody>
      </p:sp>
    </p:spTree>
    <p:extLst>
      <p:ext uri="{BB962C8B-B14F-4D97-AF65-F5344CB8AC3E}">
        <p14:creationId xmlns:p14="http://schemas.microsoft.com/office/powerpoint/2010/main" val="279808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CE02E-4469-049A-262D-F65834C71A2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8C95331-DFEB-4A89-E3DA-65B919DA25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418F921E-D85C-5AA2-4251-E9BB25634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D46827F-6D17-7FD8-370D-B8C0DA1DF506}"/>
              </a:ext>
            </a:extLst>
          </p:cNvPr>
          <p:cNvSpPr>
            <a:spLocks noGrp="1"/>
          </p:cNvSpPr>
          <p:nvPr>
            <p:ph type="dt" sz="half" idx="10"/>
          </p:nvPr>
        </p:nvSpPr>
        <p:spPr/>
        <p:txBody>
          <a:bodyPr/>
          <a:lstStyle/>
          <a:p>
            <a:fld id="{462B5EBF-CF43-4034-8C50-E92D4EEF60DA}" type="datetimeFigureOut">
              <a:rPr lang="pt-BR" smtClean="0"/>
              <a:t>28/05/2024</a:t>
            </a:fld>
            <a:endParaRPr lang="pt-BR"/>
          </a:p>
        </p:txBody>
      </p:sp>
      <p:sp>
        <p:nvSpPr>
          <p:cNvPr id="6" name="Espaço Reservado para Rodapé 5">
            <a:extLst>
              <a:ext uri="{FF2B5EF4-FFF2-40B4-BE49-F238E27FC236}">
                <a16:creationId xmlns:a16="http://schemas.microsoft.com/office/drawing/2014/main" id="{C10B9C11-8C57-7C36-0132-764271EC003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88CC635-023B-40AC-D2A0-CF5566374C2E}"/>
              </a:ext>
            </a:extLst>
          </p:cNvPr>
          <p:cNvSpPr>
            <a:spLocks noGrp="1"/>
          </p:cNvSpPr>
          <p:nvPr>
            <p:ph type="sldNum" sz="quarter" idx="12"/>
          </p:nvPr>
        </p:nvSpPr>
        <p:spPr/>
        <p:txBody>
          <a:bodyPr/>
          <a:lstStyle/>
          <a:p>
            <a:fld id="{281DB7B9-4A17-4CE9-96CF-8D86BFB6EA17}" type="slidenum">
              <a:rPr lang="pt-BR" smtClean="0"/>
              <a:t>‹nº›</a:t>
            </a:fld>
            <a:endParaRPr lang="pt-BR"/>
          </a:p>
        </p:txBody>
      </p:sp>
    </p:spTree>
    <p:extLst>
      <p:ext uri="{BB962C8B-B14F-4D97-AF65-F5344CB8AC3E}">
        <p14:creationId xmlns:p14="http://schemas.microsoft.com/office/powerpoint/2010/main" val="200443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A9B75B7-4B88-7E04-2163-170F7D9DE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8D60FB8-AE75-9ACF-2FE1-6B77471EC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17E6A99-8B3E-5643-AA10-D7C5A77A2C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2B5EBF-CF43-4034-8C50-E92D4EEF60DA}" type="datetimeFigureOut">
              <a:rPr lang="pt-BR" smtClean="0"/>
              <a:t>28/05/2024</a:t>
            </a:fld>
            <a:endParaRPr lang="pt-BR"/>
          </a:p>
        </p:txBody>
      </p:sp>
      <p:sp>
        <p:nvSpPr>
          <p:cNvPr id="5" name="Espaço Reservado para Rodapé 4">
            <a:extLst>
              <a:ext uri="{FF2B5EF4-FFF2-40B4-BE49-F238E27FC236}">
                <a16:creationId xmlns:a16="http://schemas.microsoft.com/office/drawing/2014/main" id="{E79CC78A-1FD1-D4E0-BE1E-9CA10C5FC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C7BF0AE-5A81-4D65-D5FD-F8EF1DF58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1DB7B9-4A17-4CE9-96CF-8D86BFB6EA17}" type="slidenum">
              <a:rPr lang="pt-BR" smtClean="0"/>
              <a:t>‹nº›</a:t>
            </a:fld>
            <a:endParaRPr lang="pt-BR"/>
          </a:p>
        </p:txBody>
      </p:sp>
    </p:spTree>
    <p:extLst>
      <p:ext uri="{BB962C8B-B14F-4D97-AF65-F5344CB8AC3E}">
        <p14:creationId xmlns:p14="http://schemas.microsoft.com/office/powerpoint/2010/main" val="381828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du.gcfglobal.org/pt/informatica-basica/sistemas-operacionais-para-o-computador/1/" TargetMode="External"/><Relationship Id="rId2" Type="http://schemas.openxmlformats.org/officeDocument/2006/relationships/hyperlink" Target="https://www.microsoft.com/pt-br/d/windows-11-home/dg7gmgf0krt0?rtc=1" TargetMode="External"/><Relationship Id="rId1" Type="http://schemas.openxmlformats.org/officeDocument/2006/relationships/slideLayout" Target="../slideLayouts/slideLayout2.xml"/><Relationship Id="rId5" Type="http://schemas.openxmlformats.org/officeDocument/2006/relationships/hyperlink" Target="https://uds.com.br/blog/como-surgiu-o-desenvolvimento-de-software-e-porque/" TargetMode="External"/><Relationship Id="rId4" Type="http://schemas.openxmlformats.org/officeDocument/2006/relationships/hyperlink" Target="https://aws.amazon.com/pt/what-is/cli/#:~:text=an%C3%A1lise%20de%20incidentes.-,Como%20funciona%20uma%20CLI%3F,sistema%20operacional%20e%20o%20usu%C3%A1rio"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techtudo.com.br/noticias/2013/10/cinco-utilitarios-poderosos-que-podem-melhorar-o-desempenho-do-windows.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12700" y="0"/>
            <a:ext cx="12204699"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BF205976-EBB5-67F9-652A-05B13D1366DF}"/>
              </a:ext>
            </a:extLst>
          </p:cNvPr>
          <p:cNvSpPr txBox="1"/>
          <p:nvPr/>
        </p:nvSpPr>
        <p:spPr>
          <a:xfrm>
            <a:off x="4403818" y="2652383"/>
            <a:ext cx="3710944" cy="769441"/>
          </a:xfrm>
          <a:prstGeom prst="rect">
            <a:avLst/>
          </a:prstGeom>
          <a:noFill/>
        </p:spPr>
        <p:txBody>
          <a:bodyPr wrap="square" rtlCol="0">
            <a:spAutoFit/>
          </a:bodyPr>
          <a:lstStyle/>
          <a:p>
            <a:pPr algn="ctr"/>
            <a:r>
              <a:rPr lang="pt-BR" sz="4400" b="1" spc="600" dirty="0">
                <a:solidFill>
                  <a:schemeClr val="bg1"/>
                </a:solidFill>
                <a:latin typeface="Arial" panose="020B0604020202020204" pitchFamily="34" charset="0"/>
                <a:cs typeface="Arial" panose="020B0604020202020204" pitchFamily="34" charset="0"/>
              </a:rPr>
              <a:t>WINDOWS</a:t>
            </a:r>
          </a:p>
        </p:txBody>
      </p:sp>
      <p:sp>
        <p:nvSpPr>
          <p:cNvPr id="7" name="CaixaDeTexto 6">
            <a:extLst>
              <a:ext uri="{FF2B5EF4-FFF2-40B4-BE49-F238E27FC236}">
                <a16:creationId xmlns:a16="http://schemas.microsoft.com/office/drawing/2014/main" id="{AE13BDAC-CBD8-E281-BF59-313396B454E1}"/>
              </a:ext>
            </a:extLst>
          </p:cNvPr>
          <p:cNvSpPr txBox="1"/>
          <p:nvPr/>
        </p:nvSpPr>
        <p:spPr>
          <a:xfrm>
            <a:off x="10466374" y="6304523"/>
            <a:ext cx="1199166" cy="461665"/>
          </a:xfrm>
          <a:prstGeom prst="rect">
            <a:avLst/>
          </a:prstGeom>
          <a:noFill/>
        </p:spPr>
        <p:txBody>
          <a:bodyPr wrap="square" rtlCol="0">
            <a:spAutoFit/>
          </a:bodyPr>
          <a:lstStyle>
            <a:defPPr>
              <a:defRPr lang="pt-BR"/>
            </a:defPPr>
            <a:lvl1pPr algn="ctr">
              <a:defRPr sz="4400" b="1" spc="600">
                <a:solidFill>
                  <a:schemeClr val="bg1"/>
                </a:solidFill>
                <a:latin typeface="Arial" panose="020B0604020202020204" pitchFamily="34" charset="0"/>
                <a:cs typeface="Arial" panose="020B0604020202020204" pitchFamily="34" charset="0"/>
              </a:defRPr>
            </a:lvl1pPr>
          </a:lstStyle>
          <a:p>
            <a:r>
              <a:rPr lang="pt-BR" sz="2400" spc="0" dirty="0">
                <a:solidFill>
                  <a:schemeClr val="accent4">
                    <a:lumMod val="60000"/>
                    <a:lumOff val="40000"/>
                  </a:schemeClr>
                </a:solidFill>
              </a:rPr>
              <a:t>GSO II</a:t>
            </a:r>
          </a:p>
        </p:txBody>
      </p:sp>
      <p:pic>
        <p:nvPicPr>
          <p:cNvPr id="8" name="Imagem 7">
            <a:extLst>
              <a:ext uri="{FF2B5EF4-FFF2-40B4-BE49-F238E27FC236}">
                <a16:creationId xmlns:a16="http://schemas.microsoft.com/office/drawing/2014/main" id="{6D0A96D3-1F6D-AF8D-1F72-AEA111BC3196}"/>
              </a:ext>
            </a:extLst>
          </p:cNvPr>
          <p:cNvPicPr>
            <a:picLocks noChangeAspect="1"/>
          </p:cNvPicPr>
          <p:nvPr/>
        </p:nvPicPr>
        <p:blipFill>
          <a:blip r:embed="rId3"/>
          <a:stretch>
            <a:fillRect/>
          </a:stretch>
        </p:blipFill>
        <p:spPr>
          <a:xfrm rot="802794">
            <a:off x="1084215" y="1321943"/>
            <a:ext cx="2251715" cy="2251715"/>
          </a:xfrm>
          <a:prstGeom prst="rect">
            <a:avLst/>
          </a:prstGeom>
        </p:spPr>
      </p:pic>
      <p:pic>
        <p:nvPicPr>
          <p:cNvPr id="9" name="Imagem 8">
            <a:extLst>
              <a:ext uri="{FF2B5EF4-FFF2-40B4-BE49-F238E27FC236}">
                <a16:creationId xmlns:a16="http://schemas.microsoft.com/office/drawing/2014/main" id="{BFF83CD0-4D2D-02C0-CA49-E12552538AD5}"/>
              </a:ext>
            </a:extLst>
          </p:cNvPr>
          <p:cNvPicPr>
            <a:picLocks noChangeAspect="1"/>
          </p:cNvPicPr>
          <p:nvPr/>
        </p:nvPicPr>
        <p:blipFill>
          <a:blip r:embed="rId4"/>
          <a:stretch>
            <a:fillRect/>
          </a:stretch>
        </p:blipFill>
        <p:spPr>
          <a:xfrm rot="19813390">
            <a:off x="9745005" y="3334133"/>
            <a:ext cx="1624413" cy="1624413"/>
          </a:xfrm>
          <a:prstGeom prst="rect">
            <a:avLst/>
          </a:prstGeom>
        </p:spPr>
      </p:pic>
      <p:sp>
        <p:nvSpPr>
          <p:cNvPr id="10" name="CaixaDeTexto 9">
            <a:extLst>
              <a:ext uri="{FF2B5EF4-FFF2-40B4-BE49-F238E27FC236}">
                <a16:creationId xmlns:a16="http://schemas.microsoft.com/office/drawing/2014/main" id="{EE90BFE7-EFC5-6F40-9378-84A6DA019753}"/>
              </a:ext>
            </a:extLst>
          </p:cNvPr>
          <p:cNvSpPr txBox="1"/>
          <p:nvPr/>
        </p:nvSpPr>
        <p:spPr>
          <a:xfrm>
            <a:off x="3302233" y="3561566"/>
            <a:ext cx="5620192" cy="584775"/>
          </a:xfrm>
          <a:prstGeom prst="rect">
            <a:avLst/>
          </a:prstGeom>
          <a:noFill/>
        </p:spPr>
        <p:txBody>
          <a:bodyPr wrap="square" rtlCol="0">
            <a:spAutoFit/>
          </a:bodyPr>
          <a:lstStyle/>
          <a:p>
            <a:pPr algn="ctr"/>
            <a:r>
              <a:rPr lang="pt-BR" sz="3200" dirty="0">
                <a:solidFill>
                  <a:srgbClr val="FFFF00"/>
                </a:solidFill>
              </a:rPr>
              <a:t>Melhor sistema operacional</a:t>
            </a:r>
          </a:p>
        </p:txBody>
      </p:sp>
      <p:sp>
        <p:nvSpPr>
          <p:cNvPr id="11" name="CaixaDeTexto 10">
            <a:extLst>
              <a:ext uri="{FF2B5EF4-FFF2-40B4-BE49-F238E27FC236}">
                <a16:creationId xmlns:a16="http://schemas.microsoft.com/office/drawing/2014/main" id="{340F1FA1-7788-B157-FA49-7E07B3FB201F}"/>
              </a:ext>
            </a:extLst>
          </p:cNvPr>
          <p:cNvSpPr txBox="1"/>
          <p:nvPr/>
        </p:nvSpPr>
        <p:spPr>
          <a:xfrm>
            <a:off x="224297" y="6350690"/>
            <a:ext cx="4843003" cy="369332"/>
          </a:xfrm>
          <a:prstGeom prst="rect">
            <a:avLst/>
          </a:prstGeom>
          <a:noFill/>
        </p:spPr>
        <p:txBody>
          <a:bodyPr wrap="square" rtlCol="0">
            <a:spAutoFit/>
          </a:bodyPr>
          <a:lstStyle/>
          <a:p>
            <a:r>
              <a:rPr lang="pt-BR" dirty="0">
                <a:solidFill>
                  <a:schemeClr val="bg1"/>
                </a:solidFill>
              </a:rPr>
              <a:t>Guilherme, Edson, João, Caio, </a:t>
            </a:r>
            <a:r>
              <a:rPr lang="pt-BR" sz="1600" dirty="0">
                <a:solidFill>
                  <a:schemeClr val="bg1"/>
                </a:solidFill>
                <a:latin typeface="Arial" panose="020B0604020202020204" pitchFamily="34" charset="0"/>
                <a:cs typeface="Arial" panose="020B0604020202020204" pitchFamily="34" charset="0"/>
              </a:rPr>
              <a:t>Gabriel</a:t>
            </a:r>
            <a:r>
              <a:rPr lang="pt-BR" dirty="0">
                <a:solidFill>
                  <a:schemeClr val="bg1"/>
                </a:solidFill>
              </a:rPr>
              <a:t>, Miqueias</a:t>
            </a:r>
          </a:p>
        </p:txBody>
      </p:sp>
    </p:spTree>
    <p:extLst>
      <p:ext uri="{BB962C8B-B14F-4D97-AF65-F5344CB8AC3E}">
        <p14:creationId xmlns:p14="http://schemas.microsoft.com/office/powerpoint/2010/main" val="300895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319314" y="0"/>
            <a:ext cx="12527643"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Confiabilidade</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825625"/>
            <a:ext cx="10192657" cy="4351338"/>
          </a:xfrm>
        </p:spPr>
        <p:txBody>
          <a:bodyPr>
            <a:normAutofit/>
          </a:bodyPr>
          <a:lstStyle/>
          <a:p>
            <a:pPr>
              <a:lnSpc>
                <a:spcPct val="120000"/>
              </a:lnSpc>
            </a:pPr>
            <a:r>
              <a:rPr lang="pt-BR" sz="2400" dirty="0">
                <a:solidFill>
                  <a:schemeClr val="bg1"/>
                </a:solidFill>
                <a:latin typeface="Arial" panose="020B0604020202020204" pitchFamily="34" charset="0"/>
                <a:cs typeface="Arial" panose="020B0604020202020204" pitchFamily="34" charset="0"/>
              </a:rPr>
              <a:t>Quando ligamos um equipamento esperamos que ele funcione. Desta forma, quanto mais vezes ele funcionar em relação ao número de tentativas, mais confiável ele será. Assim, se em 500 tentativas de ligarmos o equipamento ele funcionar 498 vezes, ele nos será confiável 99,6%.</a:t>
            </a:r>
          </a:p>
          <a:p>
            <a:pPr>
              <a:lnSpc>
                <a:spcPct val="120000"/>
              </a:lnSpc>
            </a:pPr>
            <a:r>
              <a:rPr lang="pt-BR" sz="2400" dirty="0">
                <a:solidFill>
                  <a:schemeClr val="bg1"/>
                </a:solidFill>
                <a:latin typeface="Arial" panose="020B0604020202020204" pitchFamily="34" charset="0"/>
                <a:cs typeface="Arial" panose="020B0604020202020204" pitchFamily="34" charset="0"/>
              </a:rPr>
              <a:t>Se ele descaísse ele não seria mais utilizado, então todo desempenho dele está na questão de confiabilidade como:</a:t>
            </a:r>
          </a:p>
        </p:txBody>
      </p:sp>
    </p:spTree>
    <p:extLst>
      <p:ext uri="{BB962C8B-B14F-4D97-AF65-F5344CB8AC3E}">
        <p14:creationId xmlns:p14="http://schemas.microsoft.com/office/powerpoint/2010/main" val="4219089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319314" y="0"/>
            <a:ext cx="12527643"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Confiabilidade</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825625"/>
            <a:ext cx="10192657" cy="4351338"/>
          </a:xfrm>
        </p:spPr>
        <p:txBody>
          <a:bodyPr>
            <a:normAutofit lnSpcReduction="10000"/>
          </a:bodyPr>
          <a:lstStyle/>
          <a:p>
            <a:pPr marL="457200" indent="-457200">
              <a:lnSpc>
                <a:spcPct val="120000"/>
              </a:lnSpc>
              <a:buFont typeface="+mj-lt"/>
              <a:buAutoNum type="arabicPeriod"/>
            </a:pPr>
            <a:r>
              <a:rPr lang="pt-BR" sz="2400" dirty="0">
                <a:solidFill>
                  <a:schemeClr val="bg1"/>
                </a:solidFill>
                <a:latin typeface="Arial" panose="020B0604020202020204" pitchFamily="34" charset="0"/>
                <a:cs typeface="Arial" panose="020B0604020202020204" pitchFamily="34" charset="0"/>
              </a:rPr>
              <a:t>Monitor de Confiabilidade: Ferramenta que fornece uma visão geral da estabilidade do sistema, mostrando eventos críticos e falhas ao longo do tempo.</a:t>
            </a:r>
          </a:p>
          <a:p>
            <a:pPr marL="457200" indent="-457200">
              <a:lnSpc>
                <a:spcPct val="120000"/>
              </a:lnSpc>
              <a:buFont typeface="+mj-lt"/>
              <a:buAutoNum type="arabicPeriod"/>
            </a:pPr>
            <a:r>
              <a:rPr lang="pt-BR" sz="2400" dirty="0">
                <a:solidFill>
                  <a:schemeClr val="bg1"/>
                </a:solidFill>
                <a:latin typeface="Arial" panose="020B0604020202020204" pitchFamily="34" charset="0"/>
                <a:cs typeface="Arial" panose="020B0604020202020204" pitchFamily="34" charset="0"/>
              </a:rPr>
              <a:t>Windows Update: Sistema de atualização que mantém o Windows atualizado com as últimas correções de segurança e melhorias.</a:t>
            </a:r>
          </a:p>
          <a:p>
            <a:pPr marL="457200" indent="-457200">
              <a:lnSpc>
                <a:spcPct val="120000"/>
              </a:lnSpc>
              <a:buFont typeface="+mj-lt"/>
              <a:buAutoNum type="arabicPeriod"/>
            </a:pPr>
            <a:r>
              <a:rPr lang="pt-BR" sz="2400" dirty="0">
                <a:solidFill>
                  <a:schemeClr val="bg1"/>
                </a:solidFill>
                <a:latin typeface="Arial" panose="020B0604020202020204" pitchFamily="34" charset="0"/>
                <a:cs typeface="Arial" panose="020B0604020202020204" pitchFamily="34" charset="0"/>
              </a:rPr>
              <a:t>Windows Defender**: Sistema de proteção integrado contra malware e outras ameaças.</a:t>
            </a:r>
          </a:p>
          <a:p>
            <a:pPr marL="457200" indent="-457200">
              <a:lnSpc>
                <a:spcPct val="120000"/>
              </a:lnSpc>
              <a:buFont typeface="+mj-lt"/>
              <a:buAutoNum type="arabicPeriod"/>
            </a:pPr>
            <a:r>
              <a:rPr lang="pt-BR" sz="2400" dirty="0">
                <a:solidFill>
                  <a:schemeClr val="bg1"/>
                </a:solidFill>
                <a:latin typeface="Arial" panose="020B0604020202020204" pitchFamily="34" charset="0"/>
                <a:cs typeface="Arial" panose="020B0604020202020204" pitchFamily="34" charset="0"/>
              </a:rPr>
              <a:t>Visualizador de Eventos: Ferramenta que registra eventos do sistema, incluindo erros e avisos, permitindo diagnósticos detalhados</a:t>
            </a:r>
          </a:p>
        </p:txBody>
      </p:sp>
    </p:spTree>
    <p:extLst>
      <p:ext uri="{BB962C8B-B14F-4D97-AF65-F5344CB8AC3E}">
        <p14:creationId xmlns:p14="http://schemas.microsoft.com/office/powerpoint/2010/main" val="11586556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319314" y="0"/>
            <a:ext cx="12527643"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Confiabilidade</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825625"/>
            <a:ext cx="10192657" cy="4351338"/>
          </a:xfrm>
        </p:spPr>
        <p:txBody>
          <a:bodyPr>
            <a:normAutofit/>
          </a:bodyPr>
          <a:lstStyle/>
          <a:p>
            <a:pPr marL="0" indent="0">
              <a:lnSpc>
                <a:spcPct val="120000"/>
              </a:lnSpc>
              <a:buNone/>
            </a:pPr>
            <a:r>
              <a:rPr lang="pt-BR" sz="2400" dirty="0">
                <a:solidFill>
                  <a:schemeClr val="bg1"/>
                </a:solidFill>
                <a:latin typeface="Arial" panose="020B0604020202020204" pitchFamily="34" charset="0"/>
                <a:cs typeface="Arial" panose="020B0604020202020204" pitchFamily="34" charset="0"/>
              </a:rPr>
              <a:t>5. Recuperação do Sistema: Ferramentas como pontos de restauração e backups que ajudam a restaurar o sistema para um estado funcional após uma falha.</a:t>
            </a:r>
          </a:p>
          <a:p>
            <a:pPr marL="0" indent="0">
              <a:lnSpc>
                <a:spcPct val="120000"/>
              </a:lnSpc>
              <a:buNone/>
            </a:pPr>
            <a:r>
              <a:rPr lang="pt-BR" sz="2400" dirty="0">
                <a:solidFill>
                  <a:schemeClr val="bg1"/>
                </a:solidFill>
                <a:latin typeface="Arial" panose="020B0604020202020204" pitchFamily="34" charset="0"/>
                <a:cs typeface="Arial" panose="020B0604020202020204" pitchFamily="34" charset="0"/>
              </a:rPr>
              <a:t>6. Desfragmentação e Otimização de Disco: Ferramentas para manter a eficiência do armazenamento e prevenir degradação de desempenho.</a:t>
            </a:r>
          </a:p>
        </p:txBody>
      </p:sp>
      <p:sp>
        <p:nvSpPr>
          <p:cNvPr id="2" name="Retângulo: Cantos Arredondados 1">
            <a:extLst>
              <a:ext uri="{FF2B5EF4-FFF2-40B4-BE49-F238E27FC236}">
                <a16:creationId xmlns:a16="http://schemas.microsoft.com/office/drawing/2014/main" id="{CE523245-8F07-5C56-243C-5E76C2052C6C}"/>
              </a:ext>
            </a:extLst>
          </p:cNvPr>
          <p:cNvSpPr/>
          <p:nvPr/>
        </p:nvSpPr>
        <p:spPr>
          <a:xfrm>
            <a:off x="1986641" y="4535261"/>
            <a:ext cx="7895771" cy="1957614"/>
          </a:xfrm>
          <a:prstGeom prst="roundRect">
            <a:avLst>
              <a:gd name="adj" fmla="val 50000"/>
            </a:avLst>
          </a:prstGeom>
          <a:noFill/>
          <a:ln w="7620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pt-BR" sz="1800" b="1" dirty="0">
              <a:effectLst/>
              <a:latin typeface="Arial" panose="020B0604020202020204" pitchFamily="34" charset="0"/>
              <a:ea typeface="Calibri" panose="020F0502020204030204" pitchFamily="34" charset="0"/>
              <a:cs typeface="Times New Roman" panose="02020603050405020304" pitchFamily="18" charset="0"/>
            </a:endParaRPr>
          </a:p>
          <a:p>
            <a:pPr algn="just"/>
            <a:r>
              <a:rPr lang="pt-BR" sz="1800" b="1" dirty="0">
                <a:effectLst/>
                <a:latin typeface="Arial" panose="020B0604020202020204" pitchFamily="34" charset="0"/>
                <a:ea typeface="Calibri" panose="020F0502020204030204" pitchFamily="34" charset="0"/>
                <a:cs typeface="Times New Roman" panose="02020603050405020304" pitchFamily="18" charset="0"/>
              </a:rPr>
              <a:t>   Em resumo, a confiabilidade do Windows é um conjunto de   características e práticas que garantem que o sistema  operacional funcione de forma contínua e sem problemas, proporcionando uma experiência de usuário segura e eficiente</a:t>
            </a:r>
            <a:r>
              <a:rPr lang="pt-BR" sz="1800" dirty="0">
                <a:effectLst/>
                <a:latin typeface="Arial" panose="020B0604020202020204" pitchFamily="34" charset="0"/>
                <a:ea typeface="Calibri" panose="020F0502020204030204" pitchFamily="34" charset="0"/>
                <a:cs typeface="Times New Roman" panose="02020603050405020304" pitchFamily="18" charset="0"/>
              </a:rPr>
              <a:t>.</a:t>
            </a:r>
          </a:p>
          <a:p>
            <a:endParaRPr lang="pt-BR" dirty="0"/>
          </a:p>
        </p:txBody>
      </p:sp>
    </p:spTree>
    <p:extLst>
      <p:ext uri="{BB962C8B-B14F-4D97-AF65-F5344CB8AC3E}">
        <p14:creationId xmlns:p14="http://schemas.microsoft.com/office/powerpoint/2010/main" val="1200166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250" fill="hold"/>
                                        <p:tgtEl>
                                          <p:spTgt spid="2"/>
                                        </p:tgtEl>
                                        <p:attrNameLst>
                                          <p:attrName>ppt_x</p:attrName>
                                        </p:attrNameLst>
                                      </p:cBhvr>
                                      <p:tavLst>
                                        <p:tav tm="0">
                                          <p:val>
                                            <p:strVal val="#ppt_x"/>
                                          </p:val>
                                        </p:tav>
                                        <p:tav tm="100000">
                                          <p:val>
                                            <p:strVal val="#ppt_x"/>
                                          </p:val>
                                        </p:tav>
                                      </p:tavLst>
                                    </p:anim>
                                    <p:anim calcmode="lin" valueType="num">
                                      <p:cBhvr additive="base">
                                        <p:cTn id="17"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319314" y="0"/>
            <a:ext cx="12527643"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Softwares e Utilitários</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825625"/>
            <a:ext cx="10192657" cy="4351338"/>
          </a:xfrm>
        </p:spPr>
        <p:txBody>
          <a:bodyPr>
            <a:normAutofit/>
          </a:bodyPr>
          <a:lstStyle/>
          <a:p>
            <a:pPr>
              <a:lnSpc>
                <a:spcPct val="120000"/>
              </a:lnSpc>
            </a:pPr>
            <a:r>
              <a:rPr lang="pt-BR" sz="2400" dirty="0">
                <a:solidFill>
                  <a:schemeClr val="bg1"/>
                </a:solidFill>
                <a:latin typeface="Arial" panose="020B0604020202020204" pitchFamily="34" charset="0"/>
                <a:cs typeface="Arial" panose="020B0604020202020204" pitchFamily="34" charset="0"/>
              </a:rPr>
              <a:t>Windows possui softwares ótimos pré-instalados de fábrica, alguns deles são Paint, Wordpad, Ferramenta de captura, Notepad, todos tendo uma função específica de utilização.</a:t>
            </a:r>
          </a:p>
          <a:p>
            <a:pPr>
              <a:lnSpc>
                <a:spcPct val="120000"/>
              </a:lnSpc>
            </a:pPr>
            <a:r>
              <a:rPr lang="pt-BR" sz="2400" dirty="0">
                <a:solidFill>
                  <a:schemeClr val="bg1"/>
                </a:solidFill>
                <a:latin typeface="Arial" panose="020B0604020202020204" pitchFamily="34" charset="0"/>
                <a:cs typeface="Arial" panose="020B0604020202020204" pitchFamily="34" charset="0"/>
              </a:rPr>
              <a:t>Caso queira outros softwares que ajude na sua organização e segurança, alguns deles:</a:t>
            </a:r>
          </a:p>
          <a:p>
            <a:pPr>
              <a:lnSpc>
                <a:spcPct val="120000"/>
              </a:lnSpc>
            </a:pPr>
            <a:r>
              <a:rPr lang="pt-BR" sz="2400" dirty="0">
                <a:solidFill>
                  <a:schemeClr val="bg1"/>
                </a:solidFill>
                <a:latin typeface="Arial" panose="020B0604020202020204" pitchFamily="34" charset="0"/>
                <a:cs typeface="Arial" panose="020B0604020202020204" pitchFamily="34" charset="0"/>
              </a:rPr>
              <a:t>Kaspersky</a:t>
            </a:r>
          </a:p>
          <a:p>
            <a:pPr>
              <a:lnSpc>
                <a:spcPct val="120000"/>
              </a:lnSpc>
            </a:pPr>
            <a:r>
              <a:rPr lang="pt-BR" dirty="0">
                <a:solidFill>
                  <a:schemeClr val="bg1"/>
                </a:solidFill>
                <a:latin typeface="Arial" panose="020B0604020202020204" pitchFamily="34" charset="0"/>
                <a:cs typeface="Arial" panose="020B0604020202020204" pitchFamily="34" charset="0"/>
              </a:rPr>
              <a:t>Notepad++</a:t>
            </a:r>
          </a:p>
          <a:p>
            <a:pPr>
              <a:lnSpc>
                <a:spcPct val="120000"/>
              </a:lnSpc>
            </a:pPr>
            <a:r>
              <a:rPr lang="pt-BR" dirty="0" err="1">
                <a:solidFill>
                  <a:schemeClr val="bg1"/>
                </a:solidFill>
                <a:latin typeface="Arial" panose="020B0604020202020204" pitchFamily="34" charset="0"/>
                <a:cs typeface="Arial" panose="020B0604020202020204" pitchFamily="34" charset="0"/>
              </a:rPr>
              <a:t>CCleaner</a:t>
            </a:r>
            <a:endParaRPr lang="pt-BR"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51707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319314" y="0"/>
            <a:ext cx="12527643"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Suporte a dispositivos de hardware</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825625"/>
            <a:ext cx="10192657" cy="4351338"/>
          </a:xfrm>
        </p:spPr>
        <p:txBody>
          <a:bodyPr>
            <a:normAutofit/>
          </a:bodyPr>
          <a:lstStyle/>
          <a:p>
            <a:pPr>
              <a:lnSpc>
                <a:spcPct val="120000"/>
              </a:lnSpc>
            </a:pPr>
            <a:r>
              <a:rPr lang="pt-BR" dirty="0">
                <a:solidFill>
                  <a:schemeClr val="bg1"/>
                </a:solidFill>
                <a:latin typeface="Arial" panose="020B0604020202020204" pitchFamily="34" charset="0"/>
                <a:cs typeface="Arial" panose="020B0604020202020204" pitchFamily="34" charset="0"/>
              </a:rPr>
              <a:t>De maneira geral os drivers do Windows são bem otimizados e funcionam muito bem, alguma vez ou outra pode acontecer um problemas mas na maioria das vezes é só atualizar os drivers pôr os mais novos que funcionara normalmente de novo.</a:t>
            </a:r>
          </a:p>
        </p:txBody>
      </p:sp>
    </p:spTree>
    <p:extLst>
      <p:ext uri="{BB962C8B-B14F-4D97-AF65-F5344CB8AC3E}">
        <p14:creationId xmlns:p14="http://schemas.microsoft.com/office/powerpoint/2010/main" val="2931099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319314" y="0"/>
            <a:ext cx="12527643"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Segurança</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825625"/>
            <a:ext cx="10192657" cy="4351338"/>
          </a:xfrm>
        </p:spPr>
        <p:txBody>
          <a:bodyPr>
            <a:normAutofit/>
          </a:bodyPr>
          <a:lstStyle/>
          <a:p>
            <a:pPr>
              <a:lnSpc>
                <a:spcPct val="120000"/>
              </a:lnSpc>
            </a:pPr>
            <a:r>
              <a:rPr lang="pt-BR" dirty="0">
                <a:solidFill>
                  <a:schemeClr val="bg1"/>
                </a:solidFill>
                <a:latin typeface="Arial" panose="020B0604020202020204" pitchFamily="34" charset="0"/>
                <a:cs typeface="Arial" panose="020B0604020202020204" pitchFamily="34" charset="0"/>
              </a:rPr>
              <a:t>A segurança e importante para qualquer sistema operacional, manter o usuário seguro enquanto navega na internet, no computador e instalando aplicativos, sem correr nenhum risco. Para isso Windows possui a </a:t>
            </a:r>
            <a:r>
              <a:rPr lang="pt-BR" b="1" dirty="0">
                <a:solidFill>
                  <a:schemeClr val="bg1"/>
                </a:solidFill>
                <a:latin typeface="Arial" panose="020B0604020202020204" pitchFamily="34" charset="0"/>
                <a:cs typeface="Arial" panose="020B0604020202020204" pitchFamily="34" charset="0"/>
              </a:rPr>
              <a:t>Central de Segurança</a:t>
            </a:r>
            <a:r>
              <a:rPr lang="pt-BR"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19319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319314" y="0"/>
            <a:ext cx="12527643"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Segurança</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825625"/>
            <a:ext cx="10192657" cy="4351338"/>
          </a:xfrm>
        </p:spPr>
        <p:txBody>
          <a:bodyPr>
            <a:normAutofit fontScale="92500" lnSpcReduction="10000"/>
          </a:bodyPr>
          <a:lstStyle/>
          <a:p>
            <a:pPr>
              <a:lnSpc>
                <a:spcPct val="120000"/>
              </a:lnSpc>
              <a:buFont typeface="Wingdings" panose="05000000000000000000" pitchFamily="2" charset="2"/>
              <a:buChar char="§"/>
            </a:pPr>
            <a:r>
              <a:rPr lang="pt-BR" dirty="0">
                <a:solidFill>
                  <a:schemeClr val="bg1"/>
                </a:solidFill>
                <a:latin typeface="Arial" panose="020B0604020202020204" pitchFamily="34" charset="0"/>
                <a:cs typeface="Arial" panose="020B0604020202020204" pitchFamily="34" charset="0"/>
              </a:rPr>
              <a:t>Para acessar e só clicar na engrenagem que está na barra de tarefas com o ícone Windows, lá terá todas as funções uteis para o usuário como: </a:t>
            </a:r>
          </a:p>
          <a:p>
            <a:pPr>
              <a:lnSpc>
                <a:spcPct val="120000"/>
              </a:lnSpc>
              <a:buFont typeface="Wingdings" panose="05000000000000000000" pitchFamily="2" charset="2"/>
              <a:buChar char="ü"/>
            </a:pPr>
            <a:r>
              <a:rPr lang="pt-BR" dirty="0">
                <a:solidFill>
                  <a:schemeClr val="bg1"/>
                </a:solidFill>
                <a:latin typeface="Arial" panose="020B0604020202020204" pitchFamily="34" charset="0"/>
                <a:cs typeface="Arial" panose="020B0604020202020204" pitchFamily="34" charset="0"/>
              </a:rPr>
              <a:t> Privacidade </a:t>
            </a:r>
          </a:p>
          <a:p>
            <a:pPr>
              <a:lnSpc>
                <a:spcPct val="120000"/>
              </a:lnSpc>
              <a:buFont typeface="Wingdings" panose="05000000000000000000" pitchFamily="2" charset="2"/>
              <a:buChar char="ü"/>
            </a:pPr>
            <a:r>
              <a:rPr lang="pt-BR" dirty="0">
                <a:solidFill>
                  <a:schemeClr val="bg1"/>
                </a:solidFill>
                <a:latin typeface="Arial" panose="020B0604020202020204" pitchFamily="34" charset="0"/>
                <a:cs typeface="Arial" panose="020B0604020202020204" pitchFamily="34" charset="0"/>
              </a:rPr>
              <a:t> Contas </a:t>
            </a:r>
          </a:p>
          <a:p>
            <a:pPr>
              <a:lnSpc>
                <a:spcPct val="120000"/>
              </a:lnSpc>
              <a:buFont typeface="Wingdings" panose="05000000000000000000" pitchFamily="2" charset="2"/>
              <a:buChar char="ü"/>
            </a:pPr>
            <a:r>
              <a:rPr lang="pt-BR" dirty="0">
                <a:solidFill>
                  <a:schemeClr val="bg1"/>
                </a:solidFill>
                <a:latin typeface="Arial" panose="020B0604020202020204" pitchFamily="34" charset="0"/>
                <a:cs typeface="Arial" panose="020B0604020202020204" pitchFamily="34" charset="0"/>
              </a:rPr>
              <a:t> Rede e Internet </a:t>
            </a:r>
          </a:p>
          <a:p>
            <a:pPr>
              <a:lnSpc>
                <a:spcPct val="120000"/>
              </a:lnSpc>
              <a:buFont typeface="Wingdings" panose="05000000000000000000" pitchFamily="2" charset="2"/>
              <a:buChar char="ü"/>
            </a:pPr>
            <a:r>
              <a:rPr lang="pt-BR" dirty="0">
                <a:solidFill>
                  <a:schemeClr val="bg1"/>
                </a:solidFill>
                <a:latin typeface="Arial" panose="020B0604020202020204" pitchFamily="34" charset="0"/>
                <a:cs typeface="Arial" panose="020B0604020202020204" pitchFamily="34" charset="0"/>
              </a:rPr>
              <a:t> Atualização e Segurança </a:t>
            </a:r>
          </a:p>
          <a:p>
            <a:pPr>
              <a:lnSpc>
                <a:spcPct val="120000"/>
              </a:lnSpc>
              <a:buFont typeface="Wingdings" panose="05000000000000000000" pitchFamily="2" charset="2"/>
              <a:buChar char="ü"/>
            </a:pPr>
            <a:r>
              <a:rPr lang="pt-BR" dirty="0">
                <a:solidFill>
                  <a:schemeClr val="bg1"/>
                </a:solidFill>
                <a:latin typeface="Arial" panose="020B0604020202020204" pitchFamily="34" charset="0"/>
                <a:cs typeface="Arial" panose="020B0604020202020204" pitchFamily="34" charset="0"/>
              </a:rPr>
              <a:t> Cortana (Inteligência artificial do Windows) </a:t>
            </a:r>
          </a:p>
        </p:txBody>
      </p:sp>
    </p:spTree>
    <p:extLst>
      <p:ext uri="{BB962C8B-B14F-4D97-AF65-F5344CB8AC3E}">
        <p14:creationId xmlns:p14="http://schemas.microsoft.com/office/powerpoint/2010/main" val="11984304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319314" y="0"/>
            <a:ext cx="12527643"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Segurança</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825625"/>
            <a:ext cx="10192657" cy="4351338"/>
          </a:xfrm>
        </p:spPr>
        <p:txBody>
          <a:bodyPr>
            <a:normAutofit/>
          </a:bodyPr>
          <a:lstStyle/>
          <a:p>
            <a:pPr>
              <a:lnSpc>
                <a:spcPct val="120000"/>
              </a:lnSpc>
            </a:pPr>
            <a:r>
              <a:rPr lang="pt-BR" dirty="0">
                <a:solidFill>
                  <a:schemeClr val="bg1"/>
                </a:solidFill>
                <a:latin typeface="Arial" panose="020B0604020202020204" pitchFamily="34" charset="0"/>
                <a:cs typeface="Arial" panose="020B0604020202020204" pitchFamily="34" charset="0"/>
              </a:rPr>
              <a:t>Configurações manuais que o usuário pode fazer, mas o sistema não se limita a isso ele possui o </a:t>
            </a:r>
            <a:r>
              <a:rPr lang="pt-BR" b="1" dirty="0">
                <a:solidFill>
                  <a:schemeClr val="bg1"/>
                </a:solidFill>
                <a:latin typeface="Arial" panose="020B0604020202020204" pitchFamily="34" charset="0"/>
                <a:cs typeface="Arial" panose="020B0604020202020204" pitchFamily="34" charset="0"/>
              </a:rPr>
              <a:t>Firewall e Windows Defender</a:t>
            </a:r>
            <a:r>
              <a:rPr lang="pt-BR" dirty="0">
                <a:solidFill>
                  <a:schemeClr val="bg1"/>
                </a:solidFill>
                <a:latin typeface="Arial" panose="020B0604020202020204" pitchFamily="34" charset="0"/>
                <a:cs typeface="Arial" panose="020B0604020202020204" pitchFamily="34" charset="0"/>
              </a:rPr>
              <a:t>. </a:t>
            </a:r>
          </a:p>
          <a:p>
            <a:pPr>
              <a:lnSpc>
                <a:spcPct val="120000"/>
              </a:lnSpc>
            </a:pPr>
            <a:r>
              <a:rPr lang="pt-BR" dirty="0">
                <a:solidFill>
                  <a:schemeClr val="bg1"/>
                </a:solidFill>
                <a:latin typeface="Arial" panose="020B0604020202020204" pitchFamily="34" charset="0"/>
                <a:cs typeface="Arial" panose="020B0604020202020204" pitchFamily="34" charset="0"/>
              </a:rPr>
              <a:t>Firewall permite ou não tráfegos específicos de acordo com o conjunto definido de regras de segurança</a:t>
            </a:r>
          </a:p>
          <a:p>
            <a:pPr marL="0" indent="0">
              <a:lnSpc>
                <a:spcPct val="120000"/>
              </a:lnSpc>
              <a:buNone/>
            </a:pPr>
            <a:endParaRPr lang="pt-BR"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4217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319314" y="0"/>
            <a:ext cx="12527643"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Segurança</a:t>
            </a:r>
          </a:p>
        </p:txBody>
      </p:sp>
      <p:pic>
        <p:nvPicPr>
          <p:cNvPr id="6" name="Imagem 5">
            <a:extLst>
              <a:ext uri="{FF2B5EF4-FFF2-40B4-BE49-F238E27FC236}">
                <a16:creationId xmlns:a16="http://schemas.microsoft.com/office/drawing/2014/main" id="{4DB97AC5-5573-244C-349F-B17FB266DEB3}"/>
              </a:ext>
            </a:extLst>
          </p:cNvPr>
          <p:cNvPicPr>
            <a:picLocks noChangeAspect="1"/>
          </p:cNvPicPr>
          <p:nvPr/>
        </p:nvPicPr>
        <p:blipFill>
          <a:blip r:embed="rId3"/>
          <a:stretch>
            <a:fillRect/>
          </a:stretch>
        </p:blipFill>
        <p:spPr>
          <a:xfrm>
            <a:off x="2630636" y="1690688"/>
            <a:ext cx="6390572" cy="4659014"/>
          </a:xfrm>
          <a:prstGeom prst="rect">
            <a:avLst/>
          </a:prstGeom>
        </p:spPr>
      </p:pic>
    </p:spTree>
    <p:extLst>
      <p:ext uri="{BB962C8B-B14F-4D97-AF65-F5344CB8AC3E}">
        <p14:creationId xmlns:p14="http://schemas.microsoft.com/office/powerpoint/2010/main" val="36998931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319314" y="0"/>
            <a:ext cx="12527643"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Segurança</a:t>
            </a:r>
          </a:p>
        </p:txBody>
      </p:sp>
      <p:pic>
        <p:nvPicPr>
          <p:cNvPr id="3" name="Imagem 2">
            <a:extLst>
              <a:ext uri="{FF2B5EF4-FFF2-40B4-BE49-F238E27FC236}">
                <a16:creationId xmlns:a16="http://schemas.microsoft.com/office/drawing/2014/main" id="{1083EF32-3643-F276-3A7C-6563AC84AF89}"/>
              </a:ext>
            </a:extLst>
          </p:cNvPr>
          <p:cNvPicPr>
            <a:picLocks noChangeAspect="1"/>
          </p:cNvPicPr>
          <p:nvPr/>
        </p:nvPicPr>
        <p:blipFill>
          <a:blip r:embed="rId3"/>
          <a:stretch>
            <a:fillRect/>
          </a:stretch>
        </p:blipFill>
        <p:spPr>
          <a:xfrm>
            <a:off x="3424340" y="1690688"/>
            <a:ext cx="5020376" cy="4706007"/>
          </a:xfrm>
          <a:prstGeom prst="rect">
            <a:avLst/>
          </a:prstGeom>
        </p:spPr>
      </p:pic>
    </p:spTree>
    <p:extLst>
      <p:ext uri="{BB962C8B-B14F-4D97-AF65-F5344CB8AC3E}">
        <p14:creationId xmlns:p14="http://schemas.microsoft.com/office/powerpoint/2010/main" val="7515118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0" y="0"/>
            <a:ext cx="12208329"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2398486" cy="1325563"/>
          </a:xfrm>
        </p:spPr>
        <p:txBody>
          <a:bodyPr/>
          <a:lstStyle/>
          <a:p>
            <a:r>
              <a:rPr lang="pt-BR" dirty="0">
                <a:solidFill>
                  <a:schemeClr val="bg1"/>
                </a:solidFill>
                <a:latin typeface="Arial" panose="020B0604020202020204" pitchFamily="34" charset="0"/>
                <a:cs typeface="Arial" panose="020B0604020202020204" pitchFamily="34" charset="0"/>
              </a:rPr>
              <a:t>Sumário</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200" y="1825625"/>
            <a:ext cx="6491514" cy="4351338"/>
          </a:xfrm>
        </p:spPr>
        <p:txBody>
          <a:bodyPr>
            <a:normAutofit fontScale="85000" lnSpcReduction="20000"/>
          </a:bodyPr>
          <a:lstStyle/>
          <a:p>
            <a:pPr>
              <a:lnSpc>
                <a:spcPct val="120000"/>
              </a:lnSpc>
              <a:buFont typeface="Wingdings" panose="05000000000000000000" pitchFamily="2" charset="2"/>
              <a:buChar char="Ø"/>
            </a:pPr>
            <a:r>
              <a:rPr lang="pt-BR" dirty="0">
                <a:solidFill>
                  <a:schemeClr val="bg1"/>
                </a:solidFill>
                <a:latin typeface="Arial" panose="020B0604020202020204" pitchFamily="34" charset="0"/>
                <a:cs typeface="Arial" panose="020B0604020202020204" pitchFamily="34" charset="0"/>
              </a:rPr>
              <a:t> Custo</a:t>
            </a:r>
          </a:p>
          <a:p>
            <a:pPr>
              <a:lnSpc>
                <a:spcPct val="120000"/>
              </a:lnSpc>
              <a:buFont typeface="Wingdings" panose="05000000000000000000" pitchFamily="2" charset="2"/>
              <a:buChar char="Ø"/>
            </a:pPr>
            <a:r>
              <a:rPr lang="pt-BR" dirty="0">
                <a:solidFill>
                  <a:schemeClr val="bg1"/>
                </a:solidFill>
                <a:latin typeface="Arial" panose="020B0604020202020204" pitchFamily="34" charset="0"/>
                <a:cs typeface="Arial" panose="020B0604020202020204" pitchFamily="34" charset="0"/>
              </a:rPr>
              <a:t> Interface com usuário</a:t>
            </a:r>
          </a:p>
          <a:p>
            <a:pPr lvl="1">
              <a:lnSpc>
                <a:spcPct val="120000"/>
              </a:lnSpc>
              <a:buFont typeface="Wingdings" panose="05000000000000000000" pitchFamily="2" charset="2"/>
              <a:buChar char="Ø"/>
            </a:pPr>
            <a:r>
              <a:rPr lang="pt-BR" dirty="0">
                <a:solidFill>
                  <a:schemeClr val="bg1"/>
                </a:solidFill>
                <a:latin typeface="Arial" panose="020B0604020202020204" pitchFamily="34" charset="0"/>
                <a:cs typeface="Arial" panose="020B0604020202020204" pitchFamily="34" charset="0"/>
              </a:rPr>
              <a:t> Como funciona uma CLI?</a:t>
            </a:r>
          </a:p>
          <a:p>
            <a:pPr lvl="1">
              <a:lnSpc>
                <a:spcPct val="120000"/>
              </a:lnSpc>
              <a:buFont typeface="Wingdings" panose="05000000000000000000" pitchFamily="2" charset="2"/>
              <a:buChar char="Ø"/>
            </a:pPr>
            <a:r>
              <a:rPr lang="pt-BR" dirty="0">
                <a:solidFill>
                  <a:schemeClr val="bg1"/>
                </a:solidFill>
                <a:latin typeface="Arial" panose="020B0604020202020204" pitchFamily="34" charset="0"/>
                <a:cs typeface="Arial" panose="020B0604020202020204" pitchFamily="34" charset="0"/>
              </a:rPr>
              <a:t> Oque é GUI?</a:t>
            </a:r>
          </a:p>
          <a:p>
            <a:pPr>
              <a:lnSpc>
                <a:spcPct val="120000"/>
              </a:lnSpc>
              <a:buFont typeface="Wingdings" panose="05000000000000000000" pitchFamily="2" charset="2"/>
              <a:buChar char="Ø"/>
            </a:pPr>
            <a:r>
              <a:rPr lang="pt-BR" dirty="0">
                <a:solidFill>
                  <a:schemeClr val="bg1"/>
                </a:solidFill>
                <a:latin typeface="Arial" panose="020B0604020202020204" pitchFamily="34" charset="0"/>
                <a:cs typeface="Arial" panose="020B0604020202020204" pitchFamily="34" charset="0"/>
              </a:rPr>
              <a:t> Facilidade de uso</a:t>
            </a:r>
          </a:p>
          <a:p>
            <a:pPr>
              <a:lnSpc>
                <a:spcPct val="120000"/>
              </a:lnSpc>
              <a:buFont typeface="Wingdings" panose="05000000000000000000" pitchFamily="2" charset="2"/>
              <a:buChar char="Ø"/>
            </a:pPr>
            <a:r>
              <a:rPr lang="pt-BR" dirty="0">
                <a:solidFill>
                  <a:schemeClr val="bg1"/>
                </a:solidFill>
                <a:latin typeface="Arial" panose="020B0604020202020204" pitchFamily="34" charset="0"/>
                <a:cs typeface="Arial" panose="020B0604020202020204" pitchFamily="34" charset="0"/>
              </a:rPr>
              <a:t> Confiabilidade</a:t>
            </a:r>
          </a:p>
          <a:p>
            <a:pPr>
              <a:lnSpc>
                <a:spcPct val="120000"/>
              </a:lnSpc>
              <a:buFont typeface="Wingdings" panose="05000000000000000000" pitchFamily="2" charset="2"/>
              <a:buChar char="Ø"/>
            </a:pPr>
            <a:r>
              <a:rPr lang="pt-BR" dirty="0">
                <a:solidFill>
                  <a:schemeClr val="bg1"/>
                </a:solidFill>
                <a:latin typeface="Arial" panose="020B0604020202020204" pitchFamily="34" charset="0"/>
                <a:cs typeface="Arial" panose="020B0604020202020204" pitchFamily="34" charset="0"/>
              </a:rPr>
              <a:t> Softwares e Utilitários</a:t>
            </a:r>
          </a:p>
          <a:p>
            <a:pPr>
              <a:lnSpc>
                <a:spcPct val="120000"/>
              </a:lnSpc>
              <a:buFont typeface="Wingdings" panose="05000000000000000000" pitchFamily="2" charset="2"/>
              <a:buChar char="Ø"/>
            </a:pPr>
            <a:r>
              <a:rPr lang="pt-BR" dirty="0">
                <a:solidFill>
                  <a:schemeClr val="bg1"/>
                </a:solidFill>
                <a:latin typeface="Arial" panose="020B0604020202020204" pitchFamily="34" charset="0"/>
                <a:cs typeface="Arial" panose="020B0604020202020204" pitchFamily="34" charset="0"/>
              </a:rPr>
              <a:t> Suporte a dispositivos de hardware</a:t>
            </a:r>
          </a:p>
          <a:p>
            <a:pPr>
              <a:lnSpc>
                <a:spcPct val="120000"/>
              </a:lnSpc>
              <a:buFont typeface="Wingdings" panose="05000000000000000000" pitchFamily="2" charset="2"/>
              <a:buChar char="Ø"/>
            </a:pPr>
            <a:r>
              <a:rPr lang="pt-BR" dirty="0">
                <a:solidFill>
                  <a:schemeClr val="bg1"/>
                </a:solidFill>
                <a:latin typeface="Arial" panose="020B0604020202020204" pitchFamily="34" charset="0"/>
                <a:cs typeface="Arial" panose="020B0604020202020204" pitchFamily="34" charset="0"/>
              </a:rPr>
              <a:t> Segurança</a:t>
            </a:r>
          </a:p>
        </p:txBody>
      </p:sp>
    </p:spTree>
    <p:extLst>
      <p:ext uri="{BB962C8B-B14F-4D97-AF65-F5344CB8AC3E}">
        <p14:creationId xmlns:p14="http://schemas.microsoft.com/office/powerpoint/2010/main" val="31528984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D6DF7-70AE-21EB-759B-2317FA136EA8}"/>
              </a:ext>
            </a:extLst>
          </p:cNvPr>
          <p:cNvSpPr>
            <a:spLocks noGrp="1"/>
          </p:cNvSpPr>
          <p:nvPr>
            <p:ph type="title"/>
          </p:nvPr>
        </p:nvSpPr>
        <p:spPr/>
        <p:txBody>
          <a:bodyPr/>
          <a:lstStyle/>
          <a:p>
            <a:r>
              <a:rPr lang="pt-BR" dirty="0"/>
              <a:t>Referencias</a:t>
            </a:r>
          </a:p>
        </p:txBody>
      </p:sp>
      <p:sp>
        <p:nvSpPr>
          <p:cNvPr id="3" name="Espaço Reservado para Conteúdo 2">
            <a:extLst>
              <a:ext uri="{FF2B5EF4-FFF2-40B4-BE49-F238E27FC236}">
                <a16:creationId xmlns:a16="http://schemas.microsoft.com/office/drawing/2014/main" id="{A42B2D87-CA60-9C9B-E7E6-65A344BE951F}"/>
              </a:ext>
            </a:extLst>
          </p:cNvPr>
          <p:cNvSpPr>
            <a:spLocks noGrp="1"/>
          </p:cNvSpPr>
          <p:nvPr>
            <p:ph idx="1"/>
          </p:nvPr>
        </p:nvSpPr>
        <p:spPr/>
        <p:txBody>
          <a:bodyPr/>
          <a:lstStyle/>
          <a:p>
            <a:r>
              <a:rPr lang="pt-BR" dirty="0"/>
              <a:t>Windows 11  Key (</a:t>
            </a:r>
            <a:r>
              <a:rPr lang="pt-BR" dirty="0">
                <a:hlinkClick r:id="rId2"/>
              </a:rPr>
              <a:t>https://www.microsoft.com/</a:t>
            </a:r>
            <a:r>
              <a:rPr lang="pt-BR" dirty="0" err="1">
                <a:hlinkClick r:id="rId2"/>
              </a:rPr>
              <a:t>pt-br</a:t>
            </a:r>
            <a:r>
              <a:rPr lang="pt-BR" dirty="0">
                <a:hlinkClick r:id="rId2"/>
              </a:rPr>
              <a:t>/d/windows-11-home/dg7gmgf0krt0?rtc=1</a:t>
            </a:r>
            <a:r>
              <a:rPr lang="pt-BR" dirty="0"/>
              <a:t>)</a:t>
            </a:r>
          </a:p>
          <a:p>
            <a:r>
              <a:rPr lang="pt-BR" dirty="0"/>
              <a:t>Sistema operacionais 1 (</a:t>
            </a:r>
            <a:r>
              <a:rPr lang="pt-BR" dirty="0">
                <a:hlinkClick r:id="rId3"/>
              </a:rPr>
              <a:t>https://edu.gcfglobal.org/</a:t>
            </a:r>
            <a:r>
              <a:rPr lang="pt-BR" dirty="0" err="1">
                <a:hlinkClick r:id="rId3"/>
              </a:rPr>
              <a:t>pt</a:t>
            </a:r>
            <a:r>
              <a:rPr lang="pt-BR" dirty="0">
                <a:hlinkClick r:id="rId3"/>
              </a:rPr>
              <a:t>/</a:t>
            </a:r>
            <a:r>
              <a:rPr lang="pt-BR" dirty="0" err="1">
                <a:hlinkClick r:id="rId3"/>
              </a:rPr>
              <a:t>informatica-basica</a:t>
            </a:r>
            <a:r>
              <a:rPr lang="pt-BR" dirty="0">
                <a:hlinkClick r:id="rId3"/>
              </a:rPr>
              <a:t>/sistemas-operacionais-para-o-computador/1/)</a:t>
            </a:r>
            <a:endParaRPr lang="pt-BR" dirty="0"/>
          </a:p>
          <a:p>
            <a:r>
              <a:rPr lang="pt-BR" dirty="0"/>
              <a:t>GUI/CLI (</a:t>
            </a:r>
            <a:r>
              <a:rPr lang="pt-BR" dirty="0">
                <a:hlinkClick r:id="rId4"/>
              </a:rPr>
              <a:t>https://aws.amazon.com/</a:t>
            </a:r>
            <a:r>
              <a:rPr lang="pt-BR" dirty="0" err="1">
                <a:hlinkClick r:id="rId4"/>
              </a:rPr>
              <a:t>pt</a:t>
            </a:r>
            <a:r>
              <a:rPr lang="pt-BR" dirty="0">
                <a:hlinkClick r:id="rId4"/>
              </a:rPr>
              <a:t>/</a:t>
            </a:r>
            <a:r>
              <a:rPr lang="pt-BR" dirty="0" err="1">
                <a:hlinkClick r:id="rId4"/>
              </a:rPr>
              <a:t>what-is</a:t>
            </a:r>
            <a:r>
              <a:rPr lang="pt-BR" dirty="0">
                <a:hlinkClick r:id="rId4"/>
              </a:rPr>
              <a:t>/</a:t>
            </a:r>
            <a:r>
              <a:rPr lang="pt-BR" dirty="0" err="1">
                <a:hlinkClick r:id="rId4"/>
              </a:rPr>
              <a:t>cli</a:t>
            </a:r>
            <a:r>
              <a:rPr lang="pt-BR" dirty="0">
                <a:hlinkClick r:id="rId4"/>
              </a:rPr>
              <a:t>/#:~:text=an%C3%A1lise%20de%20incidentes.-,Como%20funciona%20uma%20CLI%3F,sistema%20operacional%20e%20o%20usu%C3%A1rio</a:t>
            </a:r>
            <a:r>
              <a:rPr lang="pt-BR" dirty="0"/>
              <a:t>)</a:t>
            </a:r>
          </a:p>
          <a:p>
            <a:r>
              <a:rPr lang="pt-BR" dirty="0"/>
              <a:t>Softwares (</a:t>
            </a:r>
            <a:r>
              <a:rPr lang="pt-BR" dirty="0">
                <a:hlinkClick r:id="rId5"/>
              </a:rPr>
              <a:t>https://uds.com.br/blog/como-surgiu-o-desenvolvimento-de-software-e-porque/</a:t>
            </a:r>
            <a:r>
              <a:rPr lang="pt-BR" dirty="0"/>
              <a:t>)</a:t>
            </a:r>
          </a:p>
        </p:txBody>
      </p:sp>
    </p:spTree>
    <p:extLst>
      <p:ext uri="{BB962C8B-B14F-4D97-AF65-F5344CB8AC3E}">
        <p14:creationId xmlns:p14="http://schemas.microsoft.com/office/powerpoint/2010/main" val="3542063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D6DF7-70AE-21EB-759B-2317FA136EA8}"/>
              </a:ext>
            </a:extLst>
          </p:cNvPr>
          <p:cNvSpPr>
            <a:spLocks noGrp="1"/>
          </p:cNvSpPr>
          <p:nvPr>
            <p:ph type="title"/>
          </p:nvPr>
        </p:nvSpPr>
        <p:spPr/>
        <p:txBody>
          <a:bodyPr/>
          <a:lstStyle/>
          <a:p>
            <a:r>
              <a:rPr lang="pt-BR" dirty="0"/>
              <a:t>Referencias</a:t>
            </a:r>
          </a:p>
        </p:txBody>
      </p:sp>
      <p:sp>
        <p:nvSpPr>
          <p:cNvPr id="3" name="Espaço Reservado para Conteúdo 2">
            <a:extLst>
              <a:ext uri="{FF2B5EF4-FFF2-40B4-BE49-F238E27FC236}">
                <a16:creationId xmlns:a16="http://schemas.microsoft.com/office/drawing/2014/main" id="{A42B2D87-CA60-9C9B-E7E6-65A344BE951F}"/>
              </a:ext>
            </a:extLst>
          </p:cNvPr>
          <p:cNvSpPr>
            <a:spLocks noGrp="1"/>
          </p:cNvSpPr>
          <p:nvPr>
            <p:ph idx="1"/>
          </p:nvPr>
        </p:nvSpPr>
        <p:spPr/>
        <p:txBody>
          <a:bodyPr/>
          <a:lstStyle/>
          <a:p>
            <a:r>
              <a:rPr lang="pt-BR" dirty="0"/>
              <a:t>5 Utilitários (</a:t>
            </a:r>
            <a:r>
              <a:rPr lang="pt-BR" dirty="0">
                <a:hlinkClick r:id="rId2"/>
              </a:rPr>
              <a:t>https://www.techtudo.com.br/</a:t>
            </a:r>
            <a:r>
              <a:rPr lang="pt-BR" dirty="0" err="1">
                <a:hlinkClick r:id="rId2"/>
              </a:rPr>
              <a:t>noticias</a:t>
            </a:r>
            <a:r>
              <a:rPr lang="pt-BR" dirty="0">
                <a:hlinkClick r:id="rId2"/>
              </a:rPr>
              <a:t>/2013/10/cinco-utilitarios-poderosos-que-podem-melhorar-o-desempenho-do-windows.ghtml</a:t>
            </a:r>
            <a:r>
              <a:rPr lang="pt-BR" dirty="0"/>
              <a:t>)</a:t>
            </a:r>
          </a:p>
          <a:p>
            <a:endParaRPr lang="pt-BR" dirty="0"/>
          </a:p>
        </p:txBody>
      </p:sp>
    </p:spTree>
    <p:extLst>
      <p:ext uri="{BB962C8B-B14F-4D97-AF65-F5344CB8AC3E}">
        <p14:creationId xmlns:p14="http://schemas.microsoft.com/office/powerpoint/2010/main" val="259321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0" y="0"/>
            <a:ext cx="12208329"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Custo</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690688"/>
            <a:ext cx="10192657" cy="4802187"/>
          </a:xfrm>
        </p:spPr>
        <p:txBody>
          <a:bodyPr>
            <a:normAutofit/>
          </a:bodyPr>
          <a:lstStyle/>
          <a:p>
            <a:pPr>
              <a:lnSpc>
                <a:spcPct val="120000"/>
              </a:lnSpc>
            </a:pPr>
            <a:r>
              <a:rPr lang="pt-BR" sz="2400" dirty="0">
                <a:solidFill>
                  <a:schemeClr val="bg1"/>
                </a:solidFill>
                <a:latin typeface="Arial" panose="020B0604020202020204" pitchFamily="34" charset="0"/>
                <a:cs typeface="Arial" panose="020B0604020202020204" pitchFamily="34" charset="0"/>
              </a:rPr>
              <a:t>O Sistema operacional Windows possui um alto custo para se ter uma licença oficial, onde seu custo oficial pode chegar a </a:t>
            </a:r>
            <a:r>
              <a:rPr lang="pt-BR" sz="2400" u="sng" dirty="0">
                <a:solidFill>
                  <a:schemeClr val="accent6">
                    <a:lumMod val="60000"/>
                    <a:lumOff val="40000"/>
                  </a:schemeClr>
                </a:solidFill>
                <a:latin typeface="Arial" panose="020B0604020202020204" pitchFamily="34" charset="0"/>
                <a:cs typeface="Arial" panose="020B0604020202020204" pitchFamily="34" charset="0"/>
              </a:rPr>
              <a:t>R$1.099,00</a:t>
            </a:r>
            <a:r>
              <a:rPr lang="pt-BR" sz="2400" dirty="0">
                <a:solidFill>
                  <a:schemeClr val="bg1"/>
                </a:solidFill>
                <a:latin typeface="Arial" panose="020B0604020202020204" pitchFamily="34" charset="0"/>
                <a:cs typeface="Arial" panose="020B0604020202020204" pitchFamily="34" charset="0"/>
              </a:rPr>
              <a:t>, por sua vez pode ser encontrado sendo vendido por empresas com parceira pela Microsoft.</a:t>
            </a:r>
          </a:p>
          <a:p>
            <a:pPr>
              <a:lnSpc>
                <a:spcPct val="120000"/>
              </a:lnSpc>
            </a:pPr>
            <a:r>
              <a:rPr lang="pt-BR" sz="2400" dirty="0">
                <a:solidFill>
                  <a:schemeClr val="bg1"/>
                </a:solidFill>
                <a:latin typeface="Arial" panose="020B0604020202020204" pitchFamily="34" charset="0"/>
                <a:cs typeface="Arial" panose="020B0604020202020204" pitchFamily="34" charset="0"/>
              </a:rPr>
              <a:t>Uma das vantagens do uso da licença original e alta segurança que se pode obter pela autenticação das criptografias, suas defesas de antivírus avançadas, e sua segurança de ameaças mais modernas.</a:t>
            </a:r>
          </a:p>
          <a:p>
            <a:pPr>
              <a:lnSpc>
                <a:spcPct val="120000"/>
              </a:lnSpc>
            </a:pPr>
            <a:r>
              <a:rPr lang="pt-BR" sz="2400" dirty="0">
                <a:solidFill>
                  <a:schemeClr val="bg1"/>
                </a:solidFill>
                <a:latin typeface="Arial" panose="020B0604020202020204" pitchFamily="34" charset="0"/>
                <a:cs typeface="Arial" panose="020B0604020202020204" pitchFamily="34" charset="0"/>
              </a:rPr>
              <a:t>A licença quando ativa possibilita a alta gama de personalidade de layouts, junto com a área de trabalho.</a:t>
            </a:r>
          </a:p>
        </p:txBody>
      </p:sp>
    </p:spTree>
    <p:extLst>
      <p:ext uri="{BB962C8B-B14F-4D97-AF65-F5344CB8AC3E}">
        <p14:creationId xmlns:p14="http://schemas.microsoft.com/office/powerpoint/2010/main" val="11743065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232229" y="0"/>
            <a:ext cx="12440558"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Custo</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825625"/>
            <a:ext cx="10192657" cy="4351338"/>
          </a:xfrm>
        </p:spPr>
        <p:txBody>
          <a:bodyPr>
            <a:normAutofit/>
          </a:bodyPr>
          <a:lstStyle/>
          <a:p>
            <a:pPr>
              <a:lnSpc>
                <a:spcPct val="120000"/>
              </a:lnSpc>
            </a:pPr>
            <a:r>
              <a:rPr lang="pt-BR" sz="2400" dirty="0">
                <a:solidFill>
                  <a:schemeClr val="bg1"/>
                </a:solidFill>
                <a:latin typeface="Arial" panose="020B0604020202020204" pitchFamily="34" charset="0"/>
                <a:cs typeface="Arial" panose="020B0604020202020204" pitchFamily="34" charset="0"/>
              </a:rPr>
              <a:t>Para o funcionamento do Windows a licença não é obrigatória, caso queira mexer em configurações avançadas você precisará da licença/chave original, além que não está protegido de ameaças externas.</a:t>
            </a:r>
          </a:p>
        </p:txBody>
      </p:sp>
    </p:spTree>
    <p:extLst>
      <p:ext uri="{BB962C8B-B14F-4D97-AF65-F5344CB8AC3E}">
        <p14:creationId xmlns:p14="http://schemas.microsoft.com/office/powerpoint/2010/main" val="1704162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319314" y="0"/>
            <a:ext cx="12527643"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Interface com Usuário</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825625"/>
            <a:ext cx="10192657" cy="4351338"/>
          </a:xfrm>
        </p:spPr>
        <p:txBody>
          <a:bodyPr>
            <a:normAutofit/>
          </a:bodyPr>
          <a:lstStyle/>
          <a:p>
            <a:pPr>
              <a:lnSpc>
                <a:spcPct val="120000"/>
              </a:lnSpc>
            </a:pPr>
            <a:r>
              <a:rPr lang="pt-BR" sz="2400" dirty="0">
                <a:solidFill>
                  <a:schemeClr val="bg1"/>
                </a:solidFill>
                <a:latin typeface="Arial" panose="020B0604020202020204" pitchFamily="34" charset="0"/>
                <a:cs typeface="Arial" panose="020B0604020202020204" pitchFamily="34" charset="0"/>
              </a:rPr>
              <a:t>A interface do usuário (UI) é o ponto de interação humano-computador em dispositivos, incluindo telas, teclados e mouse. Empresas têm priorizado a UI em aplicativos web e móveis para melhorar a experiência do usuário. Existem vários tipos de interfaces como GUI, CLI menu, toque, voz, formulário e linguagem natural. Exemplos de UI incluem mouse, controle remoto, realidade virtual, caixas eletrônicos, entre outros.</a:t>
            </a:r>
          </a:p>
        </p:txBody>
      </p:sp>
    </p:spTree>
    <p:extLst>
      <p:ext uri="{BB962C8B-B14F-4D97-AF65-F5344CB8AC3E}">
        <p14:creationId xmlns:p14="http://schemas.microsoft.com/office/powerpoint/2010/main" val="863974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725714" y="0"/>
            <a:ext cx="12934043"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Como funciona uma CLI?</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825625"/>
            <a:ext cx="10192657" cy="4351338"/>
          </a:xfrm>
        </p:spPr>
        <p:txBody>
          <a:bodyPr>
            <a:normAutofit/>
          </a:bodyPr>
          <a:lstStyle/>
          <a:p>
            <a:pPr>
              <a:lnSpc>
                <a:spcPct val="120000"/>
              </a:lnSpc>
            </a:pPr>
            <a:r>
              <a:rPr lang="pt-BR" sz="2400" dirty="0">
                <a:solidFill>
                  <a:schemeClr val="bg1"/>
                </a:solidFill>
                <a:latin typeface="Arial" panose="020B0604020202020204" pitchFamily="34" charset="0"/>
                <a:cs typeface="Arial" panose="020B0604020202020204" pitchFamily="34" charset="0"/>
              </a:rPr>
              <a:t>Uma interface de linha de comando (CLI) é uma interface baseada em texto na qual você pode inserir comandos que interagem com o sistema operacional de um computador. A CLI opera com a ajuda do shell padrão, que está entre o sistema operacional e o usuário.</a:t>
            </a:r>
          </a:p>
        </p:txBody>
      </p:sp>
      <p:pic>
        <p:nvPicPr>
          <p:cNvPr id="3" name="Imagem 2">
            <a:extLst>
              <a:ext uri="{FF2B5EF4-FFF2-40B4-BE49-F238E27FC236}">
                <a16:creationId xmlns:a16="http://schemas.microsoft.com/office/drawing/2014/main" id="{DDCF6B03-77DB-911F-8284-CB6B05E629D6}"/>
              </a:ext>
            </a:extLst>
          </p:cNvPr>
          <p:cNvPicPr>
            <a:picLocks noChangeAspect="1"/>
          </p:cNvPicPr>
          <p:nvPr/>
        </p:nvPicPr>
        <p:blipFill>
          <a:blip r:embed="rId3"/>
          <a:stretch>
            <a:fillRect/>
          </a:stretch>
        </p:blipFill>
        <p:spPr>
          <a:xfrm>
            <a:off x="170052" y="4004866"/>
            <a:ext cx="4132730" cy="2175669"/>
          </a:xfrm>
          <a:prstGeom prst="rect">
            <a:avLst/>
          </a:prstGeom>
        </p:spPr>
      </p:pic>
      <p:pic>
        <p:nvPicPr>
          <p:cNvPr id="6" name="Imagem 5">
            <a:extLst>
              <a:ext uri="{FF2B5EF4-FFF2-40B4-BE49-F238E27FC236}">
                <a16:creationId xmlns:a16="http://schemas.microsoft.com/office/drawing/2014/main" id="{C30D1EF2-2A50-6DFA-4E62-CFA5BD3FF5E5}"/>
              </a:ext>
            </a:extLst>
          </p:cNvPr>
          <p:cNvPicPr>
            <a:picLocks noChangeAspect="1"/>
          </p:cNvPicPr>
          <p:nvPr/>
        </p:nvPicPr>
        <p:blipFill rotWithShape="1">
          <a:blip r:embed="rId4"/>
          <a:srcRect l="13540" t="10775" r="13334" b="11653"/>
          <a:stretch/>
        </p:blipFill>
        <p:spPr>
          <a:xfrm>
            <a:off x="5158392" y="4146947"/>
            <a:ext cx="2423885" cy="1891507"/>
          </a:xfrm>
          <a:prstGeom prst="rect">
            <a:avLst/>
          </a:prstGeom>
        </p:spPr>
      </p:pic>
      <p:grpSp>
        <p:nvGrpSpPr>
          <p:cNvPr id="8" name="Agrupar 7">
            <a:extLst>
              <a:ext uri="{FF2B5EF4-FFF2-40B4-BE49-F238E27FC236}">
                <a16:creationId xmlns:a16="http://schemas.microsoft.com/office/drawing/2014/main" id="{9CA49C6E-CE30-2D36-2D41-8919DDDEDB9C}"/>
              </a:ext>
            </a:extLst>
          </p:cNvPr>
          <p:cNvGrpSpPr/>
          <p:nvPr/>
        </p:nvGrpSpPr>
        <p:grpSpPr>
          <a:xfrm>
            <a:off x="8437887" y="3873500"/>
            <a:ext cx="2438400" cy="2438400"/>
            <a:chOff x="8046002" y="3869927"/>
            <a:chExt cx="2438400" cy="2438400"/>
          </a:xfrm>
        </p:grpSpPr>
        <p:sp>
          <p:nvSpPr>
            <p:cNvPr id="7" name="Retângulo 6">
              <a:extLst>
                <a:ext uri="{FF2B5EF4-FFF2-40B4-BE49-F238E27FC236}">
                  <a16:creationId xmlns:a16="http://schemas.microsoft.com/office/drawing/2014/main" id="{C9592FD7-9AA3-CA56-EB75-B9789A791516}"/>
                </a:ext>
              </a:extLst>
            </p:cNvPr>
            <p:cNvSpPr/>
            <p:nvPr/>
          </p:nvSpPr>
          <p:spPr>
            <a:xfrm>
              <a:off x="8418286" y="4325257"/>
              <a:ext cx="1596571" cy="15530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40 Powershell Icons, Logos, Symbols - Free in SVG, PNG, GIF | IconScout">
              <a:extLst>
                <a:ext uri="{FF2B5EF4-FFF2-40B4-BE49-F238E27FC236}">
                  <a16:creationId xmlns:a16="http://schemas.microsoft.com/office/drawing/2014/main" id="{CAC1680E-81A1-A9EE-A97D-502F0F4A2D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6002" y="3869927"/>
              <a:ext cx="2438400" cy="24384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85596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130629" y="0"/>
            <a:ext cx="12338958"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O que é GUI?</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825625"/>
            <a:ext cx="10192657" cy="4351338"/>
          </a:xfrm>
        </p:spPr>
        <p:txBody>
          <a:bodyPr>
            <a:normAutofit/>
          </a:bodyPr>
          <a:lstStyle/>
          <a:p>
            <a:pPr>
              <a:lnSpc>
                <a:spcPct val="120000"/>
              </a:lnSpc>
            </a:pPr>
            <a:r>
              <a:rPr lang="pt-BR" sz="2400" dirty="0">
                <a:solidFill>
                  <a:schemeClr val="bg1"/>
                </a:solidFill>
                <a:latin typeface="Arial" panose="020B0604020202020204" pitchFamily="34" charset="0"/>
                <a:cs typeface="Arial" panose="020B0604020202020204" pitchFamily="34" charset="0"/>
              </a:rPr>
              <a:t>Mas com a criação do Windows a UI se tornou mais intuitiva a partir do GUI. O mesmo que nos permite usar o mouse para clicar sobre os ícones, botões ou interagir com qualquer outro elemento que execute ações ou tarefas na GUI do sistema.</a:t>
            </a:r>
          </a:p>
        </p:txBody>
      </p:sp>
    </p:spTree>
    <p:extLst>
      <p:ext uri="{BB962C8B-B14F-4D97-AF65-F5344CB8AC3E}">
        <p14:creationId xmlns:p14="http://schemas.microsoft.com/office/powerpoint/2010/main" val="3569162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101600" y="0"/>
            <a:ext cx="12295415"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O que é GUI?</a:t>
            </a:r>
          </a:p>
        </p:txBody>
      </p:sp>
      <p:pic>
        <p:nvPicPr>
          <p:cNvPr id="2" name="Imagem 1">
            <a:extLst>
              <a:ext uri="{FF2B5EF4-FFF2-40B4-BE49-F238E27FC236}">
                <a16:creationId xmlns:a16="http://schemas.microsoft.com/office/drawing/2014/main" id="{24488AD9-822B-E7E4-E659-7B1C4C3F3F31}"/>
              </a:ext>
            </a:extLst>
          </p:cNvPr>
          <p:cNvPicPr>
            <a:picLocks noChangeAspect="1"/>
          </p:cNvPicPr>
          <p:nvPr/>
        </p:nvPicPr>
        <p:blipFill>
          <a:blip r:embed="rId3"/>
          <a:stretch>
            <a:fillRect/>
          </a:stretch>
        </p:blipFill>
        <p:spPr>
          <a:xfrm>
            <a:off x="1438728" y="1575253"/>
            <a:ext cx="8991600" cy="5057775"/>
          </a:xfrm>
          <a:prstGeom prst="rect">
            <a:avLst/>
          </a:prstGeom>
        </p:spPr>
      </p:pic>
    </p:spTree>
    <p:extLst>
      <p:ext uri="{BB962C8B-B14F-4D97-AF65-F5344CB8AC3E}">
        <p14:creationId xmlns:p14="http://schemas.microsoft.com/office/powerpoint/2010/main" val="2776751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E3EEFB8-C385-23F3-D4E0-9238BFAB279D}"/>
              </a:ext>
            </a:extLst>
          </p:cNvPr>
          <p:cNvPicPr>
            <a:picLocks noChangeAspect="1"/>
          </p:cNvPicPr>
          <p:nvPr/>
        </p:nvPicPr>
        <p:blipFill rotWithShape="1">
          <a:blip r:embed="rId2"/>
          <a:srcRect t="5379" b="24693"/>
          <a:stretch/>
        </p:blipFill>
        <p:spPr>
          <a:xfrm>
            <a:off x="0" y="0"/>
            <a:ext cx="12192000" cy="6858000"/>
          </a:xfrm>
          <a:prstGeom prst="rect">
            <a:avLst/>
          </a:prstGeom>
        </p:spPr>
      </p:pic>
      <p:sp>
        <p:nvSpPr>
          <p:cNvPr id="5" name="Retângulo 4">
            <a:extLst>
              <a:ext uri="{FF2B5EF4-FFF2-40B4-BE49-F238E27FC236}">
                <a16:creationId xmlns:a16="http://schemas.microsoft.com/office/drawing/2014/main" id="{B2EDF25D-136F-8497-8357-16042072BF13}"/>
              </a:ext>
            </a:extLst>
          </p:cNvPr>
          <p:cNvSpPr/>
          <p:nvPr/>
        </p:nvSpPr>
        <p:spPr>
          <a:xfrm>
            <a:off x="-319314" y="0"/>
            <a:ext cx="12527643" cy="6858000"/>
          </a:xfrm>
          <a:prstGeom prst="rect">
            <a:avLst/>
          </a:prstGeom>
          <a:solidFill>
            <a:schemeClr val="tx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12" name="Título 11">
            <a:extLst>
              <a:ext uri="{FF2B5EF4-FFF2-40B4-BE49-F238E27FC236}">
                <a16:creationId xmlns:a16="http://schemas.microsoft.com/office/drawing/2014/main" id="{88DCE9FD-0F27-6714-1B8B-7B346E0D6D5E}"/>
              </a:ext>
            </a:extLst>
          </p:cNvPr>
          <p:cNvSpPr>
            <a:spLocks noGrp="1"/>
          </p:cNvSpPr>
          <p:nvPr>
            <p:ph type="title"/>
          </p:nvPr>
        </p:nvSpPr>
        <p:spPr>
          <a:xfrm>
            <a:off x="838200" y="365125"/>
            <a:ext cx="10192656" cy="1325563"/>
          </a:xfrm>
        </p:spPr>
        <p:txBody>
          <a:bodyPr/>
          <a:lstStyle/>
          <a:p>
            <a:r>
              <a:rPr lang="pt-BR" dirty="0">
                <a:solidFill>
                  <a:schemeClr val="bg1"/>
                </a:solidFill>
                <a:latin typeface="Arial" panose="020B0604020202020204" pitchFamily="34" charset="0"/>
                <a:cs typeface="Arial" panose="020B0604020202020204" pitchFamily="34" charset="0"/>
              </a:rPr>
              <a:t>Facilidade de Uso</a:t>
            </a:r>
          </a:p>
        </p:txBody>
      </p:sp>
      <p:sp>
        <p:nvSpPr>
          <p:cNvPr id="13" name="Espaço Reservado para Conteúdo 12">
            <a:extLst>
              <a:ext uri="{FF2B5EF4-FFF2-40B4-BE49-F238E27FC236}">
                <a16:creationId xmlns:a16="http://schemas.microsoft.com/office/drawing/2014/main" id="{87A94BE9-8C63-5770-CF0D-7D1847DF39B5}"/>
              </a:ext>
            </a:extLst>
          </p:cNvPr>
          <p:cNvSpPr>
            <a:spLocks noGrp="1"/>
          </p:cNvSpPr>
          <p:nvPr>
            <p:ph idx="1"/>
          </p:nvPr>
        </p:nvSpPr>
        <p:spPr>
          <a:xfrm>
            <a:off x="838199" y="1509486"/>
            <a:ext cx="10192657" cy="4833257"/>
          </a:xfrm>
        </p:spPr>
        <p:txBody>
          <a:bodyPr>
            <a:normAutofit/>
          </a:bodyPr>
          <a:lstStyle/>
          <a:p>
            <a:pPr>
              <a:lnSpc>
                <a:spcPct val="120000"/>
              </a:lnSpc>
            </a:pPr>
            <a:r>
              <a:rPr lang="pt-BR" sz="2400" dirty="0">
                <a:solidFill>
                  <a:schemeClr val="bg1"/>
                </a:solidFill>
                <a:latin typeface="Arial" panose="020B0604020202020204" pitchFamily="34" charset="0"/>
                <a:cs typeface="Arial" panose="020B0604020202020204" pitchFamily="34" charset="0"/>
              </a:rPr>
              <a:t>Um dos principais pontos fortes do Windows disponibilidade de aplicativos, é possível encontrar facilmente softwares que executem as mais diversas funcionalidades. Contudo, essa questão está sendo melhorada em outros sistemas operacionais também.</a:t>
            </a:r>
          </a:p>
          <a:p>
            <a:pPr>
              <a:lnSpc>
                <a:spcPct val="120000"/>
              </a:lnSpc>
            </a:pPr>
            <a:r>
              <a:rPr lang="pt-BR" sz="2400" dirty="0">
                <a:solidFill>
                  <a:schemeClr val="bg1"/>
                </a:solidFill>
                <a:latin typeface="Arial" panose="020B0604020202020204" pitchFamily="34" charset="0"/>
                <a:cs typeface="Arial" panose="020B0604020202020204" pitchFamily="34" charset="0"/>
              </a:rPr>
              <a:t>Um recurso do sistema que é usar sua própria voz para comandar ações sem precisar digitar no teclado, sendo muito vantajoso para os usuários com alguma deficiência física.</a:t>
            </a:r>
          </a:p>
          <a:p>
            <a:pPr>
              <a:lnSpc>
                <a:spcPct val="120000"/>
              </a:lnSpc>
            </a:pPr>
            <a:r>
              <a:rPr lang="pt-BR" sz="2400" dirty="0">
                <a:solidFill>
                  <a:schemeClr val="bg1"/>
                </a:solidFill>
                <a:latin typeface="Arial" panose="020B0604020202020204" pitchFamily="34" charset="0"/>
                <a:cs typeface="Arial" panose="020B0604020202020204" pitchFamily="34" charset="0"/>
              </a:rPr>
              <a:t>A facilidade de instalar um aplicativo no Windows é um dos maiores destaques e faz com que tenha um público maior justamente por ter essa acessibilidade muito bem-feita, intuitiva e fácil de usar.</a:t>
            </a:r>
          </a:p>
        </p:txBody>
      </p:sp>
    </p:spTree>
    <p:extLst>
      <p:ext uri="{BB962C8B-B14F-4D97-AF65-F5344CB8AC3E}">
        <p14:creationId xmlns:p14="http://schemas.microsoft.com/office/powerpoint/2010/main" val="34279938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234</TotalTime>
  <Words>1085</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21</vt:i4>
      </vt:variant>
    </vt:vector>
  </HeadingPairs>
  <TitlesOfParts>
    <vt:vector size="26" baseType="lpstr">
      <vt:lpstr>Aptos</vt:lpstr>
      <vt:lpstr>Aptos Display</vt:lpstr>
      <vt:lpstr>Arial</vt:lpstr>
      <vt:lpstr>Wingdings</vt:lpstr>
      <vt:lpstr>Tema do Office</vt:lpstr>
      <vt:lpstr>Apresentação do PowerPoint</vt:lpstr>
      <vt:lpstr>Sumário</vt:lpstr>
      <vt:lpstr>Custo</vt:lpstr>
      <vt:lpstr>Custo</vt:lpstr>
      <vt:lpstr>Interface com Usuário</vt:lpstr>
      <vt:lpstr>Como funciona uma CLI?</vt:lpstr>
      <vt:lpstr>O que é GUI?</vt:lpstr>
      <vt:lpstr>O que é GUI?</vt:lpstr>
      <vt:lpstr>Facilidade de Uso</vt:lpstr>
      <vt:lpstr>Confiabilidade</vt:lpstr>
      <vt:lpstr>Confiabilidade</vt:lpstr>
      <vt:lpstr>Confiabilidade</vt:lpstr>
      <vt:lpstr>Softwares e Utilitários</vt:lpstr>
      <vt:lpstr>Suporte a dispositivos de hardware</vt:lpstr>
      <vt:lpstr>Segurança</vt:lpstr>
      <vt:lpstr>Segurança</vt:lpstr>
      <vt:lpstr>Segurança</vt:lpstr>
      <vt:lpstr>Segurança</vt:lpstr>
      <vt:lpstr>Segurança</vt:lpstr>
      <vt:lpstr>Referencias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Guilherme Fonseca</dc:creator>
  <cp:lastModifiedBy>Guilherme Fonseca</cp:lastModifiedBy>
  <cp:revision>6</cp:revision>
  <dcterms:created xsi:type="dcterms:W3CDTF">2024-05-28T14:47:19Z</dcterms:created>
  <dcterms:modified xsi:type="dcterms:W3CDTF">2024-05-28T18:41:35Z</dcterms:modified>
</cp:coreProperties>
</file>