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10"/>
  </p:notesMasterIdLst>
  <p:sldIdLst>
    <p:sldId id="258" r:id="rId2"/>
    <p:sldId id="257" r:id="rId3"/>
    <p:sldId id="259" r:id="rId4"/>
    <p:sldId id="265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E88E9-6B3E-4A3F-83B5-2DCFB72CBCAF}" type="datetimeFigureOut">
              <a:rPr lang="pt-PT" smtClean="0"/>
              <a:t>09/07/2021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F7AD2-0D24-44F8-BBDB-89212B7E29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7586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EMEL is a company that manages the public parking in Lisbon and they have some parking lots.</a:t>
            </a:r>
          </a:p>
          <a:p>
            <a:r>
              <a:rPr lang="en-US" dirty="0"/>
              <a:t>EMPARK manages </a:t>
            </a:r>
            <a:r>
              <a:rPr lang="pt-PT" b="0" i="0" dirty="0">
                <a:effectLst/>
                <a:latin typeface="arial" panose="020B0604020202020204" pitchFamily="34" charset="0"/>
              </a:rPr>
              <a:t>parking </a:t>
            </a:r>
            <a:r>
              <a:rPr lang="pt-PT" b="0" i="0" dirty="0" err="1">
                <a:effectLst/>
                <a:latin typeface="arial" panose="020B0604020202020204" pitchFamily="34" charset="0"/>
              </a:rPr>
              <a:t>facilities</a:t>
            </a:r>
            <a:r>
              <a:rPr lang="pt-PT" b="0" i="0" dirty="0">
                <a:effectLst/>
                <a:latin typeface="arial" panose="020B0604020202020204" pitchFamily="34" charset="0"/>
              </a:rPr>
              <a:t> in </a:t>
            </a:r>
            <a:r>
              <a:rPr lang="pt-PT" b="0" i="0" dirty="0" err="1">
                <a:effectLst/>
                <a:latin typeface="arial" panose="020B0604020202020204" pitchFamily="34" charset="0"/>
              </a:rPr>
              <a:t>key</a:t>
            </a:r>
            <a:r>
              <a:rPr lang="pt-PT" b="0" i="0" dirty="0">
                <a:effectLst/>
                <a:latin typeface="arial" panose="020B0604020202020204" pitchFamily="34" charset="0"/>
              </a:rPr>
              <a:t> </a:t>
            </a:r>
            <a:r>
              <a:rPr lang="pt-PT" b="0" i="0" dirty="0" err="1">
                <a:effectLst/>
                <a:latin typeface="arial" panose="020B0604020202020204" pitchFamily="34" charset="0"/>
              </a:rPr>
              <a:t>areas</a:t>
            </a:r>
            <a:r>
              <a:rPr lang="pt-PT" b="0" i="0" dirty="0">
                <a:effectLst/>
                <a:latin typeface="arial" panose="020B0604020202020204" pitchFamily="34" charset="0"/>
              </a:rPr>
              <a:t> </a:t>
            </a:r>
            <a:r>
              <a:rPr lang="pt-PT" b="0" i="0" dirty="0" err="1">
                <a:effectLst/>
                <a:latin typeface="arial" panose="020B0604020202020204" pitchFamily="34" charset="0"/>
              </a:rPr>
              <a:t>of</a:t>
            </a:r>
            <a:r>
              <a:rPr lang="pt-PT" b="0" i="0" dirty="0">
                <a:effectLst/>
                <a:latin typeface="arial" panose="020B0604020202020204" pitchFamily="34" charset="0"/>
              </a:rPr>
              <a:t> </a:t>
            </a:r>
            <a:r>
              <a:rPr lang="pt-PT" b="0" i="0" dirty="0" err="1">
                <a:effectLst/>
                <a:latin typeface="arial" panose="020B0604020202020204" pitchFamily="34" charset="0"/>
              </a:rPr>
              <a:t>Lisbon</a:t>
            </a:r>
            <a:endParaRPr lang="pt-PT" dirty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F7AD2-0D24-44F8-BBDB-89212B7E294B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3949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4351-9901-4E54-AF6A-05243D322B1D}" type="datetimeFigureOut">
              <a:rPr lang="pt-PT" smtClean="0"/>
              <a:t>08/07/2021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5D83-EF31-4105-89EA-6F1F1DD340A0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7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4351-9901-4E54-AF6A-05243D322B1D}" type="datetimeFigureOut">
              <a:rPr lang="pt-PT" smtClean="0"/>
              <a:t>08/07/2021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5D83-EF31-4105-89EA-6F1F1DD340A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696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4351-9901-4E54-AF6A-05243D322B1D}" type="datetimeFigureOut">
              <a:rPr lang="pt-PT" smtClean="0"/>
              <a:t>08/07/2021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5D83-EF31-4105-89EA-6F1F1DD340A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0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4351-9901-4E54-AF6A-05243D322B1D}" type="datetimeFigureOut">
              <a:rPr lang="pt-PT" smtClean="0"/>
              <a:t>08/07/2021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5D83-EF31-4105-89EA-6F1F1DD340A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947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4351-9901-4E54-AF6A-05243D322B1D}" type="datetimeFigureOut">
              <a:rPr lang="pt-PT" smtClean="0"/>
              <a:t>08/07/2021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5D83-EF31-4105-89EA-6F1F1DD340A0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77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4351-9901-4E54-AF6A-05243D322B1D}" type="datetimeFigureOut">
              <a:rPr lang="pt-PT" smtClean="0"/>
              <a:t>08/07/2021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5D83-EF31-4105-89EA-6F1F1DD340A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496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4351-9901-4E54-AF6A-05243D322B1D}" type="datetimeFigureOut">
              <a:rPr lang="pt-PT" smtClean="0"/>
              <a:t>08/07/2021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5D83-EF31-4105-89EA-6F1F1DD340A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290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4351-9901-4E54-AF6A-05243D322B1D}" type="datetimeFigureOut">
              <a:rPr lang="pt-PT" smtClean="0"/>
              <a:t>08/07/2021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5D83-EF31-4105-89EA-6F1F1DD340A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245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4351-9901-4E54-AF6A-05243D322B1D}" type="datetimeFigureOut">
              <a:rPr lang="pt-PT" smtClean="0"/>
              <a:t>08/07/2021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5D83-EF31-4105-89EA-6F1F1DD340A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014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624351-9901-4E54-AF6A-05243D322B1D}" type="datetimeFigureOut">
              <a:rPr lang="pt-PT" smtClean="0"/>
              <a:t>08/07/2021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585D83-EF31-4105-89EA-6F1F1DD340A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621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4351-9901-4E54-AF6A-05243D322B1D}" type="datetimeFigureOut">
              <a:rPr lang="pt-PT" smtClean="0"/>
              <a:t>08/07/2021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5D83-EF31-4105-89EA-6F1F1DD340A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19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624351-9901-4E54-AF6A-05243D322B1D}" type="datetimeFigureOut">
              <a:rPr lang="pt-PT" smtClean="0"/>
              <a:t>08/07/2021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585D83-EF31-4105-89EA-6F1F1DD340A0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99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guilherme7272/viz/LisbonParking/Dashboard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1EF5-2F11-4B72-8B6A-9900C04B0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LISBON PARKING</a:t>
            </a:r>
            <a:endParaRPr lang="pt-P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2E1F52-8A12-4FDD-8B4A-C43ADAF00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790" y="2882181"/>
            <a:ext cx="3520745" cy="1950889"/>
          </a:xfrm>
        </p:spPr>
      </p:pic>
    </p:spTree>
    <p:extLst>
      <p:ext uri="{BB962C8B-B14F-4D97-AF65-F5344CB8AC3E}">
        <p14:creationId xmlns:p14="http://schemas.microsoft.com/office/powerpoint/2010/main" val="85647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8AF7-D678-42AE-AFBD-6C7A3A788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interest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85C1F-CCC8-4142-B513-B765D9DC5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885" y="1539397"/>
            <a:ext cx="10590229" cy="4781796"/>
          </a:xfrm>
        </p:spPr>
        <p:txBody>
          <a:bodyPr>
            <a:normAutofit lnSpcReduction="10000"/>
          </a:bodyPr>
          <a:lstStyle/>
          <a:p>
            <a:endParaRPr lang="en-GB" dirty="0">
              <a:latin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Parking lots are </a:t>
            </a:r>
            <a:r>
              <a:rPr lang="en-GB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highly stable business characterized by low volatility and long term cash flow visibility.</a:t>
            </a: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companys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managing the parking lots in Lisbon is crucial to understand the dynamics between the price/hour implemented and the percentage of occupancy during the day. The ideal is high rotation of cars and maximum level of occupancy 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try to understand if there are other factors in place that could affect the economic return, it was created a database with several features that could be </a:t>
            </a:r>
            <a:r>
              <a:rPr lang="pt-PT" sz="2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ancilliary</a:t>
            </a:r>
            <a:r>
              <a:rPr lang="pt-PT" sz="2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sz="2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2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lang="pt-PT" sz="2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profit</a:t>
            </a:r>
            <a:r>
              <a:rPr lang="pt-PT" sz="2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pt-PT" sz="2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PT" sz="2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  <a:r>
              <a:rPr lang="pt-PT" sz="2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pt-PT" sz="2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pt-PT" sz="2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pt-PT" sz="2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parking </a:t>
            </a:r>
            <a:r>
              <a:rPr lang="pt-PT" sz="2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lot</a:t>
            </a:r>
            <a:endParaRPr lang="pt-PT" sz="2400" b="0" i="0" dirty="0">
              <a:solidFill>
                <a:srgbClr val="24292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684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8E64-ECC8-4A24-AA0C-9C69E40E2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A352D-9443-41AE-8625-BC42BF832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was collected a sample of 25 cars from 4 different parking lots, composed of several features, in different areas of Lisbon.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One of the parking lots is managed by the company EMEL and the other three by the company EMPARK.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9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5021-815C-42B2-BD5E-4621B0E0B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15" y="16649"/>
            <a:ext cx="10058400" cy="1450757"/>
          </a:xfrm>
        </p:spPr>
        <p:txBody>
          <a:bodyPr/>
          <a:lstStyle/>
          <a:p>
            <a:r>
              <a:rPr lang="en-US" dirty="0"/>
              <a:t>Data Visualization</a:t>
            </a:r>
            <a:endParaRPr lang="pt-PT" dirty="0"/>
          </a:p>
        </p:txBody>
      </p:sp>
      <p:pic>
        <p:nvPicPr>
          <p:cNvPr id="4" name="slide2" descr="Dashboard 1">
            <a:extLst>
              <a:ext uri="{FF2B5EF4-FFF2-40B4-BE49-F238E27FC236}">
                <a16:creationId xmlns:a16="http://schemas.microsoft.com/office/drawing/2014/main" id="{49C55070-C814-4D4E-BA06-7E2C405FA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671" y="1851478"/>
            <a:ext cx="7170658" cy="40308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527F14-61BC-4952-BDF3-0F479C11BE3A}"/>
              </a:ext>
            </a:extLst>
          </p:cNvPr>
          <p:cNvSpPr txBox="1"/>
          <p:nvPr/>
        </p:nvSpPr>
        <p:spPr>
          <a:xfrm>
            <a:off x="1592737" y="6042581"/>
            <a:ext cx="9006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hlinkClick r:id="rId3"/>
              </a:rPr>
              <a:t>https://public.tableau.com/app/profile/guilherme7272/viz/LisbonParking/Dashboard1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8308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4D40-ACAC-4DF5-9130-15EDF0D8E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B5F66-CEE5-44DF-A34E-344FDC027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there an independent relation between the price and the type of cars (low-end and high-end brands) ?</a:t>
            </a:r>
            <a:endParaRPr lang="en-US" sz="2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there an independent relation between the price and high or low occupancy?</a:t>
            </a:r>
            <a:endParaRPr lang="en-US" sz="2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Does proximity to a </a:t>
            </a:r>
            <a:r>
              <a:rPr lang="en-US" sz="2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</a:t>
            </a:r>
            <a:r>
              <a:rPr lang="en-U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orking metro station influence the type of cars (low-end and high-end brands) that park in the parking lot?</a:t>
            </a:r>
            <a:endParaRPr lang="pt-PT" sz="2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83199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98A4-F2E7-46A5-A2C2-4AF63B484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0" i="0" dirty="0" err="1">
                <a:solidFill>
                  <a:srgbClr val="24292E"/>
                </a:solidFill>
                <a:effectLst/>
                <a:latin typeface="-apple-system"/>
              </a:rPr>
              <a:t>Statistical</a:t>
            </a:r>
            <a:r>
              <a:rPr lang="pt-PT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pt-PT" b="0" i="0" dirty="0" err="1">
                <a:solidFill>
                  <a:srgbClr val="24292E"/>
                </a:solidFill>
                <a:effectLst/>
                <a:latin typeface="-apple-system"/>
              </a:rPr>
              <a:t>analysis</a:t>
            </a:r>
            <a:r>
              <a:rPr lang="pt-PT" b="0" i="0" dirty="0">
                <a:solidFill>
                  <a:srgbClr val="24292E"/>
                </a:solidFill>
                <a:effectLst/>
                <a:latin typeface="-apple-system"/>
              </a:rPr>
              <a:t>/</a:t>
            </a:r>
            <a:r>
              <a:rPr lang="pt-PT" b="0" i="0" dirty="0" err="1">
                <a:solidFill>
                  <a:srgbClr val="24292E"/>
                </a:solidFill>
                <a:effectLst/>
                <a:latin typeface="-apple-system"/>
              </a:rPr>
              <a:t>answers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366AD-BF7A-4E76-9E89-F1686ECC1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B54100-38DA-440E-B787-57EF3202E6E0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u="sng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 is no </a:t>
            </a:r>
            <a:r>
              <a:rPr lang="pt-PT" sz="2600" b="0" i="0" u="sng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statistically</a:t>
            </a:r>
            <a:r>
              <a:rPr lang="pt-PT" sz="2600" b="0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600" b="0" i="0" u="sng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significance</a:t>
            </a:r>
            <a:r>
              <a:rPr lang="pt-PT" sz="2600" b="0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u="sng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conclude that:</a:t>
            </a:r>
          </a:p>
          <a:p>
            <a:pPr marL="0" indent="0">
              <a:buNone/>
            </a:pPr>
            <a:endParaRPr lang="en-US" sz="2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 is an independent relation between the price and the type of cars (low-end and high-end brands).</a:t>
            </a:r>
          </a:p>
          <a:p>
            <a:endParaRPr lang="en-US" sz="2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 is an independent relation between the price and high or low occupancy.</a:t>
            </a:r>
          </a:p>
          <a:p>
            <a:endParaRPr lang="en-US" sz="2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proximity to a working metro station influence the type of cars (low-end and high-end brands) that park in the parking lot.</a:t>
            </a:r>
            <a:endParaRPr lang="pt-PT" sz="2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64411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B745E-89DF-4803-8169-C112E56E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improvements/</a:t>
            </a:r>
            <a:r>
              <a:rPr lang="en-US" dirty="0" err="1"/>
              <a:t>sugestions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C599-B939-4297-B62F-4A01C32EB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Formulation</a:t>
            </a:r>
            <a:r>
              <a:rPr lang="pt-PT" sz="2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sz="2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pt-PT" sz="2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endParaRPr lang="pt-PT" sz="24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24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24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2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PT" sz="2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nrichment</a:t>
            </a:r>
            <a:r>
              <a:rPr lang="pt-PT" sz="2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sz="2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2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pt-PT" sz="2400" b="0" i="0" dirty="0">
              <a:solidFill>
                <a:srgbClr val="24292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24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24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2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pt-PT" sz="2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sz="2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pt-PT" sz="2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pt-PT" sz="2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pt-PT" sz="2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pt-PT" sz="2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2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problematic</a:t>
            </a:r>
            <a:endParaRPr lang="pt-PT" sz="24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pt-PT" dirty="0">
              <a:solidFill>
                <a:srgbClr val="24292E"/>
              </a:solidFill>
              <a:latin typeface="-apple-system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3725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C1B0-9B69-4412-B23E-036733B8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</a:t>
            </a:r>
            <a:endParaRPr lang="pt-PT" dirty="0"/>
          </a:p>
        </p:txBody>
      </p:sp>
      <p:pic>
        <p:nvPicPr>
          <p:cNvPr id="1026" name="Picture 2" descr="Frequently asked questions | Auroville">
            <a:extLst>
              <a:ext uri="{FF2B5EF4-FFF2-40B4-BE49-F238E27FC236}">
                <a16:creationId xmlns:a16="http://schemas.microsoft.com/office/drawing/2014/main" id="{FAB41344-31C4-427E-BECF-5A95D6DF8E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688" y="3100388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5464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221</TotalTime>
  <Words>358</Words>
  <Application>Microsoft Office PowerPoint</Application>
  <PresentationFormat>Widescreen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Arial</vt:lpstr>
      <vt:lpstr>Calibri</vt:lpstr>
      <vt:lpstr>Calibri Light</vt:lpstr>
      <vt:lpstr>Retrospect</vt:lpstr>
      <vt:lpstr>LISBON PARKING</vt:lpstr>
      <vt:lpstr>Economic interest</vt:lpstr>
      <vt:lpstr>Data</vt:lpstr>
      <vt:lpstr>Data Visualization</vt:lpstr>
      <vt:lpstr>Questions ?</vt:lpstr>
      <vt:lpstr>Statistical analysis/answers</vt:lpstr>
      <vt:lpstr>Future improvements/sugestions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 Pereira</dc:creator>
  <cp:lastModifiedBy>Guilherme Pereira</cp:lastModifiedBy>
  <cp:revision>28</cp:revision>
  <dcterms:created xsi:type="dcterms:W3CDTF">2021-07-08T20:28:18Z</dcterms:created>
  <dcterms:modified xsi:type="dcterms:W3CDTF">2021-07-09T00:09:31Z</dcterms:modified>
</cp:coreProperties>
</file>